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6" r:id="rId3"/>
    <p:sldId id="261" r:id="rId4"/>
    <p:sldId id="265" r:id="rId5"/>
    <p:sldId id="266" r:id="rId6"/>
    <p:sldId id="299" r:id="rId7"/>
    <p:sldId id="300" r:id="rId8"/>
    <p:sldId id="297" r:id="rId9"/>
    <p:sldId id="302" r:id="rId10"/>
    <p:sldId id="303" r:id="rId11"/>
    <p:sldId id="269" r:id="rId12"/>
    <p:sldId id="287" r:id="rId13"/>
    <p:sldId id="288" r:id="rId14"/>
    <p:sldId id="281" r:id="rId15"/>
    <p:sldId id="293" r:id="rId16"/>
    <p:sldId id="285" r:id="rId17"/>
    <p:sldId id="295" r:id="rId18"/>
    <p:sldId id="30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B7B"/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269" autoAdjust="0"/>
  </p:normalViewPr>
  <p:slideViewPr>
    <p:cSldViewPr>
      <p:cViewPr>
        <p:scale>
          <a:sx n="60" d="100"/>
          <a:sy n="60" d="100"/>
        </p:scale>
        <p:origin x="-220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DA57-EC9A-463C-AFC5-C0A5E86CCB46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4636-E00B-4F65-AE40-3CCB32AD29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0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7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08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63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7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84636-E00B-4F65-AE40-3CCB32AD299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0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75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6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6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7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1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6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2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20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2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28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6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75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76A0-55BB-498F-9988-9FFF107B09AA}" type="datetimeFigureOut">
              <a:rPr lang="fr-FR" smtClean="0"/>
              <a:pPr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5E6E4-95B2-4864-9878-9A0D58909C3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9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AD847-E9D8-4639-97AD-F8726A90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25/03/2014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1347-EF08-4798-9DA4-93250E9EDC2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scol.education.fr/file/lycee/63/1/HG_SujetsEssai_Session2015_30363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Retour%20sur%20travail%20plate-forme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Retour%20sur%20travail%20plate-forme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hyperlink" Target="Retour%20sur%20travail%20plate-forme.pptx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Retour%20sur%20travail%20plate-forme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Retour%20sur%20travail%20plate-forme.pptx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Retour%20sur%20travail%20plate-forme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etour%20sur%20travail%20plate-forme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Retour%20sur%20travail%20plate-forme.pptx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Retour%20sur%20travail%20plate-forme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Retour%20sur%20travail%20plate-forme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tour%20sur%20travail%20plate-forme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584311"/>
            <a:ext cx="7929618" cy="21852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sujets zéro</a:t>
            </a:r>
          </a:p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épreuves du Baccalauréat    	            	        en Histoire-Géographie en </a:t>
            </a:r>
            <a:r>
              <a:rPr lang="fr-FR" sz="32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 S</a:t>
            </a:r>
          </a:p>
          <a:p>
            <a:pPr algn="ctr"/>
            <a:r>
              <a:rPr lang="fr-FR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http://cache.media.eduscol.education.fr/file/lycee/63/1/HG_SujetsEssai_Session2015_303631.pdf</a:t>
            </a:r>
            <a:r>
              <a:rPr lang="fr-FR" sz="20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000" b="1" dirty="0">
              <a:solidFill>
                <a:srgbClr val="70AD47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83644" y="2951407"/>
            <a:ext cx="4438302" cy="1517860"/>
            <a:chOff x="283644" y="2951407"/>
            <a:chExt cx="4438302" cy="1517860"/>
          </a:xfrm>
        </p:grpSpPr>
        <p:pic>
          <p:nvPicPr>
            <p:cNvPr id="3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283644" y="2951407"/>
              <a:ext cx="4438302" cy="151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 rot="21147133">
              <a:off x="1388229" y="3314944"/>
              <a:ext cx="2656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Composition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397884" y="4141831"/>
            <a:ext cx="4694609" cy="1485035"/>
            <a:chOff x="2397884" y="4141831"/>
            <a:chExt cx="4694609" cy="1485035"/>
          </a:xfrm>
        </p:grpSpPr>
        <p:pic>
          <p:nvPicPr>
            <p:cNvPr id="4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2397884" y="4141831"/>
              <a:ext cx="4694609" cy="14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21147133">
              <a:off x="2883542" y="4460570"/>
              <a:ext cx="3784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Analyse de document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343891" y="5078149"/>
            <a:ext cx="3500967" cy="1379322"/>
            <a:chOff x="5343891" y="5078149"/>
            <a:chExt cx="3500967" cy="1379322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5343891" y="5078149"/>
              <a:ext cx="3500967" cy="137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 rot="21147133">
              <a:off x="5603071" y="5386645"/>
              <a:ext cx="2656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        Croquis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247862">
            <a:off x="36005" y="175265"/>
            <a:ext cx="48746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 champs des possibles</a:t>
            </a:r>
          </a:p>
          <a:p>
            <a:pPr algn="ctr"/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est ouvert en composition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240" y="4460756"/>
            <a:ext cx="2214578" cy="175432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Le candidat </a:t>
            </a:r>
            <a:r>
              <a:rPr lang="fr-FR" dirty="0" smtClean="0"/>
              <a:t>peut </a:t>
            </a:r>
            <a:r>
              <a:rPr lang="fr-FR" b="1" dirty="0"/>
              <a:t>intégre</a:t>
            </a:r>
            <a:r>
              <a:rPr lang="fr-FR" dirty="0"/>
              <a:t>r </a:t>
            </a:r>
            <a:r>
              <a:rPr lang="fr-FR" dirty="0" smtClean="0"/>
              <a:t>à la composition </a:t>
            </a:r>
          </a:p>
          <a:p>
            <a:pPr algn="ctr"/>
            <a:r>
              <a:rPr lang="fr-FR" b="1" dirty="0" smtClean="0"/>
              <a:t>une </a:t>
            </a:r>
            <a:r>
              <a:rPr lang="fr-FR" b="1" dirty="0"/>
              <a:t>(ou des) production(s) graphique(s</a:t>
            </a:r>
            <a:r>
              <a:rPr lang="fr-FR" dirty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500306"/>
            <a:ext cx="2428892" cy="1200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Courte introduction</a:t>
            </a:r>
            <a:r>
              <a:rPr lang="fr-FR" dirty="0"/>
              <a:t>, dont </a:t>
            </a:r>
            <a:r>
              <a:rPr lang="fr-FR" b="1" dirty="0"/>
              <a:t>la forme </a:t>
            </a:r>
            <a:r>
              <a:rPr lang="fr-FR" dirty="0"/>
              <a:t>est</a:t>
            </a:r>
            <a:r>
              <a:rPr lang="fr-FR" b="1" dirty="0"/>
              <a:t> laissée à la liberté du candidat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43240" y="2857496"/>
            <a:ext cx="2214578" cy="14773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candidat </a:t>
            </a:r>
            <a:r>
              <a:rPr lang="fr-FR" b="1" dirty="0" smtClean="0"/>
              <a:t>organise </a:t>
            </a:r>
            <a:r>
              <a:rPr lang="fr-FR" b="1" dirty="0"/>
              <a:t>librement </a:t>
            </a:r>
            <a:r>
              <a:rPr lang="fr-FR" dirty="0"/>
              <a:t>les différents </a:t>
            </a:r>
            <a:r>
              <a:rPr lang="fr-FR" b="1" dirty="0"/>
              <a:t>paragraphes </a:t>
            </a:r>
            <a:r>
              <a:rPr lang="fr-FR" dirty="0"/>
              <a:t>qu’il développe.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4666316"/>
            <a:ext cx="2428892" cy="14773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Tous </a:t>
            </a:r>
            <a:r>
              <a:rPr lang="fr-FR" b="1" dirty="0"/>
              <a:t>les questionnements </a:t>
            </a:r>
            <a:r>
              <a:rPr lang="fr-FR" dirty="0"/>
              <a:t>sont </a:t>
            </a:r>
            <a:r>
              <a:rPr lang="fr-FR" b="1" dirty="0"/>
              <a:t>acceptables</a:t>
            </a:r>
            <a:r>
              <a:rPr lang="fr-FR" dirty="0"/>
              <a:t> dès lors qu’ils s’inscrivent dans l’esprit du libellé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6663" y="79443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b="1" dirty="0" smtClean="0">
                <a:solidFill>
                  <a:prstClr val="white"/>
                </a:solidFill>
              </a:rPr>
              <a:t>Le champ des possibles  est OUVERT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3" name="Cube 12">
            <a:hlinkClick r:id="rId3" action="ppaction://hlinkpres?slideindex=1&amp;slidetitle="/>
          </p:cNvPr>
          <p:cNvSpPr/>
          <p:nvPr/>
        </p:nvSpPr>
        <p:spPr>
          <a:xfrm>
            <a:off x="6732240" y="259741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Des particularités   différenciant la série 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3854239"/>
            <a:ext cx="2428892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Présente  le sujet et le fil conducteur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715008" y="5068685"/>
            <a:ext cx="1785950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Une </a:t>
            </a:r>
            <a:r>
              <a:rPr lang="fr-FR" b="1" dirty="0" smtClean="0"/>
              <a:t>brève</a:t>
            </a:r>
            <a:r>
              <a:rPr lang="fr-FR" dirty="0" smtClean="0"/>
              <a:t> conclusion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715008" y="5854503"/>
            <a:ext cx="1785950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Présente  le </a:t>
            </a:r>
            <a:r>
              <a:rPr lang="fr-FR" b="1" dirty="0" smtClean="0"/>
              <a:t>bilan</a:t>
            </a:r>
            <a:r>
              <a:rPr lang="fr-FR" dirty="0" smtClean="0"/>
              <a:t> de la réflexion</a:t>
            </a:r>
            <a:endParaRPr lang="fr-FR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633" y="2285992"/>
            <a:ext cx="2900367" cy="9117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Rectangle 19"/>
          <p:cNvSpPr/>
          <p:nvPr/>
        </p:nvSpPr>
        <p:spPr>
          <a:xfrm>
            <a:off x="357158" y="1428736"/>
            <a:ext cx="600079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Produire « une réponse organisée et pertinente, comportant une introduction, </a:t>
            </a:r>
            <a:r>
              <a:rPr lang="fr-FR" b="1" dirty="0" smtClean="0"/>
              <a:t>plusieurs paragraphes </a:t>
            </a:r>
            <a:r>
              <a:rPr lang="fr-FR" dirty="0" smtClean="0"/>
              <a:t>et une conclusion »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 rot="20744049">
            <a:off x="6763214" y="3242614"/>
            <a:ext cx="20469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Histoire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Géographie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5400000">
            <a:off x="1214414" y="2214554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857620" y="2000240"/>
            <a:ext cx="12192" cy="816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4280152" y="3494342"/>
            <a:ext cx="3000396" cy="12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5786" y="1785926"/>
            <a:ext cx="1214446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071670" y="1785926"/>
            <a:ext cx="2143140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857752" y="1785926"/>
            <a:ext cx="1000132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6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21247862">
            <a:off x="37885" y="67126"/>
            <a:ext cx="4156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CONTENUS SUGGERES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EXHAUSTIFS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57158" y="1071546"/>
            <a:ext cx="6072230" cy="2714644"/>
            <a:chOff x="571472" y="1500174"/>
            <a:chExt cx="5724525" cy="2714644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472" y="1500174"/>
              <a:ext cx="57245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2738443"/>
              <a:ext cx="5715040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ZoneTexte 19"/>
          <p:cNvSpPr txBox="1"/>
          <p:nvPr/>
        </p:nvSpPr>
        <p:spPr>
          <a:xfrm rot="20744049">
            <a:off x="6474201" y="1768471"/>
            <a:ext cx="22584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La mondialisation: acteurs, flux, débats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650085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 rot="21220085">
            <a:off x="6764367" y="4061412"/>
            <a:ext cx="228979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Gouverner la France depuis 1946: Etat,  gouvernement, administration et opinion publique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628654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ZoneTexte 19"/>
          <p:cNvSpPr txBox="1"/>
          <p:nvPr/>
        </p:nvSpPr>
        <p:spPr>
          <a:xfrm rot="20744049">
            <a:off x="6545640" y="2197100"/>
            <a:ext cx="22584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La mondialisation: acteurs, flux, débats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247862">
            <a:off x="-276458" y="283736"/>
            <a:ext cx="83935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pistes de valorisation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requises  pour obtenir la note maximale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6286544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 rot="21121485">
            <a:off x="4767239" y="5587651"/>
            <a:ext cx="374206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Gouverner la France depuis 1946: Etat,  gouvernement, administration et opinion publique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30655" t="15694" r="30952" b="5873"/>
          <a:stretch/>
        </p:blipFill>
        <p:spPr>
          <a:xfrm>
            <a:off x="714348" y="0"/>
            <a:ext cx="5462195" cy="6642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ube 3">
            <a:hlinkClick r:id="rId4" action="ppaction://hlinkpres?slideindex=1&amp;slidetitle="/>
          </p:cNvPr>
          <p:cNvSpPr/>
          <p:nvPr/>
        </p:nvSpPr>
        <p:spPr>
          <a:xfrm>
            <a:off x="6786578" y="214290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Analyse de document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Sujet d’essai 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20744049">
            <a:off x="7394706" y="2083565"/>
            <a:ext cx="131384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Histoire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000768"/>
            <a:ext cx="614366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14620"/>
            <a:ext cx="614366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be 5">
            <a:hlinkClick r:id="rId5" action="ppaction://hlinkpres?slideindex=1&amp;slidetitle="/>
          </p:cNvPr>
          <p:cNvSpPr/>
          <p:nvPr/>
        </p:nvSpPr>
        <p:spPr>
          <a:xfrm>
            <a:off x="6929454" y="142852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Indications sur les attentes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21415229">
            <a:off x="4827582" y="60558"/>
            <a:ext cx="227769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Les Etats-Unis et le monde en 1990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418816">
            <a:off x="233733" y="20443"/>
            <a:ext cx="3511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CAPACITES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CLAIREMENT IDENTIFIEES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327693">
            <a:off x="33667" y="5059801"/>
            <a:ext cx="6945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pistes de valorisation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requises  pour obtenir la note maximale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422196">
            <a:off x="322515" y="1949544"/>
            <a:ext cx="3587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CONTENUS SUGGERES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EXHAUSTIFS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610076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 rot="21187859">
            <a:off x="6405909" y="2760774"/>
            <a:ext cx="202183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Forte" panose="03060902040502070203" pitchFamily="66" charset="0"/>
              </a:rPr>
              <a:t> pour consigne 1 (contexte, principes NOM)</a:t>
            </a:r>
            <a:endParaRPr lang="fr-FR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148148"/>
            <a:ext cx="614366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 rot="21245135">
            <a:off x="6400257" y="4028509"/>
            <a:ext cx="197783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Forte" panose="03060902040502070203" pitchFamily="66" charset="0"/>
              </a:rPr>
              <a:t> pour consigne 2 (limites du discours)</a:t>
            </a:r>
            <a:endParaRPr lang="fr-FR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5">
            <a:hlinkClick r:id="rId3" action="ppaction://hlinkpres?slideindex=1&amp;slidetitle="/>
          </p:cNvPr>
          <p:cNvSpPr/>
          <p:nvPr/>
        </p:nvSpPr>
        <p:spPr>
          <a:xfrm>
            <a:off x="6858016" y="142852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Croquis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Sujet d’essai 2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3116"/>
            <a:ext cx="3324106" cy="44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571744"/>
            <a:ext cx="3216103" cy="406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8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643578"/>
            <a:ext cx="578647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578647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33425"/>
            <a:ext cx="571504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be 5">
            <a:hlinkClick r:id="rId6" action="ppaction://hlinkpres?slideindex=1&amp;slidetitle="/>
          </p:cNvPr>
          <p:cNvSpPr/>
          <p:nvPr/>
        </p:nvSpPr>
        <p:spPr>
          <a:xfrm>
            <a:off x="6929454" y="142852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Indications sur les attentes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21388635">
            <a:off x="6072713" y="2336177"/>
            <a:ext cx="292295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Le continent africain: contrastes de développement et inégale intégration dans la mondialisation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66931"/>
            <a:ext cx="559117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 rot="21480000">
            <a:off x="-349195" y="1640583"/>
            <a:ext cx="61952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point  d’</a:t>
            </a:r>
            <a:r>
              <a:rPr lang="fr-FR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evaluation</a:t>
            </a:r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explicite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480000">
            <a:off x="26740" y="-9213"/>
            <a:ext cx="3511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CAPACITES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CLAIREMENT IDENTIFIEES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1480000">
            <a:off x="240909" y="2576374"/>
            <a:ext cx="3587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CONTENUS SUGGERES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EXHAUSTIFS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480000">
            <a:off x="16771" y="4777448"/>
            <a:ext cx="6945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pistes de valorisation</a:t>
            </a:r>
          </a:p>
          <a:p>
            <a:pPr algn="ctr"/>
            <a:r>
              <a:rPr lang="fr-FR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non requises pour obtenir la note maximale</a:t>
            </a:r>
            <a:endParaRPr lang="fr-FR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4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hlinkClick r:id="rId3" action="ppaction://hlinkpres?slideindex=1&amp;slidetitle="/>
          </p:cNvPr>
          <p:cNvSpPr/>
          <p:nvPr/>
        </p:nvSpPr>
        <p:spPr>
          <a:xfrm>
            <a:off x="6858016" y="142852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Quelques ressources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67" y="2132856"/>
            <a:ext cx="5972175" cy="1038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94" y="3553882"/>
            <a:ext cx="5753100" cy="3105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" y="201430"/>
            <a:ext cx="3030202" cy="2563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14744" y="571480"/>
            <a:ext cx="2354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FONDS DE CARTES</a:t>
            </a:r>
          </a:p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SONT DISPONIBLES </a:t>
            </a:r>
          </a:p>
          <a:p>
            <a:pPr algn="ctr"/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SUR LE SITE EDUSCOL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hlinkClick r:id="rId3" action="ppaction://hlinkpres?slideindex=1&amp;slidetitle="/>
          </p:cNvPr>
          <p:cNvSpPr/>
          <p:nvPr/>
        </p:nvSpPr>
        <p:spPr>
          <a:xfrm>
            <a:off x="6572264" y="259741"/>
            <a:ext cx="2411760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Vue d’ensemble des sujets d’essai de février 2014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56"/>
            <a:ext cx="5688632" cy="17900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729944" cy="20383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429124" y="5340140"/>
            <a:ext cx="4438302" cy="1517860"/>
            <a:chOff x="283644" y="2951407"/>
            <a:chExt cx="4438302" cy="1517860"/>
          </a:xfrm>
        </p:grpSpPr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283644" y="2951407"/>
              <a:ext cx="4438302" cy="151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 rot="21147133">
              <a:off x="1388229" y="3314944"/>
              <a:ext cx="2656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Composition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8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5" y="332656"/>
            <a:ext cx="5543550" cy="25431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5" y="3356992"/>
            <a:ext cx="5553075" cy="23907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21" y="3356992"/>
            <a:ext cx="1622872" cy="23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44" y="3733796"/>
            <a:ext cx="1471439" cy="15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2068"/>
            <a:ext cx="2651373" cy="277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4643438" y="5572140"/>
            <a:ext cx="4694609" cy="1485035"/>
            <a:chOff x="2397884" y="4141831"/>
            <a:chExt cx="4694609" cy="1485035"/>
          </a:xfrm>
        </p:grpSpPr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2397884" y="4141831"/>
              <a:ext cx="4694609" cy="14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 rot="21147133">
              <a:off x="2883542" y="4460570"/>
              <a:ext cx="37844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Analyse de document(s)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5760"/>
            <a:ext cx="5976664" cy="19415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66594"/>
            <a:ext cx="1917006" cy="25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66326"/>
            <a:ext cx="1854721" cy="234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429256" y="5286388"/>
            <a:ext cx="3500967" cy="1379322"/>
            <a:chOff x="5343891" y="5078149"/>
            <a:chExt cx="3500967" cy="1379322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5478">
              <a:off x="5343891" y="5078149"/>
              <a:ext cx="3500967" cy="137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 rot="21147133">
              <a:off x="5603071" y="5386645"/>
              <a:ext cx="2656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Mistral" panose="03090702030407020403" pitchFamily="66" charset="0"/>
                </a:rPr>
                <a:t>        Croquis</a:t>
              </a:r>
              <a:endParaRPr lang="fr-FR" sz="3600" dirty="0">
                <a:solidFill>
                  <a:prstClr val="black"/>
                </a:solidFill>
                <a:latin typeface="Mistral" panose="030907020304070204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0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30739" t="14254" r="32261" b="21492"/>
          <a:stretch/>
        </p:blipFill>
        <p:spPr>
          <a:xfrm>
            <a:off x="214960" y="107577"/>
            <a:ext cx="3754612" cy="6562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/>
          <a:srcRect l="31738" t="17778" r="32619" b="49863"/>
          <a:stretch/>
        </p:blipFill>
        <p:spPr>
          <a:xfrm>
            <a:off x="4265215" y="258183"/>
            <a:ext cx="3786884" cy="35500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23528" y="1052736"/>
            <a:ext cx="3600400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20744049">
            <a:off x="5299786" y="4932310"/>
            <a:ext cx="277712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  Indications sur les attentes (sujets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0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en série S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20744049">
            <a:off x="2423024" y="235879"/>
            <a:ext cx="97943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Géographie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3528" y="4941168"/>
            <a:ext cx="108012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83968" y="1700808"/>
            <a:ext cx="108012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1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hlinkClick r:id="rId3" action="ppaction://hlinkpres?slideindex=1&amp;slidetitle="/>
          </p:cNvPr>
          <p:cNvSpPr/>
          <p:nvPr/>
        </p:nvSpPr>
        <p:spPr>
          <a:xfrm>
            <a:off x="6572264" y="259741"/>
            <a:ext cx="2258462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Des supports mis à disposition des enseignants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247862">
            <a:off x="4122655" y="746685"/>
            <a:ext cx="23054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Nouveauté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fevrier</a:t>
            </a:r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2014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2"/>
            <a:ext cx="8148958" cy="1147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6929486" cy="120648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28"/>
            <a:ext cx="4429133" cy="2156795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6072206"/>
            <a:ext cx="5900748" cy="56197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206" y="4929198"/>
            <a:ext cx="6929454" cy="75593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889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18454" t="19573" r="44943" b="49782"/>
          <a:stretch/>
        </p:blipFill>
        <p:spPr>
          <a:xfrm>
            <a:off x="251520" y="1556792"/>
            <a:ext cx="6357982" cy="2643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be 4">
            <a:hlinkClick r:id="rId4" action="ppaction://hlinkpres?slideindex=1&amp;slidetitle="/>
          </p:cNvPr>
          <p:cNvSpPr/>
          <p:nvPr/>
        </p:nvSpPr>
        <p:spPr>
          <a:xfrm>
            <a:off x="0" y="260648"/>
            <a:ext cx="9027940" cy="105447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Composition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Sujet essai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1247862">
            <a:off x="646438" y="4561819"/>
            <a:ext cx="53049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SUJETS ADAPTES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LA FORTE DIFFERENCE HORAIRE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0744049">
            <a:off x="7201329" y="1420205"/>
            <a:ext cx="12869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Géographie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877272"/>
            <a:ext cx="6467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5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/>
          <a:srcRect l="17283" t="17519" r="43059" b="50822"/>
          <a:stretch/>
        </p:blipFill>
        <p:spPr>
          <a:xfrm>
            <a:off x="214282" y="357166"/>
            <a:ext cx="6572296" cy="3324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be 6">
            <a:hlinkClick r:id="rId4" action="ppaction://hlinkpres?slideindex=1&amp;slidetitle="/>
          </p:cNvPr>
          <p:cNvSpPr/>
          <p:nvPr/>
        </p:nvSpPr>
        <p:spPr>
          <a:xfrm>
            <a:off x="6929454" y="214290"/>
            <a:ext cx="2098486" cy="1873278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Composition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Sujet essai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47862">
            <a:off x="820663" y="4197789"/>
            <a:ext cx="53049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SUJETS ADAPTES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LA FORTE DIFFERENCE HORAIRE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 rot="20744049">
            <a:off x="7394706" y="2083565"/>
            <a:ext cx="131384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Histoire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429264"/>
            <a:ext cx="6467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2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>
            <a:hlinkClick r:id="rId3" action="ppaction://hlinkpres?slideindex=1&amp;slidetitle="/>
          </p:cNvPr>
          <p:cNvSpPr/>
          <p:nvPr/>
        </p:nvSpPr>
        <p:spPr>
          <a:xfrm>
            <a:off x="5508104" y="188640"/>
            <a:ext cx="3376960" cy="119848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Indications sur les attentes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247862">
            <a:off x="38110" y="205669"/>
            <a:ext cx="4071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DES CAPACITES</a:t>
            </a:r>
          </a:p>
          <a:p>
            <a:pPr algn="ctr"/>
            <a:r>
              <a:rPr lang="fr-FR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CLAIREMENT IDENTIFIEES</a:t>
            </a:r>
            <a:endParaRPr lang="fr-FR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6696070" cy="88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664373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 rot="21009282">
            <a:off x="5280910" y="4184251"/>
            <a:ext cx="383607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Le POMO, un foyer de conflits de puis la fin de la 2GM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153927">
            <a:off x="5351959" y="5604508"/>
            <a:ext cx="374206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Gouverner la France depuis 1946: Etat,  gouvernement, administration et opinion publique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44824"/>
            <a:ext cx="6393665" cy="10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 rot="20744049">
            <a:off x="5912957" y="1609066"/>
            <a:ext cx="22584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La mondialisation: acteurs, flux, débats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rot="20744049">
            <a:off x="5896464" y="2447314"/>
            <a:ext cx="32175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Etats-Unis-Brésil : les dynamiques territoriales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982</TotalTime>
  <Words>430</Words>
  <Application>Microsoft Office PowerPoint</Application>
  <PresentationFormat>Affichage à l'écran (4:3)</PresentationFormat>
  <Paragraphs>100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CM</dc:creator>
  <cp:lastModifiedBy>isabelle</cp:lastModifiedBy>
  <cp:revision>226</cp:revision>
  <dcterms:created xsi:type="dcterms:W3CDTF">2014-02-24T13:39:06Z</dcterms:created>
  <dcterms:modified xsi:type="dcterms:W3CDTF">2014-03-25T21:41:54Z</dcterms:modified>
</cp:coreProperties>
</file>