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536" r:id="rId2"/>
    <p:sldId id="546" r:id="rId3"/>
    <p:sldId id="543" r:id="rId4"/>
    <p:sldId id="552" r:id="rId5"/>
    <p:sldId id="545" r:id="rId6"/>
    <p:sldId id="548" r:id="rId7"/>
    <p:sldId id="549" r:id="rId8"/>
    <p:sldId id="550" r:id="rId9"/>
    <p:sldId id="553" r:id="rId10"/>
    <p:sldId id="555" r:id="rId11"/>
    <p:sldId id="557" r:id="rId12"/>
    <p:sldId id="559" r:id="rId13"/>
    <p:sldId id="258" r:id="rId14"/>
    <p:sldId id="538" r:id="rId15"/>
    <p:sldId id="544" r:id="rId16"/>
    <p:sldId id="534" r:id="rId17"/>
    <p:sldId id="540" r:id="rId18"/>
    <p:sldId id="541"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78085"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737CB-BD9D-4B13-9F29-9E186E703B65}" type="datetimeFigureOut">
              <a:rPr lang="fr-FR" smtClean="0"/>
              <a:t>03/04/2020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6D9DB-7346-414E-8BB7-4DDDA681CF77}" type="slidenum">
              <a:rPr lang="fr-FR" smtClean="0"/>
              <a:t>‹N°›</a:t>
            </a:fld>
            <a:endParaRPr lang="fr-FR"/>
          </a:p>
        </p:txBody>
      </p:sp>
    </p:spTree>
    <p:extLst>
      <p:ext uri="{BB962C8B-B14F-4D97-AF65-F5344CB8AC3E}">
        <p14:creationId xmlns:p14="http://schemas.microsoft.com/office/powerpoint/2010/main" val="4094404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D8FBA-070C-4E3A-9F69-B42E854D45A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0177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D8FBA-070C-4E3A-9F69-B42E854D45A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8458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D8FBA-070C-4E3A-9F69-B42E854D45A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13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D8FBA-070C-4E3A-9F69-B42E854D45A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2722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BD6D9DB-7346-414E-8BB7-4DDDA681CF77}" type="slidenum">
              <a:rPr lang="fr-FR" smtClean="0"/>
              <a:t>13</a:t>
            </a:fld>
            <a:endParaRPr lang="fr-FR"/>
          </a:p>
        </p:txBody>
      </p:sp>
    </p:spTree>
    <p:extLst>
      <p:ext uri="{BB962C8B-B14F-4D97-AF65-F5344CB8AC3E}">
        <p14:creationId xmlns:p14="http://schemas.microsoft.com/office/powerpoint/2010/main" val="186687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b="1" dirty="0"/>
          </a:p>
        </p:txBody>
      </p:sp>
      <p:sp>
        <p:nvSpPr>
          <p:cNvPr id="4" name="Espace réservé du numéro de diapositive 3"/>
          <p:cNvSpPr>
            <a:spLocks noGrp="1"/>
          </p:cNvSpPr>
          <p:nvPr>
            <p:ph type="sldNum" sz="quarter" idx="5"/>
          </p:nvPr>
        </p:nvSpPr>
        <p:spPr/>
        <p:txBody>
          <a:bodyPr/>
          <a:lstStyle/>
          <a:p>
            <a:fld id="{6BD6D9DB-7346-414E-8BB7-4DDDA681CF77}" type="slidenum">
              <a:rPr lang="fr-FR" smtClean="0"/>
              <a:t>14</a:t>
            </a:fld>
            <a:endParaRPr lang="fr-FR"/>
          </a:p>
        </p:txBody>
      </p:sp>
    </p:spTree>
    <p:extLst>
      <p:ext uri="{BB962C8B-B14F-4D97-AF65-F5344CB8AC3E}">
        <p14:creationId xmlns:p14="http://schemas.microsoft.com/office/powerpoint/2010/main" val="1021411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https://www.channel4.com/news/factcheck/</a:t>
            </a:r>
          </a:p>
          <a:p>
            <a:r>
              <a:rPr lang="en-US" dirty="0"/>
              <a:t>Reuters is a global news agency</a:t>
            </a:r>
            <a:endParaRPr lang="en-US" b="1" dirty="0"/>
          </a:p>
        </p:txBody>
      </p:sp>
      <p:sp>
        <p:nvSpPr>
          <p:cNvPr id="4" name="Espace réservé du numéro de diapositive 3"/>
          <p:cNvSpPr>
            <a:spLocks noGrp="1"/>
          </p:cNvSpPr>
          <p:nvPr>
            <p:ph type="sldNum" sz="quarter" idx="5"/>
          </p:nvPr>
        </p:nvSpPr>
        <p:spPr/>
        <p:txBody>
          <a:bodyPr/>
          <a:lstStyle/>
          <a:p>
            <a:fld id="{6BD6D9DB-7346-414E-8BB7-4DDDA681CF77}" type="slidenum">
              <a:rPr lang="fr-FR" smtClean="0"/>
              <a:t>15</a:t>
            </a:fld>
            <a:endParaRPr lang="fr-FR"/>
          </a:p>
        </p:txBody>
      </p:sp>
    </p:spTree>
    <p:extLst>
      <p:ext uri="{BB962C8B-B14F-4D97-AF65-F5344CB8AC3E}">
        <p14:creationId xmlns:p14="http://schemas.microsoft.com/office/powerpoint/2010/main" val="374416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BD6D9DB-7346-414E-8BB7-4DDDA681CF77}" type="slidenum">
              <a:rPr lang="fr-FR" smtClean="0"/>
              <a:t>16</a:t>
            </a:fld>
            <a:endParaRPr lang="fr-FR"/>
          </a:p>
        </p:txBody>
      </p:sp>
    </p:spTree>
    <p:extLst>
      <p:ext uri="{BB962C8B-B14F-4D97-AF65-F5344CB8AC3E}">
        <p14:creationId xmlns:p14="http://schemas.microsoft.com/office/powerpoint/2010/main" val="2185359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BD6D9DB-7346-414E-8BB7-4DDDA681CF77}" type="slidenum">
              <a:rPr lang="fr-FR" smtClean="0"/>
              <a:t>17</a:t>
            </a:fld>
            <a:endParaRPr lang="fr-FR"/>
          </a:p>
        </p:txBody>
      </p:sp>
    </p:spTree>
    <p:extLst>
      <p:ext uri="{BB962C8B-B14F-4D97-AF65-F5344CB8AC3E}">
        <p14:creationId xmlns:p14="http://schemas.microsoft.com/office/powerpoint/2010/main" val="2708461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D8FBA-070C-4E3A-9F69-B42E854D45A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7703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D8FBA-070C-4E3A-9F69-B42E854D45A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6894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BD6D9DB-7346-414E-8BB7-4DDDA681CF77}" type="slidenum">
              <a:rPr lang="fr-FR" smtClean="0"/>
              <a:t>4</a:t>
            </a:fld>
            <a:endParaRPr lang="fr-FR"/>
          </a:p>
        </p:txBody>
      </p:sp>
    </p:spTree>
    <p:extLst>
      <p:ext uri="{BB962C8B-B14F-4D97-AF65-F5344CB8AC3E}">
        <p14:creationId xmlns:p14="http://schemas.microsoft.com/office/powerpoint/2010/main" val="236079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D8FBA-070C-4E3A-9F69-B42E854D45A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8937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D8FBA-070C-4E3A-9F69-B42E854D45A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2861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D8FBA-070C-4E3A-9F69-B42E854D45A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122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D8FBA-070C-4E3A-9F69-B42E854D45A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119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D8FBA-070C-4E3A-9F69-B42E854D45A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8542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82B309-C301-477B-AFB2-5BFBB6C2943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7D70A59-1ABD-4371-B803-A7998DED1B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A16CBEF-6F08-4FB6-8200-C507F4EBCBF8}"/>
              </a:ext>
            </a:extLst>
          </p:cNvPr>
          <p:cNvSpPr>
            <a:spLocks noGrp="1"/>
          </p:cNvSpPr>
          <p:nvPr>
            <p:ph type="dt" sz="half" idx="10"/>
          </p:nvPr>
        </p:nvSpPr>
        <p:spPr/>
        <p:txBody>
          <a:bodyPr/>
          <a:lstStyle/>
          <a:p>
            <a:fld id="{8CA57E9E-F1AA-446B-86EA-0C60C0019FEE}" type="datetimeFigureOut">
              <a:rPr lang="fr-FR" smtClean="0"/>
              <a:t>03/04/2020</a:t>
            </a:fld>
            <a:endParaRPr lang="fr-FR"/>
          </a:p>
        </p:txBody>
      </p:sp>
      <p:sp>
        <p:nvSpPr>
          <p:cNvPr id="5" name="Espace réservé du pied de page 4">
            <a:extLst>
              <a:ext uri="{FF2B5EF4-FFF2-40B4-BE49-F238E27FC236}">
                <a16:creationId xmlns:a16="http://schemas.microsoft.com/office/drawing/2014/main" id="{3DCD2778-BE37-4CF4-986A-CCC4968AE23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798F655-8C1B-44AD-841F-8D6B4E2240A0}"/>
              </a:ext>
            </a:extLst>
          </p:cNvPr>
          <p:cNvSpPr>
            <a:spLocks noGrp="1"/>
          </p:cNvSpPr>
          <p:nvPr>
            <p:ph type="sldNum" sz="quarter" idx="12"/>
          </p:nvPr>
        </p:nvSpPr>
        <p:spPr/>
        <p:txBody>
          <a:bodyPr/>
          <a:lstStyle/>
          <a:p>
            <a:fld id="{D12001EB-FF13-49D7-B99A-ED87FB5AC8D0}" type="slidenum">
              <a:rPr lang="fr-FR" smtClean="0"/>
              <a:t>‹N°›</a:t>
            </a:fld>
            <a:endParaRPr lang="fr-FR"/>
          </a:p>
        </p:txBody>
      </p:sp>
    </p:spTree>
    <p:extLst>
      <p:ext uri="{BB962C8B-B14F-4D97-AF65-F5344CB8AC3E}">
        <p14:creationId xmlns:p14="http://schemas.microsoft.com/office/powerpoint/2010/main" val="3118000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EC70B6-BCBC-4305-AFEB-14799B2212B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F03E651-D42F-41C5-ABD8-976C3BB8754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8D8133A-170B-4FF2-BA60-2D280396DFA9}"/>
              </a:ext>
            </a:extLst>
          </p:cNvPr>
          <p:cNvSpPr>
            <a:spLocks noGrp="1"/>
          </p:cNvSpPr>
          <p:nvPr>
            <p:ph type="dt" sz="half" idx="10"/>
          </p:nvPr>
        </p:nvSpPr>
        <p:spPr/>
        <p:txBody>
          <a:bodyPr/>
          <a:lstStyle/>
          <a:p>
            <a:fld id="{8CA57E9E-F1AA-446B-86EA-0C60C0019FEE}" type="datetimeFigureOut">
              <a:rPr lang="fr-FR" smtClean="0"/>
              <a:t>03/04/2020</a:t>
            </a:fld>
            <a:endParaRPr lang="fr-FR"/>
          </a:p>
        </p:txBody>
      </p:sp>
      <p:sp>
        <p:nvSpPr>
          <p:cNvPr id="5" name="Espace réservé du pied de page 4">
            <a:extLst>
              <a:ext uri="{FF2B5EF4-FFF2-40B4-BE49-F238E27FC236}">
                <a16:creationId xmlns:a16="http://schemas.microsoft.com/office/drawing/2014/main" id="{ED6284B2-2E77-44B2-A270-7A19D6137B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E81F41-E940-440B-885D-BA752A644DD6}"/>
              </a:ext>
            </a:extLst>
          </p:cNvPr>
          <p:cNvSpPr>
            <a:spLocks noGrp="1"/>
          </p:cNvSpPr>
          <p:nvPr>
            <p:ph type="sldNum" sz="quarter" idx="12"/>
          </p:nvPr>
        </p:nvSpPr>
        <p:spPr/>
        <p:txBody>
          <a:bodyPr/>
          <a:lstStyle/>
          <a:p>
            <a:fld id="{D12001EB-FF13-49D7-B99A-ED87FB5AC8D0}" type="slidenum">
              <a:rPr lang="fr-FR" smtClean="0"/>
              <a:t>‹N°›</a:t>
            </a:fld>
            <a:endParaRPr lang="fr-FR"/>
          </a:p>
        </p:txBody>
      </p:sp>
    </p:spTree>
    <p:extLst>
      <p:ext uri="{BB962C8B-B14F-4D97-AF65-F5344CB8AC3E}">
        <p14:creationId xmlns:p14="http://schemas.microsoft.com/office/powerpoint/2010/main" val="4262803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660C5F8-53CA-4BFA-9AD0-3ED4169C7A8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5E5B655-ECE3-472F-982E-F82ECF3B2C9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5C9334-8EAE-41BD-9C25-DB973CEE6457}"/>
              </a:ext>
            </a:extLst>
          </p:cNvPr>
          <p:cNvSpPr>
            <a:spLocks noGrp="1"/>
          </p:cNvSpPr>
          <p:nvPr>
            <p:ph type="dt" sz="half" idx="10"/>
          </p:nvPr>
        </p:nvSpPr>
        <p:spPr/>
        <p:txBody>
          <a:bodyPr/>
          <a:lstStyle/>
          <a:p>
            <a:fld id="{8CA57E9E-F1AA-446B-86EA-0C60C0019FEE}" type="datetimeFigureOut">
              <a:rPr lang="fr-FR" smtClean="0"/>
              <a:t>03/04/2020</a:t>
            </a:fld>
            <a:endParaRPr lang="fr-FR"/>
          </a:p>
        </p:txBody>
      </p:sp>
      <p:sp>
        <p:nvSpPr>
          <p:cNvPr id="5" name="Espace réservé du pied de page 4">
            <a:extLst>
              <a:ext uri="{FF2B5EF4-FFF2-40B4-BE49-F238E27FC236}">
                <a16:creationId xmlns:a16="http://schemas.microsoft.com/office/drawing/2014/main" id="{29E085D5-DD26-46F6-9F09-6E679192D77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F48B255-B3EB-43A9-A778-33A235817836}"/>
              </a:ext>
            </a:extLst>
          </p:cNvPr>
          <p:cNvSpPr>
            <a:spLocks noGrp="1"/>
          </p:cNvSpPr>
          <p:nvPr>
            <p:ph type="sldNum" sz="quarter" idx="12"/>
          </p:nvPr>
        </p:nvSpPr>
        <p:spPr/>
        <p:txBody>
          <a:bodyPr/>
          <a:lstStyle/>
          <a:p>
            <a:fld id="{D12001EB-FF13-49D7-B99A-ED87FB5AC8D0}" type="slidenum">
              <a:rPr lang="fr-FR" smtClean="0"/>
              <a:t>‹N°›</a:t>
            </a:fld>
            <a:endParaRPr lang="fr-FR"/>
          </a:p>
        </p:txBody>
      </p:sp>
    </p:spTree>
    <p:extLst>
      <p:ext uri="{BB962C8B-B14F-4D97-AF65-F5344CB8AC3E}">
        <p14:creationId xmlns:p14="http://schemas.microsoft.com/office/powerpoint/2010/main" val="65821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667FB6-E273-4D29-88C6-FCCF8D067AE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76ABFCA-7DA7-4758-9AD8-AC6083E2912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76AED0-7839-4F5E-A88A-13B940D53987}"/>
              </a:ext>
            </a:extLst>
          </p:cNvPr>
          <p:cNvSpPr>
            <a:spLocks noGrp="1"/>
          </p:cNvSpPr>
          <p:nvPr>
            <p:ph type="dt" sz="half" idx="10"/>
          </p:nvPr>
        </p:nvSpPr>
        <p:spPr/>
        <p:txBody>
          <a:bodyPr/>
          <a:lstStyle/>
          <a:p>
            <a:fld id="{8CA57E9E-F1AA-446B-86EA-0C60C0019FEE}" type="datetimeFigureOut">
              <a:rPr lang="fr-FR" smtClean="0"/>
              <a:t>03/04/2020</a:t>
            </a:fld>
            <a:endParaRPr lang="fr-FR"/>
          </a:p>
        </p:txBody>
      </p:sp>
      <p:sp>
        <p:nvSpPr>
          <p:cNvPr id="5" name="Espace réservé du pied de page 4">
            <a:extLst>
              <a:ext uri="{FF2B5EF4-FFF2-40B4-BE49-F238E27FC236}">
                <a16:creationId xmlns:a16="http://schemas.microsoft.com/office/drawing/2014/main" id="{0E5B9E6C-BB07-4EBA-B886-96165C9F00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5656768-AD05-4B03-ADF9-423E9222E672}"/>
              </a:ext>
            </a:extLst>
          </p:cNvPr>
          <p:cNvSpPr>
            <a:spLocks noGrp="1"/>
          </p:cNvSpPr>
          <p:nvPr>
            <p:ph type="sldNum" sz="quarter" idx="12"/>
          </p:nvPr>
        </p:nvSpPr>
        <p:spPr/>
        <p:txBody>
          <a:bodyPr/>
          <a:lstStyle/>
          <a:p>
            <a:fld id="{D12001EB-FF13-49D7-B99A-ED87FB5AC8D0}" type="slidenum">
              <a:rPr lang="fr-FR" smtClean="0"/>
              <a:t>‹N°›</a:t>
            </a:fld>
            <a:endParaRPr lang="fr-FR"/>
          </a:p>
        </p:txBody>
      </p:sp>
    </p:spTree>
    <p:extLst>
      <p:ext uri="{BB962C8B-B14F-4D97-AF65-F5344CB8AC3E}">
        <p14:creationId xmlns:p14="http://schemas.microsoft.com/office/powerpoint/2010/main" val="3060391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2C224D-EB9C-405C-B071-1AE1117549D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66CB546-B797-483D-BDC8-9BA5504095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6AD70E2-1F79-4236-8274-A2B9072170AF}"/>
              </a:ext>
            </a:extLst>
          </p:cNvPr>
          <p:cNvSpPr>
            <a:spLocks noGrp="1"/>
          </p:cNvSpPr>
          <p:nvPr>
            <p:ph type="dt" sz="half" idx="10"/>
          </p:nvPr>
        </p:nvSpPr>
        <p:spPr/>
        <p:txBody>
          <a:bodyPr/>
          <a:lstStyle/>
          <a:p>
            <a:fld id="{8CA57E9E-F1AA-446B-86EA-0C60C0019FEE}" type="datetimeFigureOut">
              <a:rPr lang="fr-FR" smtClean="0"/>
              <a:t>03/04/2020</a:t>
            </a:fld>
            <a:endParaRPr lang="fr-FR"/>
          </a:p>
        </p:txBody>
      </p:sp>
      <p:sp>
        <p:nvSpPr>
          <p:cNvPr id="5" name="Espace réservé du pied de page 4">
            <a:extLst>
              <a:ext uri="{FF2B5EF4-FFF2-40B4-BE49-F238E27FC236}">
                <a16:creationId xmlns:a16="http://schemas.microsoft.com/office/drawing/2014/main" id="{0F729775-0E30-4DD3-885B-AA995CB6346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D2780B9-A0EE-4E35-BC22-7B1FA0C33F0F}"/>
              </a:ext>
            </a:extLst>
          </p:cNvPr>
          <p:cNvSpPr>
            <a:spLocks noGrp="1"/>
          </p:cNvSpPr>
          <p:nvPr>
            <p:ph type="sldNum" sz="quarter" idx="12"/>
          </p:nvPr>
        </p:nvSpPr>
        <p:spPr/>
        <p:txBody>
          <a:bodyPr/>
          <a:lstStyle/>
          <a:p>
            <a:fld id="{D12001EB-FF13-49D7-B99A-ED87FB5AC8D0}" type="slidenum">
              <a:rPr lang="fr-FR" smtClean="0"/>
              <a:t>‹N°›</a:t>
            </a:fld>
            <a:endParaRPr lang="fr-FR"/>
          </a:p>
        </p:txBody>
      </p:sp>
    </p:spTree>
    <p:extLst>
      <p:ext uri="{BB962C8B-B14F-4D97-AF65-F5344CB8AC3E}">
        <p14:creationId xmlns:p14="http://schemas.microsoft.com/office/powerpoint/2010/main" val="3879283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530598-501C-425C-AD1F-32E65ED8610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5F84577-5877-40D1-9D59-D5FE2E54E09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C5B6DD4-000D-4E9B-90A0-61AADAC7A7C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0BBE6CE-FE8D-4F17-BFBD-F677DF5EB265}"/>
              </a:ext>
            </a:extLst>
          </p:cNvPr>
          <p:cNvSpPr>
            <a:spLocks noGrp="1"/>
          </p:cNvSpPr>
          <p:nvPr>
            <p:ph type="dt" sz="half" idx="10"/>
          </p:nvPr>
        </p:nvSpPr>
        <p:spPr/>
        <p:txBody>
          <a:bodyPr/>
          <a:lstStyle/>
          <a:p>
            <a:fld id="{8CA57E9E-F1AA-446B-86EA-0C60C0019FEE}" type="datetimeFigureOut">
              <a:rPr lang="fr-FR" smtClean="0"/>
              <a:t>03/04/2020</a:t>
            </a:fld>
            <a:endParaRPr lang="fr-FR"/>
          </a:p>
        </p:txBody>
      </p:sp>
      <p:sp>
        <p:nvSpPr>
          <p:cNvPr id="6" name="Espace réservé du pied de page 5">
            <a:extLst>
              <a:ext uri="{FF2B5EF4-FFF2-40B4-BE49-F238E27FC236}">
                <a16:creationId xmlns:a16="http://schemas.microsoft.com/office/drawing/2014/main" id="{AB800DAF-9B00-4F33-8653-B709173BF14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60EE589-76D0-4382-9277-C25435A8CD50}"/>
              </a:ext>
            </a:extLst>
          </p:cNvPr>
          <p:cNvSpPr>
            <a:spLocks noGrp="1"/>
          </p:cNvSpPr>
          <p:nvPr>
            <p:ph type="sldNum" sz="quarter" idx="12"/>
          </p:nvPr>
        </p:nvSpPr>
        <p:spPr/>
        <p:txBody>
          <a:bodyPr/>
          <a:lstStyle/>
          <a:p>
            <a:fld id="{D12001EB-FF13-49D7-B99A-ED87FB5AC8D0}" type="slidenum">
              <a:rPr lang="fr-FR" smtClean="0"/>
              <a:t>‹N°›</a:t>
            </a:fld>
            <a:endParaRPr lang="fr-FR"/>
          </a:p>
        </p:txBody>
      </p:sp>
    </p:spTree>
    <p:extLst>
      <p:ext uri="{BB962C8B-B14F-4D97-AF65-F5344CB8AC3E}">
        <p14:creationId xmlns:p14="http://schemas.microsoft.com/office/powerpoint/2010/main" val="2289802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6EE21C-94C3-42AC-AAF8-1F223F1B674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C958FAF-61E9-4847-ADD5-D50CE6F2C7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8015251-F35A-4B6B-BC16-E367BE95AD1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B46DC88-1B14-4966-807E-8D06AB120D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052BD4A-44BB-4A9E-89E1-5ABB844D478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96C6901-7180-4246-A680-EAC5B8F9BB50}"/>
              </a:ext>
            </a:extLst>
          </p:cNvPr>
          <p:cNvSpPr>
            <a:spLocks noGrp="1"/>
          </p:cNvSpPr>
          <p:nvPr>
            <p:ph type="dt" sz="half" idx="10"/>
          </p:nvPr>
        </p:nvSpPr>
        <p:spPr/>
        <p:txBody>
          <a:bodyPr/>
          <a:lstStyle/>
          <a:p>
            <a:fld id="{8CA57E9E-F1AA-446B-86EA-0C60C0019FEE}" type="datetimeFigureOut">
              <a:rPr lang="fr-FR" smtClean="0"/>
              <a:t>03/04/2020</a:t>
            </a:fld>
            <a:endParaRPr lang="fr-FR"/>
          </a:p>
        </p:txBody>
      </p:sp>
      <p:sp>
        <p:nvSpPr>
          <p:cNvPr id="8" name="Espace réservé du pied de page 7">
            <a:extLst>
              <a:ext uri="{FF2B5EF4-FFF2-40B4-BE49-F238E27FC236}">
                <a16:creationId xmlns:a16="http://schemas.microsoft.com/office/drawing/2014/main" id="{7D6FDA12-34B1-468B-A302-7A9B61C9F07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C1121FB-4CCC-4362-B5BB-1324744C4586}"/>
              </a:ext>
            </a:extLst>
          </p:cNvPr>
          <p:cNvSpPr>
            <a:spLocks noGrp="1"/>
          </p:cNvSpPr>
          <p:nvPr>
            <p:ph type="sldNum" sz="quarter" idx="12"/>
          </p:nvPr>
        </p:nvSpPr>
        <p:spPr/>
        <p:txBody>
          <a:bodyPr/>
          <a:lstStyle/>
          <a:p>
            <a:fld id="{D12001EB-FF13-49D7-B99A-ED87FB5AC8D0}" type="slidenum">
              <a:rPr lang="fr-FR" smtClean="0"/>
              <a:t>‹N°›</a:t>
            </a:fld>
            <a:endParaRPr lang="fr-FR"/>
          </a:p>
        </p:txBody>
      </p:sp>
    </p:spTree>
    <p:extLst>
      <p:ext uri="{BB962C8B-B14F-4D97-AF65-F5344CB8AC3E}">
        <p14:creationId xmlns:p14="http://schemas.microsoft.com/office/powerpoint/2010/main" val="1271325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FE676B-5CC0-45E4-816E-D0DC3F24FDC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BA8D294-F584-426C-9DC2-EBE20906183C}"/>
              </a:ext>
            </a:extLst>
          </p:cNvPr>
          <p:cNvSpPr>
            <a:spLocks noGrp="1"/>
          </p:cNvSpPr>
          <p:nvPr>
            <p:ph type="dt" sz="half" idx="10"/>
          </p:nvPr>
        </p:nvSpPr>
        <p:spPr/>
        <p:txBody>
          <a:bodyPr/>
          <a:lstStyle/>
          <a:p>
            <a:fld id="{8CA57E9E-F1AA-446B-86EA-0C60C0019FEE}" type="datetimeFigureOut">
              <a:rPr lang="fr-FR" smtClean="0"/>
              <a:t>03/04/2020</a:t>
            </a:fld>
            <a:endParaRPr lang="fr-FR"/>
          </a:p>
        </p:txBody>
      </p:sp>
      <p:sp>
        <p:nvSpPr>
          <p:cNvPr id="4" name="Espace réservé du pied de page 3">
            <a:extLst>
              <a:ext uri="{FF2B5EF4-FFF2-40B4-BE49-F238E27FC236}">
                <a16:creationId xmlns:a16="http://schemas.microsoft.com/office/drawing/2014/main" id="{9CA06698-F456-4F29-9C19-1AF6F15B9AC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9DEC2AE-1268-43B8-BF07-6EE3D5FCD303}"/>
              </a:ext>
            </a:extLst>
          </p:cNvPr>
          <p:cNvSpPr>
            <a:spLocks noGrp="1"/>
          </p:cNvSpPr>
          <p:nvPr>
            <p:ph type="sldNum" sz="quarter" idx="12"/>
          </p:nvPr>
        </p:nvSpPr>
        <p:spPr/>
        <p:txBody>
          <a:bodyPr/>
          <a:lstStyle/>
          <a:p>
            <a:fld id="{D12001EB-FF13-49D7-B99A-ED87FB5AC8D0}" type="slidenum">
              <a:rPr lang="fr-FR" smtClean="0"/>
              <a:t>‹N°›</a:t>
            </a:fld>
            <a:endParaRPr lang="fr-FR"/>
          </a:p>
        </p:txBody>
      </p:sp>
    </p:spTree>
    <p:extLst>
      <p:ext uri="{BB962C8B-B14F-4D97-AF65-F5344CB8AC3E}">
        <p14:creationId xmlns:p14="http://schemas.microsoft.com/office/powerpoint/2010/main" val="1499810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D151B6A-4513-40BE-ACC2-2650B2D1FE16}"/>
              </a:ext>
            </a:extLst>
          </p:cNvPr>
          <p:cNvSpPr>
            <a:spLocks noGrp="1"/>
          </p:cNvSpPr>
          <p:nvPr>
            <p:ph type="dt" sz="half" idx="10"/>
          </p:nvPr>
        </p:nvSpPr>
        <p:spPr/>
        <p:txBody>
          <a:bodyPr/>
          <a:lstStyle/>
          <a:p>
            <a:fld id="{8CA57E9E-F1AA-446B-86EA-0C60C0019FEE}" type="datetimeFigureOut">
              <a:rPr lang="fr-FR" smtClean="0"/>
              <a:t>03/04/2020</a:t>
            </a:fld>
            <a:endParaRPr lang="fr-FR"/>
          </a:p>
        </p:txBody>
      </p:sp>
      <p:sp>
        <p:nvSpPr>
          <p:cNvPr id="3" name="Espace réservé du pied de page 2">
            <a:extLst>
              <a:ext uri="{FF2B5EF4-FFF2-40B4-BE49-F238E27FC236}">
                <a16:creationId xmlns:a16="http://schemas.microsoft.com/office/drawing/2014/main" id="{BAC48073-D763-4991-8CF3-B7A5767E297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93DEEA7-8A04-45F7-A3AF-46C5EAA70135}"/>
              </a:ext>
            </a:extLst>
          </p:cNvPr>
          <p:cNvSpPr>
            <a:spLocks noGrp="1"/>
          </p:cNvSpPr>
          <p:nvPr>
            <p:ph type="sldNum" sz="quarter" idx="12"/>
          </p:nvPr>
        </p:nvSpPr>
        <p:spPr/>
        <p:txBody>
          <a:bodyPr/>
          <a:lstStyle/>
          <a:p>
            <a:fld id="{D12001EB-FF13-49D7-B99A-ED87FB5AC8D0}" type="slidenum">
              <a:rPr lang="fr-FR" smtClean="0"/>
              <a:t>‹N°›</a:t>
            </a:fld>
            <a:endParaRPr lang="fr-FR"/>
          </a:p>
        </p:txBody>
      </p:sp>
    </p:spTree>
    <p:extLst>
      <p:ext uri="{BB962C8B-B14F-4D97-AF65-F5344CB8AC3E}">
        <p14:creationId xmlns:p14="http://schemas.microsoft.com/office/powerpoint/2010/main" val="143862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9A9162-D6C1-401A-9AD6-76D286CFA03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622BB56-23E0-4DCD-B8DE-AB578EFE0C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3C7B205-19E4-4419-B1C3-0B920F77BC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C0BD2CC-CEF5-4972-8AFD-B277400B2FE7}"/>
              </a:ext>
            </a:extLst>
          </p:cNvPr>
          <p:cNvSpPr>
            <a:spLocks noGrp="1"/>
          </p:cNvSpPr>
          <p:nvPr>
            <p:ph type="dt" sz="half" idx="10"/>
          </p:nvPr>
        </p:nvSpPr>
        <p:spPr/>
        <p:txBody>
          <a:bodyPr/>
          <a:lstStyle/>
          <a:p>
            <a:fld id="{8CA57E9E-F1AA-446B-86EA-0C60C0019FEE}" type="datetimeFigureOut">
              <a:rPr lang="fr-FR" smtClean="0"/>
              <a:t>03/04/2020</a:t>
            </a:fld>
            <a:endParaRPr lang="fr-FR"/>
          </a:p>
        </p:txBody>
      </p:sp>
      <p:sp>
        <p:nvSpPr>
          <p:cNvPr id="6" name="Espace réservé du pied de page 5">
            <a:extLst>
              <a:ext uri="{FF2B5EF4-FFF2-40B4-BE49-F238E27FC236}">
                <a16:creationId xmlns:a16="http://schemas.microsoft.com/office/drawing/2014/main" id="{43640E9B-46C2-4C23-9916-82F75C6613A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AA6DBA7-6946-45E4-91B2-DA8F118C9380}"/>
              </a:ext>
            </a:extLst>
          </p:cNvPr>
          <p:cNvSpPr>
            <a:spLocks noGrp="1"/>
          </p:cNvSpPr>
          <p:nvPr>
            <p:ph type="sldNum" sz="quarter" idx="12"/>
          </p:nvPr>
        </p:nvSpPr>
        <p:spPr/>
        <p:txBody>
          <a:bodyPr/>
          <a:lstStyle/>
          <a:p>
            <a:fld id="{D12001EB-FF13-49D7-B99A-ED87FB5AC8D0}" type="slidenum">
              <a:rPr lang="fr-FR" smtClean="0"/>
              <a:t>‹N°›</a:t>
            </a:fld>
            <a:endParaRPr lang="fr-FR"/>
          </a:p>
        </p:txBody>
      </p:sp>
    </p:spTree>
    <p:extLst>
      <p:ext uri="{BB962C8B-B14F-4D97-AF65-F5344CB8AC3E}">
        <p14:creationId xmlns:p14="http://schemas.microsoft.com/office/powerpoint/2010/main" val="67152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347D4D-1950-40D4-8ABD-59587E50D77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74A79F4-2B5D-49B7-8AA6-3E4FDEA43B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C35DFA4-97C0-48F8-90C7-FE660301D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1C0643D-6E23-4D24-8F9E-E903DFC9B00D}"/>
              </a:ext>
            </a:extLst>
          </p:cNvPr>
          <p:cNvSpPr>
            <a:spLocks noGrp="1"/>
          </p:cNvSpPr>
          <p:nvPr>
            <p:ph type="dt" sz="half" idx="10"/>
          </p:nvPr>
        </p:nvSpPr>
        <p:spPr/>
        <p:txBody>
          <a:bodyPr/>
          <a:lstStyle/>
          <a:p>
            <a:fld id="{8CA57E9E-F1AA-446B-86EA-0C60C0019FEE}" type="datetimeFigureOut">
              <a:rPr lang="fr-FR" smtClean="0"/>
              <a:t>03/04/2020</a:t>
            </a:fld>
            <a:endParaRPr lang="fr-FR"/>
          </a:p>
        </p:txBody>
      </p:sp>
      <p:sp>
        <p:nvSpPr>
          <p:cNvPr id="6" name="Espace réservé du pied de page 5">
            <a:extLst>
              <a:ext uri="{FF2B5EF4-FFF2-40B4-BE49-F238E27FC236}">
                <a16:creationId xmlns:a16="http://schemas.microsoft.com/office/drawing/2014/main" id="{617F569E-0977-4593-B5D0-D457D282332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37ADB76-8AFE-40B5-9583-C3B659F58E6B}"/>
              </a:ext>
            </a:extLst>
          </p:cNvPr>
          <p:cNvSpPr>
            <a:spLocks noGrp="1"/>
          </p:cNvSpPr>
          <p:nvPr>
            <p:ph type="sldNum" sz="quarter" idx="12"/>
          </p:nvPr>
        </p:nvSpPr>
        <p:spPr/>
        <p:txBody>
          <a:bodyPr/>
          <a:lstStyle/>
          <a:p>
            <a:fld id="{D12001EB-FF13-49D7-B99A-ED87FB5AC8D0}" type="slidenum">
              <a:rPr lang="fr-FR" smtClean="0"/>
              <a:t>‹N°›</a:t>
            </a:fld>
            <a:endParaRPr lang="fr-FR"/>
          </a:p>
        </p:txBody>
      </p:sp>
    </p:spTree>
    <p:extLst>
      <p:ext uri="{BB962C8B-B14F-4D97-AF65-F5344CB8AC3E}">
        <p14:creationId xmlns:p14="http://schemas.microsoft.com/office/powerpoint/2010/main" val="3640225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FFA9DCB-4E68-4857-8178-BAC669566C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1BD813A-1836-4B33-8736-D402A05D8E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623EEB6-0B50-406E-8765-A54435AFAE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57E9E-F1AA-446B-86EA-0C60C0019FEE}" type="datetimeFigureOut">
              <a:rPr lang="fr-FR" smtClean="0"/>
              <a:t>03/04/2020</a:t>
            </a:fld>
            <a:endParaRPr lang="fr-FR"/>
          </a:p>
        </p:txBody>
      </p:sp>
      <p:sp>
        <p:nvSpPr>
          <p:cNvPr id="5" name="Espace réservé du pied de page 4">
            <a:extLst>
              <a:ext uri="{FF2B5EF4-FFF2-40B4-BE49-F238E27FC236}">
                <a16:creationId xmlns:a16="http://schemas.microsoft.com/office/drawing/2014/main" id="{E3A96C7F-4EBE-4A09-ACD5-7F2A68DC5B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9F39C85-3340-4A5A-9ABA-763ADFCAEF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001EB-FF13-49D7-B99A-ED87FB5AC8D0}" type="slidenum">
              <a:rPr lang="fr-FR" smtClean="0"/>
              <a:t>‹N°›</a:t>
            </a:fld>
            <a:endParaRPr lang="fr-FR"/>
          </a:p>
        </p:txBody>
      </p:sp>
    </p:spTree>
    <p:extLst>
      <p:ext uri="{BB962C8B-B14F-4D97-AF65-F5344CB8AC3E}">
        <p14:creationId xmlns:p14="http://schemas.microsoft.com/office/powerpoint/2010/main" val="2369633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hyperlink" Target="https://www.hoaxbuster.com/" TargetMode="External"/><Relationship Id="rId7" Type="http://schemas.openxmlformats.org/officeDocument/2006/relationships/hyperlink" Target="https://www.liberation.fr/checknews,100893" TargetMode="External"/><Relationship Id="rId12"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hyperlink" Target="https://www.arretsurimages.net/" TargetMode="External"/><Relationship Id="rId5" Type="http://schemas.openxmlformats.org/officeDocument/2006/relationships/hyperlink" Target="https://www.lemonde.fr/les-decodeurs/" TargetMode="Externa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hyperlink" Target="https://www.francetvinfo.fr/replay-radio/le-vrai-du-faux/"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factcheckeu.info/en/" TargetMode="External"/><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euvsdisinfo.eu/"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hyperlink" Target="https://www.bbc.com/news/reality_check" TargetMode="External"/><Relationship Id="rId7" Type="http://schemas.openxmlformats.org/officeDocument/2006/relationships/image" Target="../media/image23.png"/><Relationship Id="rId12" Type="http://schemas.openxmlformats.org/officeDocument/2006/relationships/hyperlink" Target="https://www.channel4.com/news/factchec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bbc.com/news/av/51979410/coronavirus-more-myths-to-ignore" TargetMode="External"/><Relationship Id="rId11" Type="http://schemas.openxmlformats.org/officeDocument/2006/relationships/image" Target="../media/image26.png"/><Relationship Id="rId5" Type="http://schemas.openxmlformats.org/officeDocument/2006/relationships/image" Target="../media/image22.jpe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hyperlink" Target="https://fullfact.org/"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politifact.com/" TargetMode="External"/><Relationship Id="rId3" Type="http://schemas.openxmlformats.org/officeDocument/2006/relationships/hyperlink" Target="https://www.factcheck.org/" TargetMode="External"/><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allsides.com/unbiased-balanced-news" TargetMode="External"/><Relationship Id="rId11" Type="http://schemas.openxmlformats.org/officeDocument/2006/relationships/image" Target="../media/image32.png"/><Relationship Id="rId5" Type="http://schemas.openxmlformats.org/officeDocument/2006/relationships/image" Target="../media/image29.png"/><Relationship Id="rId10" Type="http://schemas.openxmlformats.org/officeDocument/2006/relationships/hyperlink" Target="https://www.snopes.com/" TargetMode="External"/><Relationship Id="rId4" Type="http://schemas.openxmlformats.org/officeDocument/2006/relationships/image" Target="../media/image28.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hyperlink" Target="https://reporterslab.org/fact-checkin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hyperlink" Target="http://cle.ens-lyon.fr/anglais/se-former/methodologie/analysing-front-pages" TargetMode="External"/><Relationship Id="rId2" Type="http://schemas.openxmlformats.org/officeDocument/2006/relationships/hyperlink" Target="https://www.clemi.fr/fr/ressources/nos-ressources-pedagogiques/ressources-pedagogiques/le-fact-checking-au-service-de-la-democratie.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emonde.fr/verifica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91F3B58A-65B6-4EDB-B6A5-8DB97A4166ED}"/>
              </a:ext>
            </a:extLst>
          </p:cNvPr>
          <p:cNvPicPr/>
          <p:nvPr/>
        </p:nvPicPr>
        <p:blipFill rotWithShape="1">
          <a:blip r:embed="rId3"/>
          <a:srcRect l="21495" t="14115" r="23446" b="8842"/>
          <a:stretch/>
        </p:blipFill>
        <p:spPr bwMode="auto">
          <a:xfrm>
            <a:off x="3174521" y="1484951"/>
            <a:ext cx="5969479" cy="47747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95163034-DB39-40B4-8D5C-E13481889510}"/>
              </a:ext>
            </a:extLst>
          </p:cNvPr>
          <p:cNvSpPr/>
          <p:nvPr/>
        </p:nvSpPr>
        <p:spPr>
          <a:xfrm>
            <a:off x="0" y="2842379"/>
            <a:ext cx="12192000" cy="1173242"/>
          </a:xfrm>
          <a:prstGeom prst="rect">
            <a:avLst/>
          </a:prstGeom>
          <a:solidFill>
            <a:srgbClr val="9F3C2D">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fr-FR" sz="2400" b="0" i="1" u="none" strike="noStrike" kern="1200" cap="none" spc="0" normalizeH="0" baseline="0" noProof="0" dirty="0">
                <a:ln>
                  <a:noFill/>
                </a:ln>
                <a:solidFill>
                  <a:srgbClr val="FFFFFF"/>
                </a:solidFill>
                <a:effectLst/>
                <a:uLnTx/>
                <a:uFillTx/>
                <a:latin typeface="Peace Sans" panose="02000505040000020004" pitchFamily="2" charset="77"/>
                <a:ea typeface="+mn-ea"/>
                <a:cs typeface="+mn-cs"/>
              </a:rPr>
              <a:t>	</a:t>
            </a:r>
            <a:r>
              <a:rPr lang="en-US" sz="2400" i="1" dirty="0">
                <a:solidFill>
                  <a:srgbClr val="FFFFFF"/>
                </a:solidFill>
                <a:latin typeface="Peace Sans" panose="02000505040000020004" pitchFamily="2" charset="77"/>
              </a:rPr>
              <a:t>« Comment is free but facts are sacred »</a:t>
            </a:r>
            <a:r>
              <a:rPr lang="en-US" sz="2400" dirty="0">
                <a:solidFill>
                  <a:srgbClr val="FFFFFF"/>
                </a:solidFill>
                <a:latin typeface="Peace Sans" panose="02000505040000020004" pitchFamily="2" charset="77"/>
              </a:rPr>
              <a:t> , </a:t>
            </a:r>
          </a:p>
          <a:p>
            <a:pPr lvl="0" algn="ctr"/>
            <a:r>
              <a:rPr lang="fr-FR" sz="2400" dirty="0">
                <a:solidFill>
                  <a:srgbClr val="FFFFFF"/>
                </a:solidFill>
                <a:latin typeface="Peace Sans" panose="02000505040000020004" pitchFamily="2" charset="77"/>
              </a:rPr>
              <a:t>Charles </a:t>
            </a:r>
            <a:r>
              <a:rPr lang="fr-FR" sz="2400" dirty="0" err="1">
                <a:solidFill>
                  <a:srgbClr val="FFFFFF"/>
                </a:solidFill>
                <a:latin typeface="Peace Sans" panose="02000505040000020004" pitchFamily="2" charset="77"/>
              </a:rPr>
              <a:t>Prestwich</a:t>
            </a:r>
            <a:r>
              <a:rPr lang="fr-FR" sz="2400" dirty="0">
                <a:solidFill>
                  <a:srgbClr val="FFFFFF"/>
                </a:solidFill>
                <a:latin typeface="Peace Sans" panose="02000505040000020004" pitchFamily="2" charset="77"/>
              </a:rPr>
              <a:t> Scott ,</a:t>
            </a:r>
            <a:r>
              <a:rPr lang="fr-FR" sz="2400" i="1" dirty="0">
                <a:solidFill>
                  <a:srgbClr val="FFFFFF"/>
                </a:solidFill>
                <a:latin typeface="Peace Sans" panose="02000505040000020004" pitchFamily="2" charset="77"/>
              </a:rPr>
              <a:t>Manchester Guardian, </a:t>
            </a:r>
            <a:r>
              <a:rPr lang="fr-FR" sz="2400" dirty="0">
                <a:solidFill>
                  <a:srgbClr val="FFFFFF"/>
                </a:solidFill>
                <a:latin typeface="Peace Sans" panose="02000505040000020004" pitchFamily="2" charset="77"/>
              </a:rPr>
              <a:t>1929</a:t>
            </a:r>
            <a:endParaRPr kumimoji="0" lang="fr-FR" sz="2400" b="0" i="1" u="none" strike="noStrike" kern="1200" cap="none" spc="0" normalizeH="0" baseline="0" noProof="0" dirty="0">
              <a:ln>
                <a:noFill/>
              </a:ln>
              <a:solidFill>
                <a:srgbClr val="FFFFFF"/>
              </a:solidFill>
              <a:effectLst/>
              <a:uLnTx/>
              <a:uFillTx/>
              <a:latin typeface="Peace Sans" panose="02000505040000020004" pitchFamily="2" charset="77"/>
              <a:ea typeface="+mn-ea"/>
              <a:cs typeface="+mn-cs"/>
            </a:endParaRPr>
          </a:p>
        </p:txBody>
      </p:sp>
      <p:sp>
        <p:nvSpPr>
          <p:cNvPr id="3" name="Rectangle 2">
            <a:extLst>
              <a:ext uri="{FF2B5EF4-FFF2-40B4-BE49-F238E27FC236}">
                <a16:creationId xmlns:a16="http://schemas.microsoft.com/office/drawing/2014/main" id="{C349D9B4-383B-4CE2-A73F-2889A2445B5E}"/>
              </a:ext>
            </a:extLst>
          </p:cNvPr>
          <p:cNvSpPr/>
          <p:nvPr/>
        </p:nvSpPr>
        <p:spPr>
          <a:xfrm>
            <a:off x="3048000" y="2967335"/>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649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163034-DB39-40B4-8D5C-E13481889510}"/>
              </a:ext>
            </a:extLst>
          </p:cNvPr>
          <p:cNvSpPr/>
          <p:nvPr/>
        </p:nvSpPr>
        <p:spPr>
          <a:xfrm>
            <a:off x="0" y="101875"/>
            <a:ext cx="12192000" cy="741606"/>
          </a:xfrm>
          <a:prstGeom prst="rect">
            <a:avLst/>
          </a:prstGeom>
          <a:solidFill>
            <a:srgbClr val="9F3C2D">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fr-FR" sz="2400" b="0" u="none" strike="noStrike" kern="1200" cap="none" spc="0" normalizeH="0" baseline="0" noProof="0" dirty="0">
                <a:ln>
                  <a:noFill/>
                </a:ln>
                <a:solidFill>
                  <a:srgbClr val="FFFFFF"/>
                </a:solidFill>
                <a:effectLst/>
                <a:uLnTx/>
                <a:uFillTx/>
                <a:latin typeface="Peace Sans" panose="02000505040000020004" pitchFamily="2" charset="77"/>
                <a:ea typeface="+mn-ea"/>
                <a:cs typeface="+mn-cs"/>
              </a:rPr>
              <a:t>COMPARE</a:t>
            </a:r>
          </a:p>
        </p:txBody>
      </p:sp>
      <p:sp>
        <p:nvSpPr>
          <p:cNvPr id="3" name="Rectangle 2">
            <a:extLst>
              <a:ext uri="{FF2B5EF4-FFF2-40B4-BE49-F238E27FC236}">
                <a16:creationId xmlns:a16="http://schemas.microsoft.com/office/drawing/2014/main" id="{C349D9B4-383B-4CE2-A73F-2889A2445B5E}"/>
              </a:ext>
            </a:extLst>
          </p:cNvPr>
          <p:cNvSpPr/>
          <p:nvPr/>
        </p:nvSpPr>
        <p:spPr>
          <a:xfrm>
            <a:off x="3048000" y="2967335"/>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Tableau 3">
            <a:extLst>
              <a:ext uri="{FF2B5EF4-FFF2-40B4-BE49-F238E27FC236}">
                <a16:creationId xmlns:a16="http://schemas.microsoft.com/office/drawing/2014/main" id="{B23C32C3-D46F-4228-91CF-A9DF4FEB5D4F}"/>
              </a:ext>
            </a:extLst>
          </p:cNvPr>
          <p:cNvGraphicFramePr>
            <a:graphicFrameLocks noGrp="1"/>
          </p:cNvGraphicFramePr>
          <p:nvPr>
            <p:extLst>
              <p:ext uri="{D42A27DB-BD31-4B8C-83A1-F6EECF244321}">
                <p14:modId xmlns:p14="http://schemas.microsoft.com/office/powerpoint/2010/main" val="3175744438"/>
              </p:ext>
            </p:extLst>
          </p:nvPr>
        </p:nvGraphicFramePr>
        <p:xfrm>
          <a:off x="508000" y="1200930"/>
          <a:ext cx="11186694" cy="2021840"/>
        </p:xfrm>
        <a:graphic>
          <a:graphicData uri="http://schemas.openxmlformats.org/drawingml/2006/table">
            <a:tbl>
              <a:tblPr firstRow="1" bandRow="1">
                <a:tableStyleId>{5C22544A-7EE6-4342-B048-85BDC9FD1C3A}</a:tableStyleId>
              </a:tblPr>
              <a:tblGrid>
                <a:gridCol w="3728898">
                  <a:extLst>
                    <a:ext uri="{9D8B030D-6E8A-4147-A177-3AD203B41FA5}">
                      <a16:colId xmlns:a16="http://schemas.microsoft.com/office/drawing/2014/main" val="3988903316"/>
                    </a:ext>
                  </a:extLst>
                </a:gridCol>
                <a:gridCol w="3728898">
                  <a:extLst>
                    <a:ext uri="{9D8B030D-6E8A-4147-A177-3AD203B41FA5}">
                      <a16:colId xmlns:a16="http://schemas.microsoft.com/office/drawing/2014/main" val="481141348"/>
                    </a:ext>
                  </a:extLst>
                </a:gridCol>
                <a:gridCol w="3728898">
                  <a:extLst>
                    <a:ext uri="{9D8B030D-6E8A-4147-A177-3AD203B41FA5}">
                      <a16:colId xmlns:a16="http://schemas.microsoft.com/office/drawing/2014/main" val="3345745246"/>
                    </a:ext>
                  </a:extLst>
                </a:gridCol>
              </a:tblGrid>
              <a:tr h="370840">
                <a:tc>
                  <a:txBody>
                    <a:bodyPr/>
                    <a:lstStyle/>
                    <a:p>
                      <a:pPr algn="ctr"/>
                      <a:endParaRPr lang="fr-FR" dirty="0"/>
                    </a:p>
                  </a:txBody>
                  <a:tcPr/>
                </a:tc>
                <a:tc>
                  <a:txBody>
                    <a:bodyPr/>
                    <a:lstStyle/>
                    <a:p>
                      <a:pPr algn="ctr"/>
                      <a:r>
                        <a:rPr lang="fr-FR" dirty="0"/>
                        <a:t>MICHEL BARNIER</a:t>
                      </a:r>
                    </a:p>
                  </a:txBody>
                  <a:tcPr/>
                </a:tc>
                <a:tc>
                  <a:txBody>
                    <a:bodyPr/>
                    <a:lstStyle/>
                    <a:p>
                      <a:pPr algn="ctr"/>
                      <a:r>
                        <a:rPr lang="fr-FR" dirty="0"/>
                        <a:t>BORIS JOHNSON</a:t>
                      </a:r>
                    </a:p>
                  </a:txBody>
                  <a:tcPr/>
                </a:tc>
                <a:extLst>
                  <a:ext uri="{0D108BD9-81ED-4DB2-BD59-A6C34878D82A}">
                    <a16:rowId xmlns:a16="http://schemas.microsoft.com/office/drawing/2014/main" val="3749681538"/>
                  </a:ext>
                </a:extLst>
              </a:tr>
              <a:tr h="370840">
                <a:tc>
                  <a:txBody>
                    <a:bodyPr/>
                    <a:lstStyle/>
                    <a:p>
                      <a:pPr algn="ctr"/>
                      <a:r>
                        <a:rPr lang="fr-FR" dirty="0" err="1"/>
                        <a:t>Which</a:t>
                      </a:r>
                      <a:r>
                        <a:rPr lang="fr-FR" dirty="0"/>
                        <a:t> </a:t>
                      </a:r>
                      <a:r>
                        <a:rPr lang="fr-FR" dirty="0" err="1"/>
                        <a:t>insitution</a:t>
                      </a:r>
                      <a:r>
                        <a:rPr lang="fr-FR" dirty="0"/>
                        <a:t> </a:t>
                      </a:r>
                      <a:r>
                        <a:rPr lang="fr-FR" dirty="0" err="1"/>
                        <a:t>does</a:t>
                      </a:r>
                      <a:r>
                        <a:rPr lang="fr-FR" dirty="0"/>
                        <a:t> </a:t>
                      </a:r>
                      <a:r>
                        <a:rPr lang="fr-FR" dirty="0" err="1"/>
                        <a:t>he</a:t>
                      </a:r>
                      <a:r>
                        <a:rPr lang="fr-FR" dirty="0"/>
                        <a:t> </a:t>
                      </a:r>
                      <a:r>
                        <a:rPr lang="fr-FR" dirty="0" err="1"/>
                        <a:t>represent</a:t>
                      </a:r>
                      <a:r>
                        <a:rPr lang="fr-FR" dirty="0"/>
                        <a:t>?</a:t>
                      </a:r>
                    </a:p>
                  </a:txBody>
                  <a:tcPr/>
                </a:tc>
                <a:tc>
                  <a:txBody>
                    <a:bodyPr/>
                    <a:lstStyle/>
                    <a:p>
                      <a:pPr algn="ctr"/>
                      <a:endParaRPr lang="fr-FR" dirty="0"/>
                    </a:p>
                  </a:txBody>
                  <a:tcPr/>
                </a:tc>
                <a:tc>
                  <a:txBody>
                    <a:bodyPr/>
                    <a:lstStyle/>
                    <a:p>
                      <a:pPr algn="ctr"/>
                      <a:endParaRPr lang="fr-FR" dirty="0"/>
                    </a:p>
                  </a:txBody>
                  <a:tcPr/>
                </a:tc>
                <a:extLst>
                  <a:ext uri="{0D108BD9-81ED-4DB2-BD59-A6C34878D82A}">
                    <a16:rowId xmlns:a16="http://schemas.microsoft.com/office/drawing/2014/main" val="727891592"/>
                  </a:ext>
                </a:extLst>
              </a:tr>
              <a:tr h="370840">
                <a:tc>
                  <a:txBody>
                    <a:bodyPr/>
                    <a:lstStyle/>
                    <a:p>
                      <a:pPr algn="ctr"/>
                      <a:r>
                        <a:rPr lang="fr-FR" dirty="0" err="1"/>
                        <a:t>What</a:t>
                      </a:r>
                      <a:r>
                        <a:rPr lang="fr-FR" dirty="0"/>
                        <a:t> </a:t>
                      </a:r>
                      <a:r>
                        <a:rPr lang="fr-FR" dirty="0" err="1"/>
                        <a:t>words</a:t>
                      </a:r>
                      <a:r>
                        <a:rPr lang="fr-FR" dirty="0"/>
                        <a:t> are </a:t>
                      </a:r>
                      <a:r>
                        <a:rPr lang="fr-FR" dirty="0" err="1"/>
                        <a:t>associated</a:t>
                      </a:r>
                      <a:r>
                        <a:rPr lang="fr-FR" dirty="0"/>
                        <a:t> </a:t>
                      </a:r>
                      <a:r>
                        <a:rPr lang="fr-FR" dirty="0" err="1"/>
                        <a:t>with</a:t>
                      </a:r>
                      <a:r>
                        <a:rPr lang="fr-FR" dirty="0"/>
                        <a:t> </a:t>
                      </a:r>
                      <a:r>
                        <a:rPr lang="fr-FR" dirty="0" err="1"/>
                        <a:t>him</a:t>
                      </a:r>
                      <a:r>
                        <a:rPr lang="fr-FR" dirty="0"/>
                        <a:t>?</a:t>
                      </a:r>
                    </a:p>
                    <a:p>
                      <a:pPr algn="ctr"/>
                      <a:endParaRPr lang="fr-FR" dirty="0"/>
                    </a:p>
                  </a:txBody>
                  <a:tcPr/>
                </a:tc>
                <a:tc>
                  <a:txBody>
                    <a:bodyPr/>
                    <a:lstStyle/>
                    <a:p>
                      <a:pPr algn="ctr"/>
                      <a:endParaRPr lang="fr-FR" dirty="0"/>
                    </a:p>
                  </a:txBody>
                  <a:tcPr/>
                </a:tc>
                <a:tc>
                  <a:txBody>
                    <a:bodyPr/>
                    <a:lstStyle/>
                    <a:p>
                      <a:pPr algn="ctr"/>
                      <a:endParaRPr lang="fr-FR" dirty="0"/>
                    </a:p>
                  </a:txBody>
                  <a:tcPr/>
                </a:tc>
                <a:extLst>
                  <a:ext uri="{0D108BD9-81ED-4DB2-BD59-A6C34878D82A}">
                    <a16:rowId xmlns:a16="http://schemas.microsoft.com/office/drawing/2014/main" val="515150771"/>
                  </a:ext>
                </a:extLst>
              </a:tr>
              <a:tr h="370840">
                <a:tc>
                  <a:txBody>
                    <a:bodyPr/>
                    <a:lstStyle/>
                    <a:p>
                      <a:pPr algn="ctr"/>
                      <a:r>
                        <a:rPr lang="fr-FR" dirty="0" err="1"/>
                        <a:t>What</a:t>
                      </a:r>
                      <a:r>
                        <a:rPr lang="fr-FR" dirty="0"/>
                        <a:t> adjectives are </a:t>
                      </a:r>
                      <a:r>
                        <a:rPr lang="fr-FR" dirty="0" err="1"/>
                        <a:t>associated</a:t>
                      </a:r>
                      <a:r>
                        <a:rPr lang="fr-FR" dirty="0"/>
                        <a:t> </a:t>
                      </a:r>
                      <a:r>
                        <a:rPr lang="fr-FR" dirty="0" err="1"/>
                        <a:t>with</a:t>
                      </a:r>
                      <a:r>
                        <a:rPr lang="fr-FR" dirty="0"/>
                        <a:t> </a:t>
                      </a:r>
                      <a:r>
                        <a:rPr lang="fr-FR" dirty="0" err="1"/>
                        <a:t>him</a:t>
                      </a:r>
                      <a:r>
                        <a:rPr lang="fr-FR" dirty="0"/>
                        <a:t>?</a:t>
                      </a:r>
                    </a:p>
                  </a:txBody>
                  <a:tcPr/>
                </a:tc>
                <a:tc>
                  <a:txBody>
                    <a:bodyPr/>
                    <a:lstStyle/>
                    <a:p>
                      <a:pPr algn="ctr"/>
                      <a:endParaRPr lang="fr-FR" dirty="0"/>
                    </a:p>
                  </a:txBody>
                  <a:tcPr/>
                </a:tc>
                <a:tc>
                  <a:txBody>
                    <a:bodyPr/>
                    <a:lstStyle/>
                    <a:p>
                      <a:pPr algn="ctr"/>
                      <a:endParaRPr lang="fr-FR" dirty="0"/>
                    </a:p>
                  </a:txBody>
                  <a:tcPr/>
                </a:tc>
                <a:extLst>
                  <a:ext uri="{0D108BD9-81ED-4DB2-BD59-A6C34878D82A}">
                    <a16:rowId xmlns:a16="http://schemas.microsoft.com/office/drawing/2014/main" val="2893322788"/>
                  </a:ext>
                </a:extLst>
              </a:tr>
            </a:tbl>
          </a:graphicData>
        </a:graphic>
      </p:graphicFrame>
    </p:spTree>
    <p:extLst>
      <p:ext uri="{BB962C8B-B14F-4D97-AF65-F5344CB8AC3E}">
        <p14:creationId xmlns:p14="http://schemas.microsoft.com/office/powerpoint/2010/main" val="324687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163034-DB39-40B4-8D5C-E13481889510}"/>
              </a:ext>
            </a:extLst>
          </p:cNvPr>
          <p:cNvSpPr/>
          <p:nvPr/>
        </p:nvSpPr>
        <p:spPr>
          <a:xfrm>
            <a:off x="0" y="101875"/>
            <a:ext cx="12192000" cy="741606"/>
          </a:xfrm>
          <a:prstGeom prst="rect">
            <a:avLst/>
          </a:prstGeom>
          <a:solidFill>
            <a:srgbClr val="9F3C2D">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400" dirty="0">
                <a:solidFill>
                  <a:srgbClr val="FFFFFF"/>
                </a:solidFill>
                <a:latin typeface="Peace Sans" panose="02000505040000020004" pitchFamily="2" charset="77"/>
              </a:rPr>
              <a:t>ANALYSE</a:t>
            </a:r>
            <a:r>
              <a:rPr kumimoji="0" lang="fr-FR" sz="2400" b="0" u="none" strike="noStrike" kern="1200" cap="none" spc="0" normalizeH="0" baseline="0" noProof="0" dirty="0">
                <a:ln>
                  <a:noFill/>
                </a:ln>
                <a:solidFill>
                  <a:srgbClr val="FFFFFF"/>
                </a:solidFill>
                <a:effectLst/>
                <a:uLnTx/>
                <a:uFillTx/>
                <a:latin typeface="Peace Sans" panose="02000505040000020004" pitchFamily="2" charset="77"/>
                <a:ea typeface="+mn-ea"/>
                <a:cs typeface="+mn-cs"/>
              </a:rPr>
              <a:t> THE ARTICLE: A PRO-BREXIT ARTICLE</a:t>
            </a:r>
          </a:p>
        </p:txBody>
      </p:sp>
      <p:sp>
        <p:nvSpPr>
          <p:cNvPr id="3" name="Rectangle 2">
            <a:extLst>
              <a:ext uri="{FF2B5EF4-FFF2-40B4-BE49-F238E27FC236}">
                <a16:creationId xmlns:a16="http://schemas.microsoft.com/office/drawing/2014/main" id="{C349D9B4-383B-4CE2-A73F-2889A2445B5E}"/>
              </a:ext>
            </a:extLst>
          </p:cNvPr>
          <p:cNvSpPr/>
          <p:nvPr/>
        </p:nvSpPr>
        <p:spPr>
          <a:xfrm>
            <a:off x="3048000" y="2967335"/>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Image 4">
            <a:extLst>
              <a:ext uri="{FF2B5EF4-FFF2-40B4-BE49-F238E27FC236}">
                <a16:creationId xmlns:a16="http://schemas.microsoft.com/office/drawing/2014/main" id="{6D1AFF81-30B9-4FDB-891A-2FF6535F7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53" y="874082"/>
            <a:ext cx="3818607" cy="5109835"/>
          </a:xfrm>
          <a:prstGeom prst="rect">
            <a:avLst/>
          </a:prstGeom>
        </p:spPr>
      </p:pic>
      <p:sp>
        <p:nvSpPr>
          <p:cNvPr id="6" name="ZoneTexte 5">
            <a:extLst>
              <a:ext uri="{FF2B5EF4-FFF2-40B4-BE49-F238E27FC236}">
                <a16:creationId xmlns:a16="http://schemas.microsoft.com/office/drawing/2014/main" id="{569ED507-336B-40E0-8FD3-31E405BCCA34}"/>
              </a:ext>
            </a:extLst>
          </p:cNvPr>
          <p:cNvSpPr txBox="1"/>
          <p:nvPr/>
        </p:nvSpPr>
        <p:spPr>
          <a:xfrm>
            <a:off x="609600" y="6092427"/>
            <a:ext cx="2956560" cy="369332"/>
          </a:xfrm>
          <a:prstGeom prst="rect">
            <a:avLst/>
          </a:prstGeom>
          <a:noFill/>
        </p:spPr>
        <p:txBody>
          <a:bodyPr wrap="square" rtlCol="0">
            <a:spAutoFit/>
          </a:bodyPr>
          <a:lstStyle/>
          <a:p>
            <a:pPr algn="ctr"/>
            <a:r>
              <a:rPr lang="fr-FR" dirty="0"/>
              <a:t>24 June 2019</a:t>
            </a:r>
            <a:endParaRPr lang="fr-FR" i="1" dirty="0"/>
          </a:p>
        </p:txBody>
      </p:sp>
      <p:sp>
        <p:nvSpPr>
          <p:cNvPr id="11" name="Rectangle : coins arrondis 10">
            <a:extLst>
              <a:ext uri="{FF2B5EF4-FFF2-40B4-BE49-F238E27FC236}">
                <a16:creationId xmlns:a16="http://schemas.microsoft.com/office/drawing/2014/main" id="{C1EE6B03-9383-46E1-9AE7-CCEBF13BC65F}"/>
              </a:ext>
            </a:extLst>
          </p:cNvPr>
          <p:cNvSpPr/>
          <p:nvPr/>
        </p:nvSpPr>
        <p:spPr>
          <a:xfrm>
            <a:off x="5281248" y="1481329"/>
            <a:ext cx="5469987" cy="24936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What does the </a:t>
            </a:r>
            <a:r>
              <a:rPr lang="en-US" sz="2400" i="1" dirty="0"/>
              <a:t>Daily Mail </a:t>
            </a:r>
            <a:r>
              <a:rPr lang="en-US" sz="2400" dirty="0"/>
              <a:t>think about “Brexit”? Why can we say that the previous article is influenced by this opinion?</a:t>
            </a:r>
            <a:endParaRPr lang="fr-FR" sz="2400" dirty="0"/>
          </a:p>
        </p:txBody>
      </p:sp>
    </p:spTree>
    <p:extLst>
      <p:ext uri="{BB962C8B-B14F-4D97-AF65-F5344CB8AC3E}">
        <p14:creationId xmlns:p14="http://schemas.microsoft.com/office/powerpoint/2010/main" val="4131263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163034-DB39-40B4-8D5C-E13481889510}"/>
              </a:ext>
            </a:extLst>
          </p:cNvPr>
          <p:cNvSpPr/>
          <p:nvPr/>
        </p:nvSpPr>
        <p:spPr>
          <a:xfrm>
            <a:off x="0" y="101875"/>
            <a:ext cx="12192000" cy="741606"/>
          </a:xfrm>
          <a:prstGeom prst="rect">
            <a:avLst/>
          </a:prstGeom>
          <a:solidFill>
            <a:srgbClr val="9F3C2D">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fr-FR" sz="2400" b="0" u="none" strike="noStrike" kern="1200" cap="none" spc="0" normalizeH="0" baseline="0" noProof="0" dirty="0">
                <a:ln>
                  <a:noFill/>
                </a:ln>
                <a:solidFill>
                  <a:srgbClr val="FFFFFF"/>
                </a:solidFill>
                <a:effectLst/>
                <a:uLnTx/>
                <a:uFillTx/>
                <a:latin typeface="Peace Sans" panose="02000505040000020004" pitchFamily="2" charset="77"/>
                <a:ea typeface="+mn-ea"/>
                <a:cs typeface="+mn-cs"/>
              </a:rPr>
              <a:t>LA REACTION EUROPEENNE DANS LA PRESSE FRANÇAISE</a:t>
            </a:r>
          </a:p>
        </p:txBody>
      </p:sp>
      <p:sp>
        <p:nvSpPr>
          <p:cNvPr id="3" name="Rectangle 2">
            <a:extLst>
              <a:ext uri="{FF2B5EF4-FFF2-40B4-BE49-F238E27FC236}">
                <a16:creationId xmlns:a16="http://schemas.microsoft.com/office/drawing/2014/main" id="{C349D9B4-383B-4CE2-A73F-2889A2445B5E}"/>
              </a:ext>
            </a:extLst>
          </p:cNvPr>
          <p:cNvSpPr/>
          <p:nvPr/>
        </p:nvSpPr>
        <p:spPr>
          <a:xfrm>
            <a:off x="3048000" y="2967335"/>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Image 1">
            <a:extLst>
              <a:ext uri="{FF2B5EF4-FFF2-40B4-BE49-F238E27FC236}">
                <a16:creationId xmlns:a16="http://schemas.microsoft.com/office/drawing/2014/main" id="{78A57EED-C00D-4FD3-90D3-7681C4A60110}"/>
              </a:ext>
            </a:extLst>
          </p:cNvPr>
          <p:cNvPicPr>
            <a:picLocks noChangeAspect="1"/>
          </p:cNvPicPr>
          <p:nvPr/>
        </p:nvPicPr>
        <p:blipFill rotWithShape="1">
          <a:blip r:embed="rId3"/>
          <a:srcRect l="29293" t="24138" r="42689" b="13693"/>
          <a:stretch/>
        </p:blipFill>
        <p:spPr>
          <a:xfrm>
            <a:off x="1552755" y="843481"/>
            <a:ext cx="4543245" cy="5667586"/>
          </a:xfrm>
          <a:prstGeom prst="rect">
            <a:avLst/>
          </a:prstGeom>
        </p:spPr>
      </p:pic>
      <p:sp>
        <p:nvSpPr>
          <p:cNvPr id="4" name="ZoneTexte 3">
            <a:extLst>
              <a:ext uri="{FF2B5EF4-FFF2-40B4-BE49-F238E27FC236}">
                <a16:creationId xmlns:a16="http://schemas.microsoft.com/office/drawing/2014/main" id="{E1175B9F-EE61-4FEC-8E94-9EFB652C1B4F}"/>
              </a:ext>
            </a:extLst>
          </p:cNvPr>
          <p:cNvSpPr txBox="1"/>
          <p:nvPr/>
        </p:nvSpPr>
        <p:spPr>
          <a:xfrm>
            <a:off x="1708030" y="6400800"/>
            <a:ext cx="3416061" cy="369332"/>
          </a:xfrm>
          <a:prstGeom prst="rect">
            <a:avLst/>
          </a:prstGeom>
          <a:noFill/>
        </p:spPr>
        <p:txBody>
          <a:bodyPr wrap="square" rtlCol="0">
            <a:spAutoFit/>
          </a:bodyPr>
          <a:lstStyle/>
          <a:p>
            <a:r>
              <a:rPr lang="fr-FR" i="1" dirty="0"/>
              <a:t>Le Monde, </a:t>
            </a:r>
            <a:r>
              <a:rPr lang="fr-FR" dirty="0"/>
              <a:t>samedi 4 avril 2020</a:t>
            </a:r>
            <a:endParaRPr lang="fr-FR" i="1" dirty="0"/>
          </a:p>
        </p:txBody>
      </p:sp>
      <p:pic>
        <p:nvPicPr>
          <p:cNvPr id="7" name="Image 6">
            <a:extLst>
              <a:ext uri="{FF2B5EF4-FFF2-40B4-BE49-F238E27FC236}">
                <a16:creationId xmlns:a16="http://schemas.microsoft.com/office/drawing/2014/main" id="{E4B2A80A-19A4-4AB6-A044-760A9716B6BB}"/>
              </a:ext>
            </a:extLst>
          </p:cNvPr>
          <p:cNvPicPr>
            <a:picLocks noChangeAspect="1"/>
          </p:cNvPicPr>
          <p:nvPr/>
        </p:nvPicPr>
        <p:blipFill rotWithShape="1">
          <a:blip r:embed="rId4"/>
          <a:srcRect l="4245" t="26152" r="78632" b="30557"/>
          <a:stretch/>
        </p:blipFill>
        <p:spPr>
          <a:xfrm>
            <a:off x="7332452" y="1086928"/>
            <a:ext cx="2812211" cy="3997526"/>
          </a:xfrm>
          <a:prstGeom prst="rect">
            <a:avLst/>
          </a:prstGeom>
        </p:spPr>
      </p:pic>
    </p:spTree>
    <p:extLst>
      <p:ext uri="{BB962C8B-B14F-4D97-AF65-F5344CB8AC3E}">
        <p14:creationId xmlns:p14="http://schemas.microsoft.com/office/powerpoint/2010/main" val="366035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B71945-6587-4789-8BDE-D0E34B512438}"/>
              </a:ext>
            </a:extLst>
          </p:cNvPr>
          <p:cNvSpPr>
            <a:spLocks noGrp="1"/>
          </p:cNvSpPr>
          <p:nvPr>
            <p:ph type="title"/>
          </p:nvPr>
        </p:nvSpPr>
        <p:spPr/>
        <p:txBody>
          <a:bodyPr/>
          <a:lstStyle/>
          <a:p>
            <a:pPr algn="ctr"/>
            <a:endParaRPr lang="fr-FR" dirty="0"/>
          </a:p>
        </p:txBody>
      </p:sp>
      <p:pic>
        <p:nvPicPr>
          <p:cNvPr id="6" name="Image 5">
            <a:hlinkClick r:id="rId3"/>
            <a:extLst>
              <a:ext uri="{FF2B5EF4-FFF2-40B4-BE49-F238E27FC236}">
                <a16:creationId xmlns:a16="http://schemas.microsoft.com/office/drawing/2014/main" id="{2A99707B-905C-4926-9305-7098E12C8BA7}"/>
              </a:ext>
            </a:extLst>
          </p:cNvPr>
          <p:cNvPicPr>
            <a:picLocks noChangeAspect="1"/>
          </p:cNvPicPr>
          <p:nvPr/>
        </p:nvPicPr>
        <p:blipFill>
          <a:blip r:embed="rId4"/>
          <a:stretch>
            <a:fillRect/>
          </a:stretch>
        </p:blipFill>
        <p:spPr>
          <a:xfrm>
            <a:off x="725809" y="1027906"/>
            <a:ext cx="2079527" cy="1403317"/>
          </a:xfrm>
          <a:prstGeom prst="rect">
            <a:avLst/>
          </a:prstGeom>
        </p:spPr>
      </p:pic>
      <p:pic>
        <p:nvPicPr>
          <p:cNvPr id="7" name="Picture 2" descr="Résultat de recherche d'images pour &quot;les décodeurs du monde&quot;">
            <a:hlinkClick r:id="rId5"/>
            <a:extLst>
              <a:ext uri="{FF2B5EF4-FFF2-40B4-BE49-F238E27FC236}">
                <a16:creationId xmlns:a16="http://schemas.microsoft.com/office/drawing/2014/main" id="{7C9334C3-AD23-48A1-90F4-0972149B58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322" y="2680621"/>
            <a:ext cx="2060460" cy="103023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hlinkClick r:id="rId7"/>
            <a:extLst>
              <a:ext uri="{FF2B5EF4-FFF2-40B4-BE49-F238E27FC236}">
                <a16:creationId xmlns:a16="http://schemas.microsoft.com/office/drawing/2014/main" id="{D7D14EB0-24DA-4AE9-8E49-D5BB5D6288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8121" y="4298886"/>
            <a:ext cx="1736847" cy="1736847"/>
          </a:xfrm>
          <a:prstGeom prst="rect">
            <a:avLst/>
          </a:prstGeom>
        </p:spPr>
      </p:pic>
      <p:pic>
        <p:nvPicPr>
          <p:cNvPr id="9" name="Image 8">
            <a:hlinkClick r:id="rId9"/>
            <a:extLst>
              <a:ext uri="{FF2B5EF4-FFF2-40B4-BE49-F238E27FC236}">
                <a16:creationId xmlns:a16="http://schemas.microsoft.com/office/drawing/2014/main" id="{927FE75F-2D03-45DA-BA7F-C7FE88904FEC}"/>
              </a:ext>
            </a:extLst>
          </p:cNvPr>
          <p:cNvPicPr>
            <a:picLocks noChangeAspect="1"/>
          </p:cNvPicPr>
          <p:nvPr/>
        </p:nvPicPr>
        <p:blipFill>
          <a:blip r:embed="rId10"/>
          <a:stretch>
            <a:fillRect/>
          </a:stretch>
        </p:blipFill>
        <p:spPr>
          <a:xfrm>
            <a:off x="6891084" y="1024313"/>
            <a:ext cx="1892074" cy="1254527"/>
          </a:xfrm>
          <a:prstGeom prst="rect">
            <a:avLst/>
          </a:prstGeom>
        </p:spPr>
      </p:pic>
      <p:sp>
        <p:nvSpPr>
          <p:cNvPr id="11" name="Rectangle 10">
            <a:extLst>
              <a:ext uri="{FF2B5EF4-FFF2-40B4-BE49-F238E27FC236}">
                <a16:creationId xmlns:a16="http://schemas.microsoft.com/office/drawing/2014/main" id="{8FE5CCF9-7B70-4BC7-B236-74AF3C499739}"/>
              </a:ext>
            </a:extLst>
          </p:cNvPr>
          <p:cNvSpPr/>
          <p:nvPr/>
        </p:nvSpPr>
        <p:spPr>
          <a:xfrm>
            <a:off x="0" y="205392"/>
            <a:ext cx="12192000" cy="596466"/>
          </a:xfrm>
          <a:prstGeom prst="rect">
            <a:avLst/>
          </a:prstGeom>
          <a:solidFill>
            <a:srgbClr val="9F3C2D">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400" dirty="0">
                <a:solidFill>
                  <a:srgbClr val="FFFFFF"/>
                </a:solidFill>
                <a:latin typeface="Peace Sans" panose="02000505040000020004" pitchFamily="2" charset="77"/>
              </a:rPr>
              <a:t>SITES DE FACT-CHECKING EN FRANÇAIS</a:t>
            </a:r>
            <a:endParaRPr kumimoji="0" lang="fr-FR" sz="2400" b="0" i="0" u="none" strike="noStrike" kern="1200" cap="none" spc="0" normalizeH="0" baseline="0" noProof="0" dirty="0">
              <a:ln>
                <a:noFill/>
              </a:ln>
              <a:solidFill>
                <a:srgbClr val="FFFFFF"/>
              </a:solidFill>
              <a:effectLst/>
              <a:uLnTx/>
              <a:uFillTx/>
              <a:latin typeface="Peace Sans" panose="02000505040000020004" pitchFamily="2" charset="77"/>
              <a:ea typeface="+mn-ea"/>
              <a:cs typeface="+mn-cs"/>
            </a:endParaRPr>
          </a:p>
        </p:txBody>
      </p:sp>
      <p:pic>
        <p:nvPicPr>
          <p:cNvPr id="12" name="Image 11">
            <a:hlinkClick r:id="rId11"/>
            <a:extLst>
              <a:ext uri="{FF2B5EF4-FFF2-40B4-BE49-F238E27FC236}">
                <a16:creationId xmlns:a16="http://schemas.microsoft.com/office/drawing/2014/main" id="{0E4A7542-BCC4-4E56-A5EF-7725A50792E3}"/>
              </a:ext>
            </a:extLst>
          </p:cNvPr>
          <p:cNvPicPr>
            <a:picLocks noChangeAspect="1"/>
          </p:cNvPicPr>
          <p:nvPr/>
        </p:nvPicPr>
        <p:blipFill rotWithShape="1">
          <a:blip r:embed="rId12"/>
          <a:srcRect l="5893" t="15574" r="76430" b="69970"/>
          <a:stretch/>
        </p:blipFill>
        <p:spPr>
          <a:xfrm>
            <a:off x="6866576" y="2727988"/>
            <a:ext cx="2155067" cy="990904"/>
          </a:xfrm>
          <a:prstGeom prst="rect">
            <a:avLst/>
          </a:prstGeom>
        </p:spPr>
      </p:pic>
      <p:sp>
        <p:nvSpPr>
          <p:cNvPr id="13" name="Rectangle : coins arrondis 12">
            <a:extLst>
              <a:ext uri="{FF2B5EF4-FFF2-40B4-BE49-F238E27FC236}">
                <a16:creationId xmlns:a16="http://schemas.microsoft.com/office/drawing/2014/main" id="{2D5E775F-011B-4841-B757-BB3E4B255E55}"/>
              </a:ext>
            </a:extLst>
          </p:cNvPr>
          <p:cNvSpPr/>
          <p:nvPr/>
        </p:nvSpPr>
        <p:spPr>
          <a:xfrm>
            <a:off x="2917727" y="1024313"/>
            <a:ext cx="2879224" cy="11840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Plateforme collaborative de lutte contre la désinformation</a:t>
            </a:r>
          </a:p>
        </p:txBody>
      </p:sp>
      <p:sp>
        <p:nvSpPr>
          <p:cNvPr id="14" name="Rectangle : coins arrondis 13">
            <a:extLst>
              <a:ext uri="{FF2B5EF4-FFF2-40B4-BE49-F238E27FC236}">
                <a16:creationId xmlns:a16="http://schemas.microsoft.com/office/drawing/2014/main" id="{CF09F479-C1AC-4978-A673-701DFF1FDC3F}"/>
              </a:ext>
            </a:extLst>
          </p:cNvPr>
          <p:cNvSpPr/>
          <p:nvPr/>
        </p:nvSpPr>
        <p:spPr>
          <a:xfrm>
            <a:off x="2940170" y="2615758"/>
            <a:ext cx="2879224" cy="11840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Service de </a:t>
            </a:r>
            <a:r>
              <a:rPr lang="fr-FR" dirty="0" err="1"/>
              <a:t>fact</a:t>
            </a:r>
            <a:r>
              <a:rPr lang="fr-FR" dirty="0"/>
              <a:t>-checking du </a:t>
            </a:r>
            <a:r>
              <a:rPr lang="fr-FR" i="1" dirty="0"/>
              <a:t>Monde</a:t>
            </a:r>
            <a:endParaRPr lang="fr-FR" dirty="0"/>
          </a:p>
        </p:txBody>
      </p:sp>
      <p:sp>
        <p:nvSpPr>
          <p:cNvPr id="15" name="Rectangle : coins arrondis 14">
            <a:extLst>
              <a:ext uri="{FF2B5EF4-FFF2-40B4-BE49-F238E27FC236}">
                <a16:creationId xmlns:a16="http://schemas.microsoft.com/office/drawing/2014/main" id="{15A8C3A0-BAF8-422A-96AF-8CB80D493C81}"/>
              </a:ext>
            </a:extLst>
          </p:cNvPr>
          <p:cNvSpPr/>
          <p:nvPr/>
        </p:nvSpPr>
        <p:spPr>
          <a:xfrm>
            <a:off x="9021643" y="1059551"/>
            <a:ext cx="2879224" cy="11840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Service de </a:t>
            </a:r>
            <a:r>
              <a:rPr lang="fr-FR" dirty="0" err="1"/>
              <a:t>fact</a:t>
            </a:r>
            <a:r>
              <a:rPr lang="fr-FR" dirty="0"/>
              <a:t>-checking de France Info</a:t>
            </a:r>
          </a:p>
        </p:txBody>
      </p:sp>
      <p:sp>
        <p:nvSpPr>
          <p:cNvPr id="16" name="Rectangle : coins arrondis 15">
            <a:extLst>
              <a:ext uri="{FF2B5EF4-FFF2-40B4-BE49-F238E27FC236}">
                <a16:creationId xmlns:a16="http://schemas.microsoft.com/office/drawing/2014/main" id="{D47C0520-591B-4FBB-A451-496A239C0D4E}"/>
              </a:ext>
            </a:extLst>
          </p:cNvPr>
          <p:cNvSpPr/>
          <p:nvPr/>
        </p:nvSpPr>
        <p:spPr>
          <a:xfrm>
            <a:off x="9251830" y="2631415"/>
            <a:ext cx="2879224" cy="11840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Site de l’ancien émission de décodage Arrêt sur image</a:t>
            </a:r>
          </a:p>
        </p:txBody>
      </p:sp>
      <p:sp>
        <p:nvSpPr>
          <p:cNvPr id="18" name="Rectangle : coins arrondis 17">
            <a:extLst>
              <a:ext uri="{FF2B5EF4-FFF2-40B4-BE49-F238E27FC236}">
                <a16:creationId xmlns:a16="http://schemas.microsoft.com/office/drawing/2014/main" id="{80C1ECCA-BB8A-45C1-AFF5-F7D924B8E2B9}"/>
              </a:ext>
            </a:extLst>
          </p:cNvPr>
          <p:cNvSpPr/>
          <p:nvPr/>
        </p:nvSpPr>
        <p:spPr>
          <a:xfrm>
            <a:off x="2917727" y="4575284"/>
            <a:ext cx="2879224" cy="11840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Service de </a:t>
            </a:r>
            <a:r>
              <a:rPr lang="fr-FR" dirty="0" err="1"/>
              <a:t>fact</a:t>
            </a:r>
            <a:r>
              <a:rPr lang="fr-FR" dirty="0"/>
              <a:t>-checking de </a:t>
            </a:r>
            <a:r>
              <a:rPr lang="fr-FR" i="1" dirty="0"/>
              <a:t>Libération</a:t>
            </a:r>
            <a:endParaRPr lang="fr-FR" dirty="0"/>
          </a:p>
        </p:txBody>
      </p:sp>
    </p:spTree>
    <p:extLst>
      <p:ext uri="{BB962C8B-B14F-4D97-AF65-F5344CB8AC3E}">
        <p14:creationId xmlns:p14="http://schemas.microsoft.com/office/powerpoint/2010/main" val="1804123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B71945-6587-4789-8BDE-D0E34B512438}"/>
              </a:ext>
            </a:extLst>
          </p:cNvPr>
          <p:cNvSpPr>
            <a:spLocks noGrp="1"/>
          </p:cNvSpPr>
          <p:nvPr>
            <p:ph type="title"/>
          </p:nvPr>
        </p:nvSpPr>
        <p:spPr>
          <a:xfrm>
            <a:off x="838200" y="308854"/>
            <a:ext cx="10515600" cy="1325563"/>
          </a:xfrm>
        </p:spPr>
        <p:txBody>
          <a:bodyPr/>
          <a:lstStyle/>
          <a:p>
            <a:pPr algn="ctr"/>
            <a:endParaRPr lang="fr-FR" dirty="0"/>
          </a:p>
        </p:txBody>
      </p:sp>
      <p:sp>
        <p:nvSpPr>
          <p:cNvPr id="11" name="Rectangle 10">
            <a:extLst>
              <a:ext uri="{FF2B5EF4-FFF2-40B4-BE49-F238E27FC236}">
                <a16:creationId xmlns:a16="http://schemas.microsoft.com/office/drawing/2014/main" id="{8FE5CCF9-7B70-4BC7-B236-74AF3C499739}"/>
              </a:ext>
            </a:extLst>
          </p:cNvPr>
          <p:cNvSpPr/>
          <p:nvPr/>
        </p:nvSpPr>
        <p:spPr>
          <a:xfrm>
            <a:off x="0" y="205392"/>
            <a:ext cx="12192000" cy="596466"/>
          </a:xfrm>
          <a:prstGeom prst="rect">
            <a:avLst/>
          </a:prstGeom>
          <a:solidFill>
            <a:srgbClr val="9F3C2D">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400" dirty="0">
                <a:solidFill>
                  <a:srgbClr val="FFFFFF"/>
                </a:solidFill>
                <a:latin typeface="Peace Sans" panose="02000505040000020004" pitchFamily="2" charset="77"/>
              </a:rPr>
              <a:t>CHECK THE FACTS</a:t>
            </a:r>
          </a:p>
        </p:txBody>
      </p:sp>
      <p:pic>
        <p:nvPicPr>
          <p:cNvPr id="4" name="Image 3">
            <a:hlinkClick r:id="rId3"/>
            <a:extLst>
              <a:ext uri="{FF2B5EF4-FFF2-40B4-BE49-F238E27FC236}">
                <a16:creationId xmlns:a16="http://schemas.microsoft.com/office/drawing/2014/main" id="{177FE228-57E3-445A-810F-3B7D26412D67}"/>
              </a:ext>
            </a:extLst>
          </p:cNvPr>
          <p:cNvPicPr>
            <a:picLocks noChangeAspect="1"/>
          </p:cNvPicPr>
          <p:nvPr/>
        </p:nvPicPr>
        <p:blipFill rotWithShape="1">
          <a:blip r:embed="rId4"/>
          <a:srcRect t="9621" r="1231" b="32710"/>
          <a:stretch/>
        </p:blipFill>
        <p:spPr>
          <a:xfrm>
            <a:off x="251871" y="4400713"/>
            <a:ext cx="5247248" cy="1722519"/>
          </a:xfrm>
          <a:prstGeom prst="rect">
            <a:avLst/>
          </a:prstGeom>
        </p:spPr>
      </p:pic>
      <p:sp>
        <p:nvSpPr>
          <p:cNvPr id="14" name="Rectangle : coins arrondis 13">
            <a:extLst>
              <a:ext uri="{FF2B5EF4-FFF2-40B4-BE49-F238E27FC236}">
                <a16:creationId xmlns:a16="http://schemas.microsoft.com/office/drawing/2014/main" id="{96C1E590-017A-4B6F-A88A-E0270B828379}"/>
              </a:ext>
            </a:extLst>
          </p:cNvPr>
          <p:cNvSpPr/>
          <p:nvPr/>
        </p:nvSpPr>
        <p:spPr>
          <a:xfrm>
            <a:off x="6470142" y="4458456"/>
            <a:ext cx="5469987" cy="15884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19 European media outlets from 13 countries are fact-checking the May 2019 European elections.</a:t>
            </a:r>
            <a:endParaRPr lang="fr-FR" dirty="0"/>
          </a:p>
        </p:txBody>
      </p:sp>
      <p:pic>
        <p:nvPicPr>
          <p:cNvPr id="1028" name="Picture 4" descr="Drapeau européen — Wikipédia">
            <a:extLst>
              <a:ext uri="{FF2B5EF4-FFF2-40B4-BE49-F238E27FC236}">
                <a16:creationId xmlns:a16="http://schemas.microsoft.com/office/drawing/2014/main" id="{A44C0132-3C9B-4593-9A61-DB1E49C421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2687" y="205392"/>
            <a:ext cx="2147442" cy="142902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hlinkClick r:id="rId6"/>
            <a:extLst>
              <a:ext uri="{FF2B5EF4-FFF2-40B4-BE49-F238E27FC236}">
                <a16:creationId xmlns:a16="http://schemas.microsoft.com/office/drawing/2014/main" id="{2A76AABA-26FF-474D-8953-CFFCE582FE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878" y="1549069"/>
            <a:ext cx="3514725" cy="2162175"/>
          </a:xfrm>
          <a:prstGeom prst="rect">
            <a:avLst/>
          </a:prstGeom>
        </p:spPr>
      </p:pic>
      <p:sp>
        <p:nvSpPr>
          <p:cNvPr id="9" name="Rectangle : coins arrondis 8">
            <a:extLst>
              <a:ext uri="{FF2B5EF4-FFF2-40B4-BE49-F238E27FC236}">
                <a16:creationId xmlns:a16="http://schemas.microsoft.com/office/drawing/2014/main" id="{05CE88C5-9519-435E-8BB5-E8A8F85A1B2E}"/>
              </a:ext>
            </a:extLst>
          </p:cNvPr>
          <p:cNvSpPr/>
          <p:nvPr/>
        </p:nvSpPr>
        <p:spPr>
          <a:xfrm>
            <a:off x="6470141" y="2122800"/>
            <a:ext cx="5469987" cy="15884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a:t>
            </a:r>
            <a:r>
              <a:rPr lang="en-US" dirty="0" err="1"/>
              <a:t>EUvsDisinfo</a:t>
            </a:r>
            <a:r>
              <a:rPr lang="en-US" dirty="0"/>
              <a:t> database has been accumulating coronavirus-related disinformation cases for more than two months.</a:t>
            </a:r>
            <a:endParaRPr lang="fr-FR" dirty="0"/>
          </a:p>
        </p:txBody>
      </p:sp>
    </p:spTree>
    <p:extLst>
      <p:ext uri="{BB962C8B-B14F-4D97-AF65-F5344CB8AC3E}">
        <p14:creationId xmlns:p14="http://schemas.microsoft.com/office/powerpoint/2010/main" val="151228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B71945-6587-4789-8BDE-D0E34B512438}"/>
              </a:ext>
            </a:extLst>
          </p:cNvPr>
          <p:cNvSpPr>
            <a:spLocks noGrp="1"/>
          </p:cNvSpPr>
          <p:nvPr>
            <p:ph type="title"/>
          </p:nvPr>
        </p:nvSpPr>
        <p:spPr>
          <a:xfrm>
            <a:off x="838200" y="308854"/>
            <a:ext cx="10515600" cy="1325563"/>
          </a:xfrm>
        </p:spPr>
        <p:txBody>
          <a:bodyPr/>
          <a:lstStyle/>
          <a:p>
            <a:pPr algn="ctr"/>
            <a:endParaRPr lang="fr-FR" dirty="0"/>
          </a:p>
        </p:txBody>
      </p:sp>
      <p:sp>
        <p:nvSpPr>
          <p:cNvPr id="11" name="Rectangle 10">
            <a:extLst>
              <a:ext uri="{FF2B5EF4-FFF2-40B4-BE49-F238E27FC236}">
                <a16:creationId xmlns:a16="http://schemas.microsoft.com/office/drawing/2014/main" id="{8FE5CCF9-7B70-4BC7-B236-74AF3C499739}"/>
              </a:ext>
            </a:extLst>
          </p:cNvPr>
          <p:cNvSpPr/>
          <p:nvPr/>
        </p:nvSpPr>
        <p:spPr>
          <a:xfrm>
            <a:off x="0" y="205392"/>
            <a:ext cx="12192000" cy="596466"/>
          </a:xfrm>
          <a:prstGeom prst="rect">
            <a:avLst/>
          </a:prstGeom>
          <a:solidFill>
            <a:srgbClr val="9F3C2D">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400" dirty="0">
                <a:solidFill>
                  <a:srgbClr val="FFFFFF"/>
                </a:solidFill>
                <a:latin typeface="Peace Sans" panose="02000505040000020004" pitchFamily="2" charset="77"/>
              </a:rPr>
              <a:t>CHECK THE FACTS</a:t>
            </a:r>
          </a:p>
        </p:txBody>
      </p:sp>
      <p:pic>
        <p:nvPicPr>
          <p:cNvPr id="13" name="Image 12">
            <a:hlinkClick r:id="rId3"/>
            <a:extLst>
              <a:ext uri="{FF2B5EF4-FFF2-40B4-BE49-F238E27FC236}">
                <a16:creationId xmlns:a16="http://schemas.microsoft.com/office/drawing/2014/main" id="{3DFF3BCF-A804-4CAF-A14F-4E015092E3F0}"/>
              </a:ext>
            </a:extLst>
          </p:cNvPr>
          <p:cNvPicPr>
            <a:picLocks noChangeAspect="1"/>
          </p:cNvPicPr>
          <p:nvPr/>
        </p:nvPicPr>
        <p:blipFill rotWithShape="1">
          <a:blip r:embed="rId4"/>
          <a:srcRect l="3116" t="18381" r="3307" b="8903"/>
          <a:stretch/>
        </p:blipFill>
        <p:spPr>
          <a:xfrm>
            <a:off x="187336" y="1017488"/>
            <a:ext cx="3297815" cy="1440782"/>
          </a:xfrm>
          <a:prstGeom prst="rect">
            <a:avLst/>
          </a:prstGeom>
        </p:spPr>
      </p:pic>
      <p:pic>
        <p:nvPicPr>
          <p:cNvPr id="1026" name="Picture 2" descr="Angleterre : le drapeau - Ressources pour s'amuser ensemble">
            <a:extLst>
              <a:ext uri="{FF2B5EF4-FFF2-40B4-BE49-F238E27FC236}">
                <a16:creationId xmlns:a16="http://schemas.microsoft.com/office/drawing/2014/main" id="{FE1042C4-6ED4-438E-88ED-2E47363006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11390" y="15541"/>
            <a:ext cx="1684820" cy="10368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 coins arrondis 9">
            <a:extLst>
              <a:ext uri="{FF2B5EF4-FFF2-40B4-BE49-F238E27FC236}">
                <a16:creationId xmlns:a16="http://schemas.microsoft.com/office/drawing/2014/main" id="{37033E29-BB59-42BE-8328-D65E474EE92D}"/>
              </a:ext>
            </a:extLst>
          </p:cNvPr>
          <p:cNvSpPr/>
          <p:nvPr/>
        </p:nvSpPr>
        <p:spPr>
          <a:xfrm>
            <a:off x="4296745" y="801859"/>
            <a:ext cx="4250817" cy="22088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Reality check »:</a:t>
            </a:r>
          </a:p>
          <a:p>
            <a:pPr algn="ctr"/>
            <a:r>
              <a:rPr lang="fr-FR" dirty="0"/>
              <a:t>Fact-checking </a:t>
            </a:r>
            <a:r>
              <a:rPr lang="fr-FR" dirty="0" err="1"/>
              <a:t>website</a:t>
            </a:r>
            <a:r>
              <a:rPr lang="fr-FR" dirty="0"/>
              <a:t> of the BBC.</a:t>
            </a:r>
          </a:p>
          <a:p>
            <a:pPr algn="ctr"/>
            <a:r>
              <a:rPr lang="fr-FR" dirty="0"/>
              <a:t>«BBBC </a:t>
            </a:r>
            <a:r>
              <a:rPr lang="fr-FR" dirty="0" err="1"/>
              <a:t>Teach</a:t>
            </a:r>
            <a:r>
              <a:rPr lang="fr-FR" dirty="0"/>
              <a:t> »:</a:t>
            </a:r>
          </a:p>
          <a:p>
            <a:pPr algn="ctr"/>
            <a:r>
              <a:rPr lang="en-US" dirty="0"/>
              <a:t>A collection of resources from around the BBC to help students spot fake news and false information</a:t>
            </a:r>
          </a:p>
          <a:p>
            <a:pPr algn="ctr"/>
            <a:endParaRPr lang="fr-FR" dirty="0"/>
          </a:p>
        </p:txBody>
      </p:sp>
      <p:pic>
        <p:nvPicPr>
          <p:cNvPr id="12" name="Image 11">
            <a:hlinkClick r:id="rId6"/>
            <a:extLst>
              <a:ext uri="{FF2B5EF4-FFF2-40B4-BE49-F238E27FC236}">
                <a16:creationId xmlns:a16="http://schemas.microsoft.com/office/drawing/2014/main" id="{5E856136-C15B-4196-8EDD-EF3B60ADDDDB}"/>
              </a:ext>
            </a:extLst>
          </p:cNvPr>
          <p:cNvPicPr>
            <a:picLocks noChangeAspect="1"/>
          </p:cNvPicPr>
          <p:nvPr/>
        </p:nvPicPr>
        <p:blipFill>
          <a:blip r:embed="rId7"/>
          <a:stretch>
            <a:fillRect/>
          </a:stretch>
        </p:blipFill>
        <p:spPr>
          <a:xfrm>
            <a:off x="8812139" y="1487378"/>
            <a:ext cx="3062067" cy="1721572"/>
          </a:xfrm>
          <a:prstGeom prst="ellipse">
            <a:avLst/>
          </a:prstGeom>
          <a:ln>
            <a:noFill/>
          </a:ln>
          <a:effectLst>
            <a:softEdge rad="112500"/>
          </a:effectLst>
        </p:spPr>
      </p:pic>
      <p:pic>
        <p:nvPicPr>
          <p:cNvPr id="7" name="Image 6">
            <a:extLst>
              <a:ext uri="{FF2B5EF4-FFF2-40B4-BE49-F238E27FC236}">
                <a16:creationId xmlns:a16="http://schemas.microsoft.com/office/drawing/2014/main" id="{D67272ED-02B2-4B03-A06F-AE56A978887E}"/>
              </a:ext>
            </a:extLst>
          </p:cNvPr>
          <p:cNvPicPr>
            <a:picLocks noChangeAspect="1"/>
          </p:cNvPicPr>
          <p:nvPr/>
        </p:nvPicPr>
        <p:blipFill rotWithShape="1">
          <a:blip r:embed="rId8"/>
          <a:srcRect l="12595" t="21621" r="45802" b="48175"/>
          <a:stretch/>
        </p:blipFill>
        <p:spPr>
          <a:xfrm>
            <a:off x="785794" y="1685639"/>
            <a:ext cx="3246374" cy="1325051"/>
          </a:xfrm>
          <a:prstGeom prst="rect">
            <a:avLst/>
          </a:prstGeom>
        </p:spPr>
      </p:pic>
      <p:pic>
        <p:nvPicPr>
          <p:cNvPr id="8" name="Image 7">
            <a:hlinkClick r:id="rId9"/>
            <a:extLst>
              <a:ext uri="{FF2B5EF4-FFF2-40B4-BE49-F238E27FC236}">
                <a16:creationId xmlns:a16="http://schemas.microsoft.com/office/drawing/2014/main" id="{CA236054-D9AE-432F-8E0D-A4F9470D08CA}"/>
              </a:ext>
            </a:extLst>
          </p:cNvPr>
          <p:cNvPicPr>
            <a:picLocks noChangeAspect="1"/>
          </p:cNvPicPr>
          <p:nvPr/>
        </p:nvPicPr>
        <p:blipFill rotWithShape="1">
          <a:blip r:embed="rId10"/>
          <a:srcRect l="43154" t="11431" r="11981" b="74871"/>
          <a:stretch/>
        </p:blipFill>
        <p:spPr>
          <a:xfrm>
            <a:off x="163668" y="3343570"/>
            <a:ext cx="4109409" cy="705400"/>
          </a:xfrm>
          <a:prstGeom prst="rect">
            <a:avLst/>
          </a:prstGeom>
        </p:spPr>
      </p:pic>
      <p:sp>
        <p:nvSpPr>
          <p:cNvPr id="17" name="Rectangle : coins arrondis 16">
            <a:extLst>
              <a:ext uri="{FF2B5EF4-FFF2-40B4-BE49-F238E27FC236}">
                <a16:creationId xmlns:a16="http://schemas.microsoft.com/office/drawing/2014/main" id="{9CCDEB1F-D74B-4CEE-AB22-9983E849FFFA}"/>
              </a:ext>
            </a:extLst>
          </p:cNvPr>
          <p:cNvSpPr/>
          <p:nvPr/>
        </p:nvSpPr>
        <p:spPr>
          <a:xfrm>
            <a:off x="4652229" y="3281160"/>
            <a:ext cx="7221977" cy="8183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Full Fact is a charity based in London to check and correct facts reported in the news. </a:t>
            </a:r>
            <a:endParaRPr lang="fr-FR" dirty="0"/>
          </a:p>
        </p:txBody>
      </p:sp>
      <p:pic>
        <p:nvPicPr>
          <p:cNvPr id="5" name="Image 4">
            <a:extLst>
              <a:ext uri="{FF2B5EF4-FFF2-40B4-BE49-F238E27FC236}">
                <a16:creationId xmlns:a16="http://schemas.microsoft.com/office/drawing/2014/main" id="{45ED67F0-D22B-4339-B072-D29C5691BC7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7336" y="4262918"/>
            <a:ext cx="4134821" cy="1170018"/>
          </a:xfrm>
          <a:prstGeom prst="rect">
            <a:avLst/>
          </a:prstGeom>
        </p:spPr>
      </p:pic>
      <p:pic>
        <p:nvPicPr>
          <p:cNvPr id="9" name="Image 8">
            <a:hlinkClick r:id="rId12"/>
            <a:extLst>
              <a:ext uri="{FF2B5EF4-FFF2-40B4-BE49-F238E27FC236}">
                <a16:creationId xmlns:a16="http://schemas.microsoft.com/office/drawing/2014/main" id="{43CA62F7-1ABB-4FA5-85E4-FB241A58306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9346" y="5585561"/>
            <a:ext cx="1885400" cy="1170018"/>
          </a:xfrm>
          <a:prstGeom prst="rect">
            <a:avLst/>
          </a:prstGeom>
        </p:spPr>
      </p:pic>
      <p:sp>
        <p:nvSpPr>
          <p:cNvPr id="18" name="Rectangle : coins arrondis 17">
            <a:extLst>
              <a:ext uri="{FF2B5EF4-FFF2-40B4-BE49-F238E27FC236}">
                <a16:creationId xmlns:a16="http://schemas.microsoft.com/office/drawing/2014/main" id="{39247B06-1EA9-4536-9B3A-4246672ADC3B}"/>
              </a:ext>
            </a:extLst>
          </p:cNvPr>
          <p:cNvSpPr/>
          <p:nvPr/>
        </p:nvSpPr>
        <p:spPr>
          <a:xfrm>
            <a:off x="4643026" y="4262918"/>
            <a:ext cx="7221977" cy="11700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global news agency has created a new fact-checking unit within its editorial department. The principle aim of this unit is to fact check visual material and claims posted on social media. The fact checking producers in this unit report their findings on a specially-created blog.</a:t>
            </a:r>
            <a:endParaRPr lang="fr-FR" dirty="0"/>
          </a:p>
        </p:txBody>
      </p:sp>
      <p:sp>
        <p:nvSpPr>
          <p:cNvPr id="19" name="Rectangle : coins arrondis 18">
            <a:extLst>
              <a:ext uri="{FF2B5EF4-FFF2-40B4-BE49-F238E27FC236}">
                <a16:creationId xmlns:a16="http://schemas.microsoft.com/office/drawing/2014/main" id="{9FAB2033-AF62-413C-8590-720E4B27D59E}"/>
              </a:ext>
            </a:extLst>
          </p:cNvPr>
          <p:cNvSpPr/>
          <p:nvPr/>
        </p:nvSpPr>
        <p:spPr>
          <a:xfrm>
            <a:off x="5122422" y="5761384"/>
            <a:ext cx="6163507" cy="8183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Fact-checks by Channel 4 News journalists.</a:t>
            </a:r>
            <a:endParaRPr lang="fr-FR" dirty="0"/>
          </a:p>
        </p:txBody>
      </p:sp>
    </p:spTree>
    <p:extLst>
      <p:ext uri="{BB962C8B-B14F-4D97-AF65-F5344CB8AC3E}">
        <p14:creationId xmlns:p14="http://schemas.microsoft.com/office/powerpoint/2010/main" val="1805431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B71945-6587-4789-8BDE-D0E34B512438}"/>
              </a:ext>
            </a:extLst>
          </p:cNvPr>
          <p:cNvSpPr>
            <a:spLocks noGrp="1"/>
          </p:cNvSpPr>
          <p:nvPr>
            <p:ph type="title"/>
          </p:nvPr>
        </p:nvSpPr>
        <p:spPr>
          <a:xfrm>
            <a:off x="838200" y="308854"/>
            <a:ext cx="10515600" cy="1325563"/>
          </a:xfrm>
        </p:spPr>
        <p:txBody>
          <a:bodyPr/>
          <a:lstStyle/>
          <a:p>
            <a:pPr algn="ctr"/>
            <a:endParaRPr lang="fr-FR" dirty="0"/>
          </a:p>
        </p:txBody>
      </p:sp>
      <p:sp>
        <p:nvSpPr>
          <p:cNvPr id="11" name="Rectangle 10">
            <a:extLst>
              <a:ext uri="{FF2B5EF4-FFF2-40B4-BE49-F238E27FC236}">
                <a16:creationId xmlns:a16="http://schemas.microsoft.com/office/drawing/2014/main" id="{8FE5CCF9-7B70-4BC7-B236-74AF3C499739}"/>
              </a:ext>
            </a:extLst>
          </p:cNvPr>
          <p:cNvSpPr/>
          <p:nvPr/>
        </p:nvSpPr>
        <p:spPr>
          <a:xfrm>
            <a:off x="0" y="205392"/>
            <a:ext cx="12192000" cy="596466"/>
          </a:xfrm>
          <a:prstGeom prst="rect">
            <a:avLst/>
          </a:prstGeom>
          <a:solidFill>
            <a:srgbClr val="9F3C2D">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800" dirty="0">
                <a:solidFill>
                  <a:srgbClr val="FFFFFF"/>
                </a:solidFill>
                <a:latin typeface="Peace Sans" panose="02000505040000020004" pitchFamily="2" charset="77"/>
              </a:rPr>
              <a:t>CHECK THE FACTS</a:t>
            </a:r>
            <a:endParaRPr kumimoji="0" lang="fr-FR" sz="2800" b="0" i="0" u="none" strike="noStrike" kern="1200" cap="none" spc="0" normalizeH="0" baseline="0" noProof="0" dirty="0">
              <a:ln>
                <a:noFill/>
              </a:ln>
              <a:solidFill>
                <a:srgbClr val="FFFFFF"/>
              </a:solidFill>
              <a:effectLst/>
              <a:uLnTx/>
              <a:uFillTx/>
              <a:latin typeface="Peace Sans" panose="02000505040000020004" pitchFamily="2" charset="77"/>
              <a:ea typeface="+mn-ea"/>
              <a:cs typeface="+mn-cs"/>
            </a:endParaRPr>
          </a:p>
        </p:txBody>
      </p:sp>
      <p:pic>
        <p:nvPicPr>
          <p:cNvPr id="3" name="Image 2">
            <a:hlinkClick r:id="rId3"/>
            <a:extLst>
              <a:ext uri="{FF2B5EF4-FFF2-40B4-BE49-F238E27FC236}">
                <a16:creationId xmlns:a16="http://schemas.microsoft.com/office/drawing/2014/main" id="{A590BFD9-8FAA-4AE0-B4B1-FA0774D761A4}"/>
              </a:ext>
            </a:extLst>
          </p:cNvPr>
          <p:cNvPicPr>
            <a:picLocks noChangeAspect="1"/>
          </p:cNvPicPr>
          <p:nvPr/>
        </p:nvPicPr>
        <p:blipFill rotWithShape="1">
          <a:blip r:embed="rId4"/>
          <a:srcRect l="6875" t="9211" r="59695" b="79915"/>
          <a:stretch/>
        </p:blipFill>
        <p:spPr>
          <a:xfrm>
            <a:off x="242964" y="1221945"/>
            <a:ext cx="3261412" cy="596466"/>
          </a:xfrm>
          <a:prstGeom prst="rect">
            <a:avLst/>
          </a:prstGeom>
          <a:ln w="19050">
            <a:solidFill>
              <a:schemeClr val="tx1"/>
            </a:solidFill>
          </a:ln>
        </p:spPr>
      </p:pic>
      <p:pic>
        <p:nvPicPr>
          <p:cNvPr id="2050" name="Picture 2" descr="Flag of the United States - Wikipedia">
            <a:extLst>
              <a:ext uri="{FF2B5EF4-FFF2-40B4-BE49-F238E27FC236}">
                <a16:creationId xmlns:a16="http://schemas.microsoft.com/office/drawing/2014/main" id="{CADB20D1-4DB1-46B8-A478-1FB29CD70A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38272" y="0"/>
            <a:ext cx="1853728" cy="97470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 coins arrondis 16">
            <a:extLst>
              <a:ext uri="{FF2B5EF4-FFF2-40B4-BE49-F238E27FC236}">
                <a16:creationId xmlns:a16="http://schemas.microsoft.com/office/drawing/2014/main" id="{866AC1B0-F9E2-494E-AD2B-1FA3C74FD2AC}"/>
              </a:ext>
            </a:extLst>
          </p:cNvPr>
          <p:cNvSpPr/>
          <p:nvPr/>
        </p:nvSpPr>
        <p:spPr>
          <a:xfrm>
            <a:off x="3819364" y="2548928"/>
            <a:ext cx="7996826" cy="10828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While not a fact-checking site, </a:t>
            </a:r>
            <a:r>
              <a:rPr lang="en-US" dirty="0" err="1"/>
              <a:t>AllSides</a:t>
            </a:r>
            <a:r>
              <a:rPr lang="en-US" dirty="0"/>
              <a:t> curates stories from right, center and left-leaning media so that readers can easily compare how bias influences reporting on each topic. </a:t>
            </a:r>
            <a:endParaRPr lang="fr-FR" dirty="0"/>
          </a:p>
        </p:txBody>
      </p:sp>
      <p:sp>
        <p:nvSpPr>
          <p:cNvPr id="19" name="Rectangle : coins arrondis 18">
            <a:extLst>
              <a:ext uri="{FF2B5EF4-FFF2-40B4-BE49-F238E27FC236}">
                <a16:creationId xmlns:a16="http://schemas.microsoft.com/office/drawing/2014/main" id="{7627E288-5300-45EC-AF3D-F0292857F1B3}"/>
              </a:ext>
            </a:extLst>
          </p:cNvPr>
          <p:cNvSpPr/>
          <p:nvPr/>
        </p:nvSpPr>
        <p:spPr>
          <a:xfrm>
            <a:off x="3819364" y="1164053"/>
            <a:ext cx="8129672" cy="11955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This nonpartisan, nonprofit project of the Annenberg Public Policy Center of the University of Pennsylvania monitors the factual accuracy of what is said by U.S. political players, including politicians, TV ads, debates, interviews and news releases.</a:t>
            </a:r>
            <a:endParaRPr lang="fr-FR" dirty="0"/>
          </a:p>
        </p:txBody>
      </p:sp>
      <p:sp>
        <p:nvSpPr>
          <p:cNvPr id="21" name="Rectangle : coins arrondis 20">
            <a:extLst>
              <a:ext uri="{FF2B5EF4-FFF2-40B4-BE49-F238E27FC236}">
                <a16:creationId xmlns:a16="http://schemas.microsoft.com/office/drawing/2014/main" id="{A53D48FB-F70F-4426-B8F5-8362A678C1AF}"/>
              </a:ext>
            </a:extLst>
          </p:cNvPr>
          <p:cNvSpPr/>
          <p:nvPr/>
        </p:nvSpPr>
        <p:spPr>
          <a:xfrm>
            <a:off x="3885787" y="3842221"/>
            <a:ext cx="7996826" cy="14338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Pulitzer Prize winning website rates the accuracy of claims by elected officials. Run by editors and reporters from the independent newspaper Tampa Bay Times, </a:t>
            </a:r>
            <a:r>
              <a:rPr lang="en-US" dirty="0" err="1"/>
              <a:t>Politicfact</a:t>
            </a:r>
            <a:r>
              <a:rPr lang="en-US" dirty="0"/>
              <a:t> features the Truth-O-Meter that rates statements as “True,” “Mostly True,” “Half True,” “False,” and “Pants on Fire.”</a:t>
            </a:r>
            <a:endParaRPr lang="fr-FR" dirty="0"/>
          </a:p>
        </p:txBody>
      </p:sp>
      <p:pic>
        <p:nvPicPr>
          <p:cNvPr id="20" name="Image 19">
            <a:hlinkClick r:id="rId6"/>
            <a:extLst>
              <a:ext uri="{FF2B5EF4-FFF2-40B4-BE49-F238E27FC236}">
                <a16:creationId xmlns:a16="http://schemas.microsoft.com/office/drawing/2014/main" id="{2F279972-0DEE-4490-A6FE-C30370DABAE0}"/>
              </a:ext>
            </a:extLst>
          </p:cNvPr>
          <p:cNvPicPr>
            <a:picLocks noChangeAspect="1"/>
          </p:cNvPicPr>
          <p:nvPr/>
        </p:nvPicPr>
        <p:blipFill rotWithShape="1">
          <a:blip r:embed="rId7"/>
          <a:srcRect l="1993" t="9101" r="78900" b="82198"/>
          <a:stretch/>
        </p:blipFill>
        <p:spPr>
          <a:xfrm>
            <a:off x="786962" y="2523233"/>
            <a:ext cx="2290268" cy="586423"/>
          </a:xfrm>
          <a:prstGeom prst="rect">
            <a:avLst/>
          </a:prstGeom>
          <a:ln>
            <a:solidFill>
              <a:schemeClr val="tx1"/>
            </a:solidFill>
          </a:ln>
        </p:spPr>
      </p:pic>
      <p:pic>
        <p:nvPicPr>
          <p:cNvPr id="23" name="Image 22">
            <a:hlinkClick r:id="rId6"/>
            <a:extLst>
              <a:ext uri="{FF2B5EF4-FFF2-40B4-BE49-F238E27FC236}">
                <a16:creationId xmlns:a16="http://schemas.microsoft.com/office/drawing/2014/main" id="{618B6C47-3E90-4594-9F52-6D87A98472A4}"/>
              </a:ext>
            </a:extLst>
          </p:cNvPr>
          <p:cNvPicPr>
            <a:picLocks noChangeAspect="1"/>
          </p:cNvPicPr>
          <p:nvPr/>
        </p:nvPicPr>
        <p:blipFill rotWithShape="1">
          <a:blip r:embed="rId7"/>
          <a:srcRect l="22064" t="9101" r="27264" b="82198"/>
          <a:stretch/>
        </p:blipFill>
        <p:spPr>
          <a:xfrm>
            <a:off x="44833" y="3255731"/>
            <a:ext cx="3774531" cy="3644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Image 21">
            <a:hlinkClick r:id="rId8"/>
            <a:extLst>
              <a:ext uri="{FF2B5EF4-FFF2-40B4-BE49-F238E27FC236}">
                <a16:creationId xmlns:a16="http://schemas.microsoft.com/office/drawing/2014/main" id="{376B946C-7BB3-42C4-A838-DC066DB54B70}"/>
              </a:ext>
            </a:extLst>
          </p:cNvPr>
          <p:cNvPicPr>
            <a:picLocks noChangeAspect="1"/>
          </p:cNvPicPr>
          <p:nvPr/>
        </p:nvPicPr>
        <p:blipFill rotWithShape="1">
          <a:blip r:embed="rId9"/>
          <a:srcRect l="37642" t="9540" r="39292" b="78044"/>
          <a:stretch/>
        </p:blipFill>
        <p:spPr>
          <a:xfrm>
            <a:off x="467564" y="4082935"/>
            <a:ext cx="2812211" cy="851072"/>
          </a:xfrm>
          <a:prstGeom prst="rect">
            <a:avLst/>
          </a:prstGeom>
          <a:ln>
            <a:solidFill>
              <a:schemeClr val="tx1"/>
            </a:solidFill>
          </a:ln>
        </p:spPr>
      </p:pic>
      <p:pic>
        <p:nvPicPr>
          <p:cNvPr id="24" name="Image 23">
            <a:hlinkClick r:id="rId10"/>
            <a:extLst>
              <a:ext uri="{FF2B5EF4-FFF2-40B4-BE49-F238E27FC236}">
                <a16:creationId xmlns:a16="http://schemas.microsoft.com/office/drawing/2014/main" id="{2A5A1D27-6FCB-4522-9E0E-7B69002BF6A4}"/>
              </a:ext>
            </a:extLst>
          </p:cNvPr>
          <p:cNvPicPr>
            <a:picLocks noChangeAspect="1"/>
          </p:cNvPicPr>
          <p:nvPr/>
        </p:nvPicPr>
        <p:blipFill rotWithShape="1">
          <a:blip r:embed="rId11"/>
          <a:srcRect t="13183" r="90550" b="66170"/>
          <a:stretch/>
        </p:blipFill>
        <p:spPr>
          <a:xfrm>
            <a:off x="1356039" y="5237330"/>
            <a:ext cx="1152113" cy="1415278"/>
          </a:xfrm>
          <a:prstGeom prst="rect">
            <a:avLst/>
          </a:prstGeom>
          <a:ln>
            <a:solidFill>
              <a:schemeClr val="tx1"/>
            </a:solidFill>
          </a:ln>
        </p:spPr>
      </p:pic>
      <p:sp>
        <p:nvSpPr>
          <p:cNvPr id="27" name="Rectangle : coins arrondis 26">
            <a:extLst>
              <a:ext uri="{FF2B5EF4-FFF2-40B4-BE49-F238E27FC236}">
                <a16:creationId xmlns:a16="http://schemas.microsoft.com/office/drawing/2014/main" id="{94CE7EB5-2A06-4031-A2FD-88C81077F46A}"/>
              </a:ext>
            </a:extLst>
          </p:cNvPr>
          <p:cNvSpPr/>
          <p:nvPr/>
        </p:nvSpPr>
        <p:spPr>
          <a:xfrm>
            <a:off x="3819364" y="5487841"/>
            <a:ext cx="7996826" cy="11955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independent, nonpartisan website run by professional researcher and writer David </a:t>
            </a:r>
            <a:r>
              <a:rPr lang="en-US" dirty="0" err="1"/>
              <a:t>Mikkelson</a:t>
            </a:r>
            <a:r>
              <a:rPr lang="en-US" dirty="0"/>
              <a:t> researches urban legends and other rumors. It is often the first to set the facts straight on wild fake news claims.</a:t>
            </a:r>
            <a:endParaRPr lang="fr-FR" dirty="0"/>
          </a:p>
        </p:txBody>
      </p:sp>
    </p:spTree>
    <p:extLst>
      <p:ext uri="{BB962C8B-B14F-4D97-AF65-F5344CB8AC3E}">
        <p14:creationId xmlns:p14="http://schemas.microsoft.com/office/powerpoint/2010/main" val="2298381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B71945-6587-4789-8BDE-D0E34B512438}"/>
              </a:ext>
            </a:extLst>
          </p:cNvPr>
          <p:cNvSpPr>
            <a:spLocks noGrp="1"/>
          </p:cNvSpPr>
          <p:nvPr>
            <p:ph type="title"/>
          </p:nvPr>
        </p:nvSpPr>
        <p:spPr>
          <a:xfrm>
            <a:off x="838200" y="308854"/>
            <a:ext cx="10515600" cy="1325563"/>
          </a:xfrm>
        </p:spPr>
        <p:txBody>
          <a:bodyPr/>
          <a:lstStyle/>
          <a:p>
            <a:pPr algn="ctr"/>
            <a:endParaRPr lang="fr-FR" dirty="0"/>
          </a:p>
        </p:txBody>
      </p:sp>
      <p:sp>
        <p:nvSpPr>
          <p:cNvPr id="11" name="Rectangle 10">
            <a:extLst>
              <a:ext uri="{FF2B5EF4-FFF2-40B4-BE49-F238E27FC236}">
                <a16:creationId xmlns:a16="http://schemas.microsoft.com/office/drawing/2014/main" id="{8FE5CCF9-7B70-4BC7-B236-74AF3C499739}"/>
              </a:ext>
            </a:extLst>
          </p:cNvPr>
          <p:cNvSpPr/>
          <p:nvPr/>
        </p:nvSpPr>
        <p:spPr>
          <a:xfrm>
            <a:off x="0" y="205392"/>
            <a:ext cx="12192000" cy="596466"/>
          </a:xfrm>
          <a:prstGeom prst="rect">
            <a:avLst/>
          </a:prstGeom>
          <a:solidFill>
            <a:srgbClr val="9F3C2D">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400" dirty="0">
                <a:solidFill>
                  <a:srgbClr val="FFFFFF"/>
                </a:solidFill>
                <a:latin typeface="Peace Sans" panose="02000505040000020004" pitchFamily="2" charset="77"/>
              </a:rPr>
              <a:t>CHECK THE FACTS </a:t>
            </a:r>
            <a:endParaRPr kumimoji="0" lang="fr-FR" sz="2400" b="0" i="0" u="none" strike="noStrike" kern="1200" cap="none" spc="0" normalizeH="0" baseline="0" noProof="0" dirty="0">
              <a:ln>
                <a:noFill/>
              </a:ln>
              <a:solidFill>
                <a:srgbClr val="FFFFFF"/>
              </a:solidFill>
              <a:effectLst/>
              <a:uLnTx/>
              <a:uFillTx/>
              <a:latin typeface="Peace Sans" panose="02000505040000020004" pitchFamily="2" charset="77"/>
              <a:ea typeface="+mn-ea"/>
              <a:cs typeface="+mn-cs"/>
            </a:endParaRPr>
          </a:p>
        </p:txBody>
      </p:sp>
      <p:pic>
        <p:nvPicPr>
          <p:cNvPr id="4" name="Image 3">
            <a:hlinkClick r:id="rId3"/>
            <a:extLst>
              <a:ext uri="{FF2B5EF4-FFF2-40B4-BE49-F238E27FC236}">
                <a16:creationId xmlns:a16="http://schemas.microsoft.com/office/drawing/2014/main" id="{4BED219B-AAB6-446C-92C2-8A9D794F137D}"/>
              </a:ext>
            </a:extLst>
          </p:cNvPr>
          <p:cNvPicPr>
            <a:picLocks noChangeAspect="1"/>
          </p:cNvPicPr>
          <p:nvPr/>
        </p:nvPicPr>
        <p:blipFill rotWithShape="1">
          <a:blip r:embed="rId4"/>
          <a:srcRect l="1840" t="11673" r="2500" b="6645"/>
          <a:stretch/>
        </p:blipFill>
        <p:spPr>
          <a:xfrm>
            <a:off x="264543" y="1053666"/>
            <a:ext cx="9310778" cy="4469767"/>
          </a:xfrm>
          <a:prstGeom prst="rect">
            <a:avLst/>
          </a:prstGeom>
        </p:spPr>
      </p:pic>
      <p:pic>
        <p:nvPicPr>
          <p:cNvPr id="6" name="Graphique 5" descr="Monde">
            <a:extLst>
              <a:ext uri="{FF2B5EF4-FFF2-40B4-BE49-F238E27FC236}">
                <a16:creationId xmlns:a16="http://schemas.microsoft.com/office/drawing/2014/main" id="{12B16044-119C-435F-A83A-266DA844BD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12338" y="-97349"/>
            <a:ext cx="1201947" cy="1201947"/>
          </a:xfrm>
          <a:prstGeom prst="rect">
            <a:avLst/>
          </a:prstGeom>
        </p:spPr>
      </p:pic>
      <p:sp>
        <p:nvSpPr>
          <p:cNvPr id="18" name="Rectangle : coins arrondis 17">
            <a:extLst>
              <a:ext uri="{FF2B5EF4-FFF2-40B4-BE49-F238E27FC236}">
                <a16:creationId xmlns:a16="http://schemas.microsoft.com/office/drawing/2014/main" id="{ECC4B57C-62F1-40DC-B4F8-DFE6BE9487E4}"/>
              </a:ext>
            </a:extLst>
          </p:cNvPr>
          <p:cNvSpPr/>
          <p:nvPr/>
        </p:nvSpPr>
        <p:spPr>
          <a:xfrm>
            <a:off x="3930631" y="5115293"/>
            <a:ext cx="7996826" cy="14338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Reporters’ Lab is a center for journalism research in the Sanford School of Public Policy at Duke University. The core projects focus on fact-checking, but they also do occasional research about trust in the news media and other topics.</a:t>
            </a:r>
            <a:endParaRPr lang="fr-FR" dirty="0"/>
          </a:p>
        </p:txBody>
      </p:sp>
    </p:spTree>
    <p:extLst>
      <p:ext uri="{BB962C8B-B14F-4D97-AF65-F5344CB8AC3E}">
        <p14:creationId xmlns:p14="http://schemas.microsoft.com/office/powerpoint/2010/main" val="4007230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498539-E662-40D3-A057-B94B881C0C3E}"/>
              </a:ext>
            </a:extLst>
          </p:cNvPr>
          <p:cNvSpPr>
            <a:spLocks noGrp="1"/>
          </p:cNvSpPr>
          <p:nvPr>
            <p:ph type="title"/>
          </p:nvPr>
        </p:nvSpPr>
        <p:spPr/>
        <p:txBody>
          <a:bodyPr/>
          <a:lstStyle/>
          <a:p>
            <a:r>
              <a:rPr lang="fr-FR" dirty="0"/>
              <a:t>Outils</a:t>
            </a:r>
          </a:p>
        </p:txBody>
      </p:sp>
      <p:sp>
        <p:nvSpPr>
          <p:cNvPr id="3" name="Espace réservé du contenu 2">
            <a:extLst>
              <a:ext uri="{FF2B5EF4-FFF2-40B4-BE49-F238E27FC236}">
                <a16:creationId xmlns:a16="http://schemas.microsoft.com/office/drawing/2014/main" id="{5B6A7D39-964E-43F0-8C32-E9E4BB5A6EF8}"/>
              </a:ext>
            </a:extLst>
          </p:cNvPr>
          <p:cNvSpPr>
            <a:spLocks noGrp="1"/>
          </p:cNvSpPr>
          <p:nvPr>
            <p:ph idx="1"/>
          </p:nvPr>
        </p:nvSpPr>
        <p:spPr/>
        <p:txBody>
          <a:bodyPr/>
          <a:lstStyle/>
          <a:p>
            <a:r>
              <a:rPr lang="fr-FR" b="1" dirty="0">
                <a:hlinkClick r:id="rId2"/>
              </a:rPr>
              <a:t>Le </a:t>
            </a:r>
            <a:r>
              <a:rPr lang="fr-FR" b="1" dirty="0" err="1">
                <a:hlinkClick r:id="rId2"/>
              </a:rPr>
              <a:t>fact</a:t>
            </a:r>
            <a:r>
              <a:rPr lang="fr-FR" b="1" dirty="0">
                <a:hlinkClick r:id="rId2"/>
              </a:rPr>
              <a:t>-checking : au service de la démocratie ?</a:t>
            </a:r>
            <a:r>
              <a:rPr lang="fr-FR" b="1" dirty="0"/>
              <a:t> (</a:t>
            </a:r>
            <a:r>
              <a:rPr lang="fr-FR" dirty="0"/>
              <a:t>Fiche pédagogique, parue dans le dossier de la Semaine de la presse 2017) sur le site du CLEMI</a:t>
            </a:r>
          </a:p>
          <a:p>
            <a:r>
              <a:rPr lang="fr-FR" b="1" dirty="0">
                <a:hlinkClick r:id="rId3"/>
              </a:rPr>
              <a:t>« </a:t>
            </a:r>
            <a:r>
              <a:rPr lang="fr-FR" b="1" dirty="0" err="1">
                <a:hlinkClick r:id="rId3"/>
              </a:rPr>
              <a:t>Analysing</a:t>
            </a:r>
            <a:r>
              <a:rPr lang="fr-FR" b="1" dirty="0">
                <a:hlinkClick r:id="rId3"/>
              </a:rPr>
              <a:t> front pages »</a:t>
            </a:r>
            <a:r>
              <a:rPr lang="fr-FR" dirty="0">
                <a:hlinkClick r:id="rId3"/>
              </a:rPr>
              <a:t> </a:t>
            </a:r>
            <a:r>
              <a:rPr lang="fr-FR" dirty="0"/>
              <a:t>sur le site la « clé des langues »</a:t>
            </a:r>
            <a:endParaRPr lang="fr-FR" b="1" dirty="0"/>
          </a:p>
          <a:p>
            <a:pPr marL="0" indent="0">
              <a:buNone/>
            </a:pPr>
            <a:endParaRPr lang="fr-FR" dirty="0"/>
          </a:p>
        </p:txBody>
      </p:sp>
    </p:spTree>
    <p:extLst>
      <p:ext uri="{BB962C8B-B14F-4D97-AF65-F5344CB8AC3E}">
        <p14:creationId xmlns:p14="http://schemas.microsoft.com/office/powerpoint/2010/main" val="2380659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163034-DB39-40B4-8D5C-E13481889510}"/>
              </a:ext>
            </a:extLst>
          </p:cNvPr>
          <p:cNvSpPr/>
          <p:nvPr/>
        </p:nvSpPr>
        <p:spPr>
          <a:xfrm>
            <a:off x="0" y="205392"/>
            <a:ext cx="12192000" cy="1173242"/>
          </a:xfrm>
          <a:prstGeom prst="rect">
            <a:avLst/>
          </a:prstGeom>
          <a:solidFill>
            <a:srgbClr val="9F3C2D">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400" dirty="0">
                <a:solidFill>
                  <a:srgbClr val="FFFFFF"/>
                </a:solidFill>
                <a:latin typeface="Peace Sans" panose="02000505040000020004" pitchFamily="2" charset="77"/>
              </a:rPr>
              <a:t>THE HEADING</a:t>
            </a:r>
            <a:endParaRPr kumimoji="0" lang="fr-FR" sz="2400" b="0" u="none" strike="noStrike" kern="1200" cap="none" spc="0" normalizeH="0" baseline="0" noProof="0" dirty="0">
              <a:ln>
                <a:noFill/>
              </a:ln>
              <a:solidFill>
                <a:srgbClr val="FFFFFF"/>
              </a:solidFill>
              <a:effectLst/>
              <a:uLnTx/>
              <a:uFillTx/>
              <a:latin typeface="Peace Sans" panose="02000505040000020004" pitchFamily="2" charset="77"/>
              <a:ea typeface="+mn-ea"/>
              <a:cs typeface="+mn-cs"/>
            </a:endParaRPr>
          </a:p>
        </p:txBody>
      </p:sp>
      <p:sp>
        <p:nvSpPr>
          <p:cNvPr id="3" name="Rectangle 2">
            <a:extLst>
              <a:ext uri="{FF2B5EF4-FFF2-40B4-BE49-F238E27FC236}">
                <a16:creationId xmlns:a16="http://schemas.microsoft.com/office/drawing/2014/main" id="{C349D9B4-383B-4CE2-A73F-2889A2445B5E}"/>
              </a:ext>
            </a:extLst>
          </p:cNvPr>
          <p:cNvSpPr/>
          <p:nvPr/>
        </p:nvSpPr>
        <p:spPr>
          <a:xfrm>
            <a:off x="3048000" y="2967335"/>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0" name="Image 19">
            <a:extLst>
              <a:ext uri="{FF2B5EF4-FFF2-40B4-BE49-F238E27FC236}">
                <a16:creationId xmlns:a16="http://schemas.microsoft.com/office/drawing/2014/main" id="{674A0787-21EE-4A42-B0FF-544483C121D7}"/>
              </a:ext>
            </a:extLst>
          </p:cNvPr>
          <p:cNvPicPr/>
          <p:nvPr/>
        </p:nvPicPr>
        <p:blipFill rotWithShape="1">
          <a:blip r:embed="rId3"/>
          <a:srcRect l="21495" t="14115" r="23446" b="8842"/>
          <a:stretch/>
        </p:blipFill>
        <p:spPr bwMode="auto">
          <a:xfrm>
            <a:off x="3968151" y="1539815"/>
            <a:ext cx="5969479" cy="47747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22" name="Rectangle : coins arrondis 21">
            <a:extLst>
              <a:ext uri="{FF2B5EF4-FFF2-40B4-BE49-F238E27FC236}">
                <a16:creationId xmlns:a16="http://schemas.microsoft.com/office/drawing/2014/main" id="{4A7F6B77-3CF2-497B-87A8-DA9A626D0578}"/>
              </a:ext>
            </a:extLst>
          </p:cNvPr>
          <p:cNvSpPr/>
          <p:nvPr/>
        </p:nvSpPr>
        <p:spPr>
          <a:xfrm>
            <a:off x="274320" y="1568724"/>
            <a:ext cx="3214130" cy="30764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1"/>
              </a:solidFill>
            </a:endParaRPr>
          </a:p>
          <a:p>
            <a:pPr algn="ctr"/>
            <a:r>
              <a:rPr lang="fr-FR" b="1" dirty="0">
                <a:solidFill>
                  <a:schemeClr val="tx1"/>
                </a:solidFill>
              </a:rPr>
              <a:t>WHAT IS THE ARTICLE ABOUT?</a:t>
            </a:r>
          </a:p>
          <a:p>
            <a:pPr algn="ctr"/>
            <a:r>
              <a:rPr lang="fr-FR" b="1" dirty="0">
                <a:solidFill>
                  <a:schemeClr val="tx1"/>
                </a:solidFill>
              </a:rPr>
              <a:t>-WHO? (</a:t>
            </a:r>
            <a:r>
              <a:rPr lang="fr-FR" b="1" dirty="0" err="1">
                <a:solidFill>
                  <a:schemeClr val="tx1"/>
                </a:solidFill>
              </a:rPr>
              <a:t>Who</a:t>
            </a:r>
            <a:r>
              <a:rPr lang="fr-FR" b="1" dirty="0">
                <a:solidFill>
                  <a:schemeClr val="tx1"/>
                </a:solidFill>
              </a:rPr>
              <a:t> </a:t>
            </a:r>
            <a:r>
              <a:rPr lang="fr-FR" b="1" dirty="0" err="1">
                <a:solidFill>
                  <a:schemeClr val="tx1"/>
                </a:solidFill>
              </a:rPr>
              <a:t>is</a:t>
            </a:r>
            <a:r>
              <a:rPr lang="fr-FR" b="1" dirty="0">
                <a:solidFill>
                  <a:schemeClr val="tx1"/>
                </a:solidFill>
              </a:rPr>
              <a:t> Michel Barnier? </a:t>
            </a:r>
            <a:r>
              <a:rPr lang="fr-FR" b="1" dirty="0" err="1">
                <a:solidFill>
                  <a:schemeClr val="tx1"/>
                </a:solidFill>
              </a:rPr>
              <a:t>Who</a:t>
            </a:r>
            <a:r>
              <a:rPr lang="fr-FR" b="1" dirty="0">
                <a:solidFill>
                  <a:schemeClr val="tx1"/>
                </a:solidFill>
              </a:rPr>
              <a:t> </a:t>
            </a:r>
            <a:r>
              <a:rPr lang="fr-FR" b="1" dirty="0" err="1">
                <a:solidFill>
                  <a:schemeClr val="tx1"/>
                </a:solidFill>
              </a:rPr>
              <a:t>is</a:t>
            </a:r>
            <a:r>
              <a:rPr lang="fr-FR" b="1" dirty="0">
                <a:solidFill>
                  <a:schemeClr val="tx1"/>
                </a:solidFill>
              </a:rPr>
              <a:t> Boris Johnson?)</a:t>
            </a:r>
          </a:p>
          <a:p>
            <a:pPr algn="ctr"/>
            <a:r>
              <a:rPr lang="fr-FR" b="1" dirty="0">
                <a:solidFill>
                  <a:schemeClr val="tx1"/>
                </a:solidFill>
              </a:rPr>
              <a:t>-WHAT?</a:t>
            </a:r>
          </a:p>
          <a:p>
            <a:pPr algn="ctr"/>
            <a:r>
              <a:rPr lang="fr-FR" b="1" dirty="0">
                <a:solidFill>
                  <a:schemeClr val="tx1"/>
                </a:solidFill>
              </a:rPr>
              <a:t>-WHEN?</a:t>
            </a:r>
          </a:p>
          <a:p>
            <a:pPr algn="ctr"/>
            <a:r>
              <a:rPr lang="fr-FR" b="1" dirty="0">
                <a:solidFill>
                  <a:schemeClr val="tx1"/>
                </a:solidFill>
              </a:rPr>
              <a:t>-WHERE?</a:t>
            </a:r>
          </a:p>
        </p:txBody>
      </p:sp>
    </p:spTree>
    <p:extLst>
      <p:ext uri="{BB962C8B-B14F-4D97-AF65-F5344CB8AC3E}">
        <p14:creationId xmlns:p14="http://schemas.microsoft.com/office/powerpoint/2010/main" val="1018056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163034-DB39-40B4-8D5C-E13481889510}"/>
              </a:ext>
            </a:extLst>
          </p:cNvPr>
          <p:cNvSpPr/>
          <p:nvPr/>
        </p:nvSpPr>
        <p:spPr>
          <a:xfrm>
            <a:off x="0" y="101875"/>
            <a:ext cx="12192000" cy="741606"/>
          </a:xfrm>
          <a:prstGeom prst="rect">
            <a:avLst/>
          </a:prstGeom>
          <a:solidFill>
            <a:srgbClr val="9F3C2D">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fr-FR" sz="2400" b="0" u="none" strike="noStrike" kern="1200" cap="none" spc="0" normalizeH="0" baseline="0" noProof="0" dirty="0">
                <a:ln>
                  <a:noFill/>
                </a:ln>
                <a:solidFill>
                  <a:srgbClr val="FFFFFF"/>
                </a:solidFill>
                <a:effectLst/>
                <a:uLnTx/>
                <a:uFillTx/>
                <a:latin typeface="Peace Sans" panose="02000505040000020004" pitchFamily="2" charset="77"/>
                <a:ea typeface="+mn-ea"/>
                <a:cs typeface="+mn-cs"/>
              </a:rPr>
              <a:t>THE SOURCE</a:t>
            </a:r>
          </a:p>
        </p:txBody>
      </p:sp>
      <p:sp>
        <p:nvSpPr>
          <p:cNvPr id="3" name="Rectangle 2">
            <a:extLst>
              <a:ext uri="{FF2B5EF4-FFF2-40B4-BE49-F238E27FC236}">
                <a16:creationId xmlns:a16="http://schemas.microsoft.com/office/drawing/2014/main" id="{C349D9B4-383B-4CE2-A73F-2889A2445B5E}"/>
              </a:ext>
            </a:extLst>
          </p:cNvPr>
          <p:cNvSpPr/>
          <p:nvPr/>
        </p:nvSpPr>
        <p:spPr>
          <a:xfrm>
            <a:off x="3048000" y="2967334"/>
            <a:ext cx="298811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Image 3">
            <a:hlinkClick r:id="rId3"/>
            <a:extLst>
              <a:ext uri="{FF2B5EF4-FFF2-40B4-BE49-F238E27FC236}">
                <a16:creationId xmlns:a16="http://schemas.microsoft.com/office/drawing/2014/main" id="{6E3796ED-D278-412A-A110-0B353F53E86A}"/>
              </a:ext>
            </a:extLst>
          </p:cNvPr>
          <p:cNvPicPr>
            <a:picLocks noChangeAspect="1"/>
          </p:cNvPicPr>
          <p:nvPr/>
        </p:nvPicPr>
        <p:blipFill rotWithShape="1">
          <a:blip r:embed="rId4"/>
          <a:srcRect l="14575" t="16839" r="16651" b="46788"/>
          <a:stretch/>
        </p:blipFill>
        <p:spPr>
          <a:xfrm>
            <a:off x="6096000" y="1868692"/>
            <a:ext cx="5309638" cy="1578785"/>
          </a:xfrm>
          <a:prstGeom prst="rect">
            <a:avLst/>
          </a:prstGeom>
        </p:spPr>
      </p:pic>
      <p:pic>
        <p:nvPicPr>
          <p:cNvPr id="9" name="Image 8">
            <a:hlinkClick r:id="rId3"/>
            <a:extLst>
              <a:ext uri="{FF2B5EF4-FFF2-40B4-BE49-F238E27FC236}">
                <a16:creationId xmlns:a16="http://schemas.microsoft.com/office/drawing/2014/main" id="{E588EC93-B204-4758-A998-900DAE855553}"/>
              </a:ext>
            </a:extLst>
          </p:cNvPr>
          <p:cNvPicPr>
            <a:picLocks noChangeAspect="1"/>
          </p:cNvPicPr>
          <p:nvPr/>
        </p:nvPicPr>
        <p:blipFill rotWithShape="1">
          <a:blip r:embed="rId4"/>
          <a:srcRect l="14575" t="53506" r="16651" b="13773"/>
          <a:stretch/>
        </p:blipFill>
        <p:spPr>
          <a:xfrm>
            <a:off x="5942416" y="3739480"/>
            <a:ext cx="5969478" cy="1596773"/>
          </a:xfrm>
          <a:prstGeom prst="rect">
            <a:avLst/>
          </a:prstGeom>
        </p:spPr>
      </p:pic>
      <p:sp>
        <p:nvSpPr>
          <p:cNvPr id="10" name="Rectangle : coins arrondis 9">
            <a:extLst>
              <a:ext uri="{FF2B5EF4-FFF2-40B4-BE49-F238E27FC236}">
                <a16:creationId xmlns:a16="http://schemas.microsoft.com/office/drawing/2014/main" id="{BC83EEC1-D6A6-43FF-AD60-F4516E1700AC}"/>
              </a:ext>
            </a:extLst>
          </p:cNvPr>
          <p:cNvSpPr/>
          <p:nvPr/>
        </p:nvSpPr>
        <p:spPr>
          <a:xfrm>
            <a:off x="483082" y="935756"/>
            <a:ext cx="2988116" cy="45328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IDENTIFY THE SOURCE:</a:t>
            </a:r>
          </a:p>
          <a:p>
            <a:pPr algn="ctr"/>
            <a:endParaRPr lang="fr-FR" sz="2000" b="1" dirty="0">
              <a:solidFill>
                <a:schemeClr val="tx1"/>
              </a:solidFill>
            </a:endParaRPr>
          </a:p>
          <a:p>
            <a:pPr algn="ctr"/>
            <a:r>
              <a:rPr lang="fr-FR" sz="2000" b="1" dirty="0">
                <a:solidFill>
                  <a:schemeClr val="tx1"/>
                </a:solidFill>
              </a:rPr>
              <a:t>-Name of the </a:t>
            </a:r>
            <a:r>
              <a:rPr lang="fr-FR" sz="2000" b="1" dirty="0" err="1">
                <a:solidFill>
                  <a:schemeClr val="tx1"/>
                </a:solidFill>
              </a:rPr>
              <a:t>newspaper</a:t>
            </a:r>
            <a:r>
              <a:rPr lang="fr-FR" sz="2000" b="1" dirty="0">
                <a:solidFill>
                  <a:schemeClr val="tx1"/>
                </a:solidFill>
              </a:rPr>
              <a:t> (</a:t>
            </a:r>
            <a:r>
              <a:rPr lang="fr-FR" sz="2000" b="1" dirty="0" err="1">
                <a:solidFill>
                  <a:schemeClr val="tx1"/>
                </a:solidFill>
              </a:rPr>
              <a:t>does</a:t>
            </a:r>
            <a:r>
              <a:rPr lang="fr-FR" sz="2000" b="1" dirty="0">
                <a:solidFill>
                  <a:schemeClr val="tx1"/>
                </a:solidFill>
              </a:rPr>
              <a:t> the </a:t>
            </a:r>
            <a:r>
              <a:rPr lang="fr-FR" sz="2000" b="1" dirty="0" err="1">
                <a:solidFill>
                  <a:schemeClr val="tx1"/>
                </a:solidFill>
              </a:rPr>
              <a:t>newspaper</a:t>
            </a:r>
            <a:r>
              <a:rPr lang="fr-FR" sz="2000" b="1" dirty="0">
                <a:solidFill>
                  <a:schemeClr val="tx1"/>
                </a:solidFill>
              </a:rPr>
              <a:t> </a:t>
            </a:r>
            <a:r>
              <a:rPr lang="fr-FR" sz="2000" b="1" dirty="0" err="1">
                <a:solidFill>
                  <a:schemeClr val="tx1"/>
                </a:solidFill>
              </a:rPr>
              <a:t>only</a:t>
            </a:r>
            <a:r>
              <a:rPr lang="fr-FR" sz="2000" b="1" dirty="0">
                <a:solidFill>
                  <a:schemeClr val="tx1"/>
                </a:solidFill>
              </a:rPr>
              <a:t> </a:t>
            </a:r>
            <a:r>
              <a:rPr lang="fr-FR" sz="2000" b="1" dirty="0" err="1">
                <a:solidFill>
                  <a:schemeClr val="tx1"/>
                </a:solidFill>
              </a:rPr>
              <a:t>exist</a:t>
            </a:r>
            <a:r>
              <a:rPr lang="fr-FR" sz="2000" b="1" dirty="0">
                <a:solidFill>
                  <a:schemeClr val="tx1"/>
                </a:solidFill>
              </a:rPr>
              <a:t> in an online-version?)</a:t>
            </a:r>
          </a:p>
          <a:p>
            <a:pPr algn="ctr"/>
            <a:r>
              <a:rPr lang="fr-FR" sz="2000" b="1" dirty="0">
                <a:solidFill>
                  <a:schemeClr val="tx1"/>
                </a:solidFill>
              </a:rPr>
              <a:t>-Date of publication (</a:t>
            </a:r>
            <a:r>
              <a:rPr lang="fr-FR" sz="2000" b="1" dirty="0" err="1">
                <a:solidFill>
                  <a:schemeClr val="tx1"/>
                </a:solidFill>
              </a:rPr>
              <a:t>was</a:t>
            </a:r>
            <a:r>
              <a:rPr lang="fr-FR" sz="2000" b="1" dirty="0">
                <a:solidFill>
                  <a:schemeClr val="tx1"/>
                </a:solidFill>
              </a:rPr>
              <a:t> the article </a:t>
            </a:r>
            <a:r>
              <a:rPr lang="fr-FR" sz="2000" b="1" dirty="0" err="1">
                <a:solidFill>
                  <a:schemeClr val="tx1"/>
                </a:solidFill>
              </a:rPr>
              <a:t>updated</a:t>
            </a:r>
            <a:r>
              <a:rPr lang="fr-FR" sz="2000" b="1" dirty="0">
                <a:solidFill>
                  <a:schemeClr val="tx1"/>
                </a:solidFill>
              </a:rPr>
              <a:t>?)</a:t>
            </a:r>
          </a:p>
          <a:p>
            <a:pPr algn="ctr"/>
            <a:r>
              <a:rPr lang="fr-FR" sz="2000" b="1" dirty="0">
                <a:solidFill>
                  <a:schemeClr val="tx1"/>
                </a:solidFill>
              </a:rPr>
              <a:t>-Name(s) of the </a:t>
            </a:r>
            <a:r>
              <a:rPr lang="fr-FR" sz="2000" b="1" dirty="0" err="1">
                <a:solidFill>
                  <a:schemeClr val="tx1"/>
                </a:solidFill>
              </a:rPr>
              <a:t>journalist</a:t>
            </a:r>
            <a:r>
              <a:rPr lang="fr-FR" sz="2000" b="1" dirty="0">
                <a:solidFill>
                  <a:schemeClr val="tx1"/>
                </a:solidFill>
              </a:rPr>
              <a:t>(s)?</a:t>
            </a:r>
          </a:p>
          <a:p>
            <a:pPr algn="ctr"/>
            <a:endParaRPr lang="fr-FR" sz="2000" b="1" dirty="0">
              <a:solidFill>
                <a:schemeClr val="tx1"/>
              </a:solidFill>
            </a:endParaRPr>
          </a:p>
          <a:p>
            <a:pPr algn="ctr"/>
            <a:endParaRPr lang="fr-FR" sz="2000" b="1" dirty="0">
              <a:solidFill>
                <a:schemeClr val="tx1"/>
              </a:solidFill>
            </a:endParaRPr>
          </a:p>
        </p:txBody>
      </p:sp>
      <p:sp>
        <p:nvSpPr>
          <p:cNvPr id="11" name="Rectangle : coins arrondis 10">
            <a:extLst>
              <a:ext uri="{FF2B5EF4-FFF2-40B4-BE49-F238E27FC236}">
                <a16:creationId xmlns:a16="http://schemas.microsoft.com/office/drawing/2014/main" id="{122E6262-9AEE-491C-873C-22E5ED0D6968}"/>
              </a:ext>
            </a:extLst>
          </p:cNvPr>
          <p:cNvSpPr/>
          <p:nvPr/>
        </p:nvSpPr>
        <p:spPr>
          <a:xfrm>
            <a:off x="7433097" y="935756"/>
            <a:ext cx="2988116" cy="9329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CHECK THE SOURCE</a:t>
            </a:r>
          </a:p>
          <a:p>
            <a:pPr algn="ctr"/>
            <a:endParaRPr lang="fr-FR" sz="2000" dirty="0"/>
          </a:p>
        </p:txBody>
      </p:sp>
      <p:sp>
        <p:nvSpPr>
          <p:cNvPr id="13" name="Rectangle : coins arrondis 12">
            <a:extLst>
              <a:ext uri="{FF2B5EF4-FFF2-40B4-BE49-F238E27FC236}">
                <a16:creationId xmlns:a16="http://schemas.microsoft.com/office/drawing/2014/main" id="{E4F1E5A3-D1CA-4594-9D5B-41083A764F19}"/>
              </a:ext>
            </a:extLst>
          </p:cNvPr>
          <p:cNvSpPr/>
          <p:nvPr/>
        </p:nvSpPr>
        <p:spPr>
          <a:xfrm>
            <a:off x="5939038" y="5646734"/>
            <a:ext cx="5642935" cy="9329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a:solidFill>
                  <a:schemeClr val="tx1"/>
                </a:solidFill>
              </a:rPr>
              <a:t>What</a:t>
            </a:r>
            <a:r>
              <a:rPr lang="fr-FR" sz="2000" b="1" dirty="0">
                <a:solidFill>
                  <a:schemeClr val="tx1"/>
                </a:solidFill>
              </a:rPr>
              <a:t> </a:t>
            </a:r>
            <a:r>
              <a:rPr lang="fr-FR" sz="2000" b="1" dirty="0" err="1">
                <a:solidFill>
                  <a:schemeClr val="tx1"/>
                </a:solidFill>
              </a:rPr>
              <a:t>kind</a:t>
            </a:r>
            <a:r>
              <a:rPr lang="fr-FR" sz="2000" b="1" dirty="0">
                <a:solidFill>
                  <a:schemeClr val="tx1"/>
                </a:solidFill>
              </a:rPr>
              <a:t> of </a:t>
            </a:r>
            <a:r>
              <a:rPr lang="fr-FR" sz="2000" b="1" dirty="0" err="1">
                <a:solidFill>
                  <a:schemeClr val="tx1"/>
                </a:solidFill>
              </a:rPr>
              <a:t>newspaper</a:t>
            </a:r>
            <a:r>
              <a:rPr lang="fr-FR" sz="2000" b="1" dirty="0">
                <a:solidFill>
                  <a:schemeClr val="tx1"/>
                </a:solidFill>
              </a:rPr>
              <a:t> </a:t>
            </a:r>
            <a:r>
              <a:rPr lang="fr-FR" sz="2000" b="1" dirty="0" err="1">
                <a:solidFill>
                  <a:schemeClr val="tx1"/>
                </a:solidFill>
              </a:rPr>
              <a:t>is</a:t>
            </a:r>
            <a:r>
              <a:rPr lang="fr-FR" sz="2000" b="1" dirty="0">
                <a:solidFill>
                  <a:schemeClr val="tx1"/>
                </a:solidFill>
              </a:rPr>
              <a:t> the </a:t>
            </a:r>
            <a:r>
              <a:rPr lang="fr-FR" sz="2000" b="1" i="1" dirty="0">
                <a:solidFill>
                  <a:schemeClr val="tx1"/>
                </a:solidFill>
              </a:rPr>
              <a:t>Daily Mai</a:t>
            </a:r>
            <a:r>
              <a:rPr lang="fr-FR" sz="2000" b="1" dirty="0">
                <a:solidFill>
                  <a:schemeClr val="tx1"/>
                </a:solidFill>
              </a:rPr>
              <a:t>l? Is </a:t>
            </a:r>
            <a:r>
              <a:rPr lang="fr-FR" sz="2000" b="1" dirty="0" err="1">
                <a:solidFill>
                  <a:schemeClr val="tx1"/>
                </a:solidFill>
              </a:rPr>
              <a:t>it</a:t>
            </a:r>
            <a:r>
              <a:rPr lang="fr-FR" sz="2000" b="1" dirty="0">
                <a:solidFill>
                  <a:schemeClr val="tx1"/>
                </a:solidFill>
              </a:rPr>
              <a:t> a </a:t>
            </a:r>
            <a:r>
              <a:rPr lang="fr-FR" sz="2000" b="1" dirty="0" err="1">
                <a:solidFill>
                  <a:schemeClr val="tx1"/>
                </a:solidFill>
              </a:rPr>
              <a:t>trustworthy</a:t>
            </a:r>
            <a:r>
              <a:rPr lang="fr-FR" sz="2000" b="1" dirty="0">
                <a:solidFill>
                  <a:schemeClr val="tx1"/>
                </a:solidFill>
              </a:rPr>
              <a:t> source of information?</a:t>
            </a:r>
          </a:p>
          <a:p>
            <a:pPr algn="ctr"/>
            <a:endParaRPr lang="fr-FR" sz="2000" b="1" dirty="0">
              <a:solidFill>
                <a:schemeClr val="tx1"/>
              </a:solidFill>
            </a:endParaRPr>
          </a:p>
        </p:txBody>
      </p:sp>
    </p:spTree>
    <p:extLst>
      <p:ext uri="{BB962C8B-B14F-4D97-AF65-F5344CB8AC3E}">
        <p14:creationId xmlns:p14="http://schemas.microsoft.com/office/powerpoint/2010/main" val="1149928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0B1083-02C9-4ACC-9725-C026C4718FE1}"/>
              </a:ext>
            </a:extLst>
          </p:cNvPr>
          <p:cNvSpPr/>
          <p:nvPr/>
        </p:nvSpPr>
        <p:spPr>
          <a:xfrm>
            <a:off x="167640" y="935756"/>
            <a:ext cx="5715000" cy="5816977"/>
          </a:xfrm>
          <a:prstGeom prst="rect">
            <a:avLst/>
          </a:prstGeom>
        </p:spPr>
        <p:txBody>
          <a:bodyPr wrap="square">
            <a:spAutoFit/>
          </a:bodyPr>
          <a:lstStyle/>
          <a:p>
            <a:pPr algn="ctr"/>
            <a:r>
              <a:rPr lang="fr-FR" sz="1200" b="1" dirty="0" err="1">
                <a:ea typeface="Times New Roman" panose="02020603050405020304" pitchFamily="18" charset="0"/>
                <a:cs typeface="Calibri" panose="020F0502020204030204" pitchFamily="34" charset="0"/>
              </a:rPr>
              <a:t>Did</a:t>
            </a:r>
            <a:r>
              <a:rPr lang="fr-FR" sz="1200" b="1" dirty="0">
                <a:ea typeface="Times New Roman" panose="02020603050405020304" pitchFamily="18" charset="0"/>
                <a:cs typeface="Calibri" panose="020F0502020204030204" pitchFamily="34" charset="0"/>
              </a:rPr>
              <a:t> Michel Barnier infect Boris Johnson? The </a:t>
            </a:r>
            <a:r>
              <a:rPr lang="fr-FR" sz="1200" b="1" dirty="0" err="1">
                <a:ea typeface="Times New Roman" panose="02020603050405020304" pitchFamily="18" charset="0"/>
                <a:cs typeface="Calibri" panose="020F0502020204030204" pitchFamily="34" charset="0"/>
              </a:rPr>
              <a:t>EU's</a:t>
            </a:r>
            <a:r>
              <a:rPr lang="fr-FR" sz="1200" b="1" dirty="0">
                <a:ea typeface="Times New Roman" panose="02020603050405020304" pitchFamily="18" charset="0"/>
                <a:cs typeface="Calibri" panose="020F0502020204030204" pitchFamily="34" charset="0"/>
              </a:rPr>
              <a:t> Brexit </a:t>
            </a:r>
            <a:r>
              <a:rPr lang="fr-FR" sz="1200" b="1" dirty="0" err="1">
                <a:ea typeface="Times New Roman" panose="02020603050405020304" pitchFamily="18" charset="0"/>
                <a:cs typeface="Calibri" panose="020F0502020204030204" pitchFamily="34" charset="0"/>
              </a:rPr>
              <a:t>negotiator</a:t>
            </a:r>
            <a:r>
              <a:rPr lang="fr-FR" sz="1200" b="1" dirty="0">
                <a:ea typeface="Times New Roman" panose="02020603050405020304" pitchFamily="18" charset="0"/>
                <a:cs typeface="Calibri" panose="020F0502020204030204" pitchFamily="34" charset="0"/>
              </a:rPr>
              <a:t> </a:t>
            </a:r>
            <a:r>
              <a:rPr lang="fr-FR" sz="1200" b="1" dirty="0" err="1">
                <a:ea typeface="Times New Roman" panose="02020603050405020304" pitchFamily="18" charset="0"/>
                <a:cs typeface="Calibri" panose="020F0502020204030204" pitchFamily="34" charset="0"/>
              </a:rPr>
              <a:t>could</a:t>
            </a:r>
            <a:r>
              <a:rPr lang="fr-FR" sz="1200" b="1" dirty="0">
                <a:ea typeface="Times New Roman" panose="02020603050405020304" pitchFamily="18" charset="0"/>
                <a:cs typeface="Calibri" panose="020F0502020204030204" pitchFamily="34" charset="0"/>
              </a:rPr>
              <a:t> </a:t>
            </a:r>
            <a:r>
              <a:rPr lang="fr-FR" sz="1200" b="1" dirty="0" err="1">
                <a:ea typeface="Times New Roman" panose="02020603050405020304" pitchFamily="18" charset="0"/>
                <a:cs typeface="Calibri" panose="020F0502020204030204" pitchFamily="34" charset="0"/>
              </a:rPr>
              <a:t>be</a:t>
            </a:r>
            <a:r>
              <a:rPr lang="fr-FR" sz="1200" b="1" dirty="0">
                <a:ea typeface="Times New Roman" panose="02020603050405020304" pitchFamily="18" charset="0"/>
                <a:cs typeface="Calibri" panose="020F0502020204030204" pitchFamily="34" charset="0"/>
              </a:rPr>
              <a:t> Downing </a:t>
            </a:r>
            <a:r>
              <a:rPr lang="fr-FR" sz="1200" b="1" dirty="0" err="1">
                <a:ea typeface="Times New Roman" panose="02020603050405020304" pitchFamily="18" charset="0"/>
                <a:cs typeface="Calibri" panose="020F0502020204030204" pitchFamily="34" charset="0"/>
              </a:rPr>
              <a:t>Street's</a:t>
            </a:r>
            <a:r>
              <a:rPr lang="fr-FR" sz="1200" b="1" dirty="0">
                <a:ea typeface="Times New Roman" panose="02020603050405020304" pitchFamily="18" charset="0"/>
                <a:cs typeface="Calibri" panose="020F0502020204030204" pitchFamily="34" charset="0"/>
              </a:rPr>
              <a:t> 'Patient </a:t>
            </a:r>
            <a:r>
              <a:rPr lang="fr-FR" sz="1200" b="1" dirty="0" err="1">
                <a:ea typeface="Times New Roman" panose="02020603050405020304" pitchFamily="18" charset="0"/>
                <a:cs typeface="Calibri" panose="020F0502020204030204" pitchFamily="34" charset="0"/>
              </a:rPr>
              <a:t>Zero</a:t>
            </a:r>
            <a:r>
              <a:rPr lang="fr-FR" sz="1200" b="1" dirty="0">
                <a:ea typeface="Times New Roman" panose="02020603050405020304" pitchFamily="18" charset="0"/>
                <a:cs typeface="Calibri" panose="020F0502020204030204" pitchFamily="34" charset="0"/>
              </a:rPr>
              <a:t>' </a:t>
            </a:r>
            <a:r>
              <a:rPr lang="fr-FR" sz="1200" b="1" dirty="0" err="1">
                <a:ea typeface="Times New Roman" panose="02020603050405020304" pitchFamily="18" charset="0"/>
                <a:cs typeface="Calibri" panose="020F0502020204030204" pitchFamily="34" charset="0"/>
              </a:rPr>
              <a:t>after</a:t>
            </a:r>
            <a:r>
              <a:rPr lang="fr-FR" sz="1200" b="1" dirty="0">
                <a:ea typeface="Times New Roman" panose="02020603050405020304" pitchFamily="18" charset="0"/>
                <a:cs typeface="Calibri" panose="020F0502020204030204" pitchFamily="34" charset="0"/>
              </a:rPr>
              <a:t> Brussels meeting</a:t>
            </a:r>
            <a:endParaRPr lang="fr-FR" sz="1200" dirty="0">
              <a:effectLst/>
            </a:endParaRPr>
          </a:p>
          <a:p>
            <a:pPr algn="just"/>
            <a:r>
              <a:rPr lang="fr-FR" sz="1200" b="1" dirty="0">
                <a:ea typeface="Times New Roman" panose="02020603050405020304" pitchFamily="18" charset="0"/>
                <a:cs typeface="Calibri" panose="020F0502020204030204" pitchFamily="34" charset="0"/>
              </a:rPr>
              <a:t> </a:t>
            </a:r>
            <a:endParaRPr lang="fr-FR" sz="1200" dirty="0">
              <a:effectLst/>
            </a:endParaRPr>
          </a:p>
          <a:p>
            <a:pPr marL="342900" lvl="0" indent="-342900" algn="just">
              <a:buSzPts val="1000"/>
              <a:buFont typeface="Symbol" panose="05050102010706020507" pitchFamily="18" charset="2"/>
              <a:buChar char=""/>
              <a:tabLst>
                <a:tab pos="457200" algn="l"/>
              </a:tabLst>
            </a:pPr>
            <a:r>
              <a:rPr lang="fr-FR" sz="1200" b="1" dirty="0" err="1">
                <a:ea typeface="Times New Roman" panose="02020603050405020304" pitchFamily="18" charset="0"/>
                <a:cs typeface="Calibri" panose="020F0502020204030204" pitchFamily="34" charset="0"/>
              </a:rPr>
              <a:t>EU’s</a:t>
            </a:r>
            <a:r>
              <a:rPr lang="fr-FR" sz="1200" b="1" dirty="0">
                <a:ea typeface="Times New Roman" panose="02020603050405020304" pitchFamily="18" charset="0"/>
                <a:cs typeface="Calibri" panose="020F0502020204030204" pitchFamily="34" charset="0"/>
              </a:rPr>
              <a:t> Brexit </a:t>
            </a:r>
            <a:r>
              <a:rPr lang="fr-FR" sz="1200" b="1" dirty="0" err="1">
                <a:ea typeface="Times New Roman" panose="02020603050405020304" pitchFamily="18" charset="0"/>
                <a:cs typeface="Calibri" panose="020F0502020204030204" pitchFamily="34" charset="0"/>
              </a:rPr>
              <a:t>negotiator</a:t>
            </a:r>
            <a:r>
              <a:rPr lang="fr-FR" sz="1200" b="1" dirty="0">
                <a:ea typeface="Times New Roman" panose="02020603050405020304" pitchFamily="18" charset="0"/>
                <a:cs typeface="Calibri" panose="020F0502020204030204" pitchFamily="34" charset="0"/>
              </a:rPr>
              <a:t> </a:t>
            </a:r>
            <a:r>
              <a:rPr lang="fr-FR" sz="1200" b="1" dirty="0" err="1">
                <a:ea typeface="Times New Roman" panose="02020603050405020304" pitchFamily="18" charset="0"/>
                <a:cs typeface="Calibri" panose="020F0502020204030204" pitchFamily="34" charset="0"/>
              </a:rPr>
              <a:t>may</a:t>
            </a:r>
            <a:r>
              <a:rPr lang="fr-FR" sz="1200" b="1" dirty="0">
                <a:ea typeface="Times New Roman" panose="02020603050405020304" pitchFamily="18" charset="0"/>
                <a:cs typeface="Calibri" panose="020F0502020204030204" pitchFamily="34" charset="0"/>
              </a:rPr>
              <a:t> have '</a:t>
            </a:r>
            <a:r>
              <a:rPr lang="fr-FR" sz="1200" b="1" dirty="0" err="1">
                <a:ea typeface="Times New Roman" panose="02020603050405020304" pitchFamily="18" charset="0"/>
                <a:cs typeface="Calibri" panose="020F0502020204030204" pitchFamily="34" charset="0"/>
              </a:rPr>
              <a:t>passed</a:t>
            </a:r>
            <a:r>
              <a:rPr lang="fr-FR" sz="1200" b="1" dirty="0">
                <a:ea typeface="Times New Roman" panose="02020603050405020304" pitchFamily="18" charset="0"/>
                <a:cs typeface="Calibri" panose="020F0502020204030204" pitchFamily="34" charset="0"/>
              </a:rPr>
              <a:t> virus' </a:t>
            </a:r>
            <a:r>
              <a:rPr lang="fr-FR" sz="1200" b="1" dirty="0" err="1">
                <a:ea typeface="Times New Roman" panose="02020603050405020304" pitchFamily="18" charset="0"/>
                <a:cs typeface="Calibri" panose="020F0502020204030204" pitchFamily="34" charset="0"/>
              </a:rPr>
              <a:t>into</a:t>
            </a:r>
            <a:r>
              <a:rPr lang="fr-FR" sz="1200" b="1" dirty="0">
                <a:ea typeface="Times New Roman" panose="02020603050405020304" pitchFamily="18" charset="0"/>
                <a:cs typeface="Calibri" panose="020F0502020204030204" pitchFamily="34" charset="0"/>
              </a:rPr>
              <a:t> </a:t>
            </a:r>
            <a:r>
              <a:rPr lang="fr-FR" sz="1200" b="1" dirty="0" err="1">
                <a:ea typeface="Times New Roman" panose="02020603050405020304" pitchFamily="18" charset="0"/>
                <a:cs typeface="Calibri" panose="020F0502020204030204" pitchFamily="34" charset="0"/>
              </a:rPr>
              <a:t>Westminster's</a:t>
            </a:r>
            <a:r>
              <a:rPr lang="fr-FR" sz="1200" b="1" dirty="0">
                <a:ea typeface="Times New Roman" panose="02020603050405020304" pitchFamily="18" charset="0"/>
                <a:cs typeface="Calibri" panose="020F0502020204030204" pitchFamily="34" charset="0"/>
              </a:rPr>
              <a:t> </a:t>
            </a:r>
            <a:r>
              <a:rPr lang="fr-FR" sz="1200" b="1" dirty="0" err="1">
                <a:ea typeface="Times New Roman" panose="02020603050405020304" pitchFamily="18" charset="0"/>
                <a:cs typeface="Calibri" panose="020F0502020204030204" pitchFamily="34" charset="0"/>
              </a:rPr>
              <a:t>inner</a:t>
            </a:r>
            <a:r>
              <a:rPr lang="fr-FR" sz="1200" b="1" dirty="0">
                <a:ea typeface="Times New Roman" panose="02020603050405020304" pitchFamily="18" charset="0"/>
                <a:cs typeface="Calibri" panose="020F0502020204030204" pitchFamily="34" charset="0"/>
              </a:rPr>
              <a:t> </a:t>
            </a:r>
            <a:r>
              <a:rPr lang="fr-FR" sz="1200" b="1" dirty="0" err="1">
                <a:ea typeface="Times New Roman" panose="02020603050405020304" pitchFamily="18" charset="0"/>
                <a:cs typeface="Calibri" panose="020F0502020204030204" pitchFamily="34" charset="0"/>
              </a:rPr>
              <a:t>circle</a:t>
            </a:r>
            <a:endParaRPr lang="fr-FR" sz="1200" dirty="0">
              <a:effectLst/>
            </a:endParaRPr>
          </a:p>
          <a:p>
            <a:pPr marL="342900" lvl="0" indent="-342900" algn="just">
              <a:buSzPts val="1000"/>
              <a:buFont typeface="Symbol" panose="05050102010706020507" pitchFamily="18" charset="2"/>
              <a:buChar char=""/>
              <a:tabLst>
                <a:tab pos="457200" algn="l"/>
              </a:tabLst>
            </a:pPr>
            <a:r>
              <a:rPr lang="fr-FR" sz="1200" b="1" dirty="0">
                <a:ea typeface="Times New Roman" panose="02020603050405020304" pitchFamily="18" charset="0"/>
                <a:cs typeface="Calibri" panose="020F0502020204030204" pitchFamily="34" charset="0"/>
              </a:rPr>
              <a:t>Michel Barnier </a:t>
            </a:r>
            <a:r>
              <a:rPr lang="fr-FR" sz="1200" b="1" dirty="0" err="1">
                <a:ea typeface="Times New Roman" panose="02020603050405020304" pitchFamily="18" charset="0"/>
                <a:cs typeface="Calibri" panose="020F0502020204030204" pitchFamily="34" charset="0"/>
              </a:rPr>
              <a:t>could</a:t>
            </a:r>
            <a:r>
              <a:rPr lang="fr-FR" sz="1200" b="1" dirty="0">
                <a:ea typeface="Times New Roman" panose="02020603050405020304" pitchFamily="18" charset="0"/>
                <a:cs typeface="Calibri" panose="020F0502020204030204" pitchFamily="34" charset="0"/>
              </a:rPr>
              <a:t> </a:t>
            </a:r>
            <a:r>
              <a:rPr lang="fr-FR" sz="1200" b="1" dirty="0" err="1">
                <a:ea typeface="Times New Roman" panose="02020603050405020304" pitchFamily="18" charset="0"/>
                <a:cs typeface="Calibri" panose="020F0502020204030204" pitchFamily="34" charset="0"/>
              </a:rPr>
              <a:t>be</a:t>
            </a:r>
            <a:r>
              <a:rPr lang="fr-FR" sz="1200" b="1" dirty="0">
                <a:ea typeface="Times New Roman" panose="02020603050405020304" pitchFamily="18" charset="0"/>
                <a:cs typeface="Calibri" panose="020F0502020204030204" pitchFamily="34" charset="0"/>
              </a:rPr>
              <a:t> Downing </a:t>
            </a:r>
            <a:r>
              <a:rPr lang="fr-FR" sz="1200" b="1" dirty="0" err="1">
                <a:ea typeface="Times New Roman" panose="02020603050405020304" pitchFamily="18" charset="0"/>
                <a:cs typeface="Calibri" panose="020F0502020204030204" pitchFamily="34" charset="0"/>
              </a:rPr>
              <a:t>Street's</a:t>
            </a:r>
            <a:r>
              <a:rPr lang="fr-FR" sz="1200" b="1" dirty="0">
                <a:ea typeface="Times New Roman" panose="02020603050405020304" pitchFamily="18" charset="0"/>
                <a:cs typeface="Calibri" panose="020F0502020204030204" pitchFamily="34" charset="0"/>
              </a:rPr>
              <a:t> 'Patient </a:t>
            </a:r>
            <a:r>
              <a:rPr lang="fr-FR" sz="1200" b="1" dirty="0" err="1">
                <a:ea typeface="Times New Roman" panose="02020603050405020304" pitchFamily="18" charset="0"/>
                <a:cs typeface="Calibri" panose="020F0502020204030204" pitchFamily="34" charset="0"/>
              </a:rPr>
              <a:t>Zero</a:t>
            </a:r>
            <a:r>
              <a:rPr lang="fr-FR" sz="1200" b="1" dirty="0">
                <a:ea typeface="Times New Roman" panose="02020603050405020304" pitchFamily="18" charset="0"/>
                <a:cs typeface="Calibri" panose="020F0502020204030204" pitchFamily="34" charset="0"/>
              </a:rPr>
              <a:t>', </a:t>
            </a:r>
            <a:r>
              <a:rPr lang="fr-FR" sz="1200" b="1" dirty="0" err="1">
                <a:ea typeface="Times New Roman" panose="02020603050405020304" pitchFamily="18" charset="0"/>
                <a:cs typeface="Calibri" panose="020F0502020204030204" pitchFamily="34" charset="0"/>
              </a:rPr>
              <a:t>according</a:t>
            </a:r>
            <a:r>
              <a:rPr lang="fr-FR" sz="1200" b="1" dirty="0">
                <a:ea typeface="Times New Roman" panose="02020603050405020304" pitchFamily="18" charset="0"/>
                <a:cs typeface="Calibri" panose="020F0502020204030204" pitchFamily="34" charset="0"/>
              </a:rPr>
              <a:t> to one </a:t>
            </a:r>
            <a:r>
              <a:rPr lang="fr-FR" sz="1200" b="1" dirty="0" err="1">
                <a:ea typeface="Times New Roman" panose="02020603050405020304" pitchFamily="18" charset="0"/>
                <a:cs typeface="Calibri" panose="020F0502020204030204" pitchFamily="34" charset="0"/>
              </a:rPr>
              <a:t>theory</a:t>
            </a:r>
            <a:endParaRPr lang="fr-FR" sz="1200" dirty="0">
              <a:effectLst/>
            </a:endParaRPr>
          </a:p>
          <a:p>
            <a:pPr marL="342900" lvl="0" indent="-342900" algn="just">
              <a:buSzPts val="1000"/>
              <a:buFont typeface="Symbol" panose="05050102010706020507" pitchFamily="18" charset="2"/>
              <a:buChar char=""/>
              <a:tabLst>
                <a:tab pos="457200" algn="l"/>
              </a:tabLst>
            </a:pPr>
            <a:r>
              <a:rPr lang="fr-FR" sz="1200" b="1" dirty="0">
                <a:ea typeface="Times New Roman" panose="02020603050405020304" pitchFamily="18" charset="0"/>
                <a:cs typeface="Calibri" panose="020F0502020204030204" pitchFamily="34" charset="0"/>
              </a:rPr>
              <a:t>Suspicion has </a:t>
            </a:r>
            <a:r>
              <a:rPr lang="fr-FR" sz="1200" b="1" dirty="0" err="1">
                <a:ea typeface="Times New Roman" panose="02020603050405020304" pitchFamily="18" charset="0"/>
                <a:cs typeface="Calibri" panose="020F0502020204030204" pitchFamily="34" charset="0"/>
              </a:rPr>
              <a:t>fallen</a:t>
            </a:r>
            <a:r>
              <a:rPr lang="fr-FR" sz="1200" b="1" dirty="0">
                <a:ea typeface="Times New Roman" panose="02020603050405020304" pitchFamily="18" charset="0"/>
                <a:cs typeface="Calibri" panose="020F0502020204030204" pitchFamily="34" charset="0"/>
              </a:rPr>
              <a:t> on a meeting in Brussels </a:t>
            </a:r>
            <a:r>
              <a:rPr lang="fr-FR" sz="1200" b="1" dirty="0" err="1">
                <a:ea typeface="Times New Roman" panose="02020603050405020304" pitchFamily="18" charset="0"/>
                <a:cs typeface="Calibri" panose="020F0502020204030204" pitchFamily="34" charset="0"/>
              </a:rPr>
              <a:t>between</a:t>
            </a:r>
            <a:r>
              <a:rPr lang="fr-FR" sz="1200" b="1" dirty="0">
                <a:ea typeface="Times New Roman" panose="02020603050405020304" pitchFamily="18" charset="0"/>
                <a:cs typeface="Calibri" panose="020F0502020204030204" pitchFamily="34" charset="0"/>
              </a:rPr>
              <a:t> </a:t>
            </a:r>
            <a:r>
              <a:rPr lang="fr-FR" sz="1200" b="1" dirty="0" err="1">
                <a:ea typeface="Times New Roman" panose="02020603050405020304" pitchFamily="18" charset="0"/>
                <a:cs typeface="Calibri" panose="020F0502020204030204" pitchFamily="34" charset="0"/>
              </a:rPr>
              <a:t>him</a:t>
            </a:r>
            <a:r>
              <a:rPr lang="fr-FR" sz="1200" b="1" dirty="0">
                <a:ea typeface="Times New Roman" panose="02020603050405020304" pitchFamily="18" charset="0"/>
                <a:cs typeface="Calibri" panose="020F0502020204030204" pitchFamily="34" charset="0"/>
              </a:rPr>
              <a:t> and David Frost </a:t>
            </a:r>
            <a:endParaRPr lang="fr-FR" sz="1200" dirty="0">
              <a:effectLst/>
            </a:endParaRPr>
          </a:p>
          <a:p>
            <a:pPr marL="457200" algn="just"/>
            <a:r>
              <a:rPr lang="fr-FR" sz="1200" dirty="0">
                <a:ea typeface="Times New Roman" panose="02020603050405020304" pitchFamily="18" charset="0"/>
                <a:cs typeface="Calibri" panose="020F0502020204030204" pitchFamily="34" charset="0"/>
              </a:rPr>
              <a:t> </a:t>
            </a:r>
            <a:endParaRPr lang="fr-FR" sz="1200" dirty="0">
              <a:effectLst/>
            </a:endParaRPr>
          </a:p>
          <a:p>
            <a:pPr algn="r"/>
            <a:r>
              <a:rPr lang="fr-FR" sz="1200" dirty="0">
                <a:ea typeface="Times New Roman" panose="02020603050405020304" pitchFamily="18" charset="0"/>
                <a:cs typeface="Calibri" panose="020F0502020204030204" pitchFamily="34" charset="0"/>
              </a:rPr>
              <a:t>By Glen Owen and Harry Cole and James </a:t>
            </a:r>
            <a:r>
              <a:rPr lang="fr-FR" sz="1200" dirty="0" err="1">
                <a:ea typeface="Times New Roman" panose="02020603050405020304" pitchFamily="18" charset="0"/>
                <a:cs typeface="Calibri" panose="020F0502020204030204" pitchFamily="34" charset="0"/>
              </a:rPr>
              <a:t>Heale</a:t>
            </a:r>
            <a:r>
              <a:rPr lang="fr-FR" sz="1200" dirty="0">
                <a:ea typeface="Times New Roman" panose="02020603050405020304" pitchFamily="18" charset="0"/>
                <a:cs typeface="Calibri" panose="020F0502020204030204" pitchFamily="34" charset="0"/>
              </a:rPr>
              <a:t> and Brendan Carlin for </a:t>
            </a:r>
            <a:r>
              <a:rPr lang="fr-FR" sz="1200" b="1" dirty="0">
                <a:ea typeface="Times New Roman" panose="02020603050405020304" pitchFamily="18" charset="0"/>
                <a:cs typeface="Calibri" panose="020F0502020204030204" pitchFamily="34" charset="0"/>
              </a:rPr>
              <a:t>The Mail on Sunday</a:t>
            </a:r>
            <a:r>
              <a:rPr lang="fr-FR" sz="1200" dirty="0">
                <a:ea typeface="Times New Roman" panose="02020603050405020304" pitchFamily="18" charset="0"/>
                <a:cs typeface="Calibri" panose="020F0502020204030204" pitchFamily="34" charset="0"/>
              </a:rPr>
              <a:t> </a:t>
            </a:r>
            <a:endParaRPr lang="fr-FR" sz="1200" dirty="0">
              <a:effectLst/>
            </a:endParaRPr>
          </a:p>
          <a:p>
            <a:pPr algn="r"/>
            <a:r>
              <a:rPr lang="fr-FR" sz="1200" dirty="0" err="1">
                <a:ea typeface="Times New Roman" panose="02020603050405020304" pitchFamily="18" charset="0"/>
                <a:cs typeface="Calibri" panose="020F0502020204030204" pitchFamily="34" charset="0"/>
              </a:rPr>
              <a:t>Published</a:t>
            </a:r>
            <a:r>
              <a:rPr lang="fr-FR" sz="1200" dirty="0">
                <a:ea typeface="Times New Roman" panose="02020603050405020304" pitchFamily="18" charset="0"/>
                <a:cs typeface="Calibri" panose="020F0502020204030204" pitchFamily="34" charset="0"/>
              </a:rPr>
              <a:t>: 22:12 BST, 28 March 2020 | </a:t>
            </a:r>
            <a:r>
              <a:rPr lang="fr-FR" sz="1200" dirty="0" err="1">
                <a:ea typeface="Times New Roman" panose="02020603050405020304" pitchFamily="18" charset="0"/>
                <a:cs typeface="Calibri" panose="020F0502020204030204" pitchFamily="34" charset="0"/>
              </a:rPr>
              <a:t>Updated</a:t>
            </a:r>
            <a:r>
              <a:rPr lang="fr-FR" sz="1200" dirty="0">
                <a:ea typeface="Times New Roman" panose="02020603050405020304" pitchFamily="18" charset="0"/>
                <a:cs typeface="Calibri" panose="020F0502020204030204" pitchFamily="34" charset="0"/>
              </a:rPr>
              <a:t>: 00:09 BST, 29 March 2020 </a:t>
            </a:r>
            <a:endParaRPr lang="fr-FR" sz="1200" dirty="0">
              <a:effectLst/>
            </a:endParaRPr>
          </a:p>
          <a:p>
            <a:pPr algn="just"/>
            <a:r>
              <a:rPr lang="fr-FR" sz="1200" dirty="0">
                <a:ea typeface="Times New Roman" panose="02020603050405020304" pitchFamily="18" charset="0"/>
                <a:cs typeface="Calibri" panose="020F0502020204030204" pitchFamily="34" charset="0"/>
              </a:rPr>
              <a:t> </a:t>
            </a:r>
            <a:endParaRPr lang="fr-FR" sz="1200" dirty="0">
              <a:effectLst/>
            </a:endParaRPr>
          </a:p>
          <a:p>
            <a:pPr algn="just"/>
            <a:r>
              <a:rPr lang="fr-FR" sz="1200" dirty="0" err="1">
                <a:ea typeface="Times New Roman" panose="02020603050405020304" pitchFamily="18" charset="0"/>
                <a:cs typeface="Calibri" panose="020F0502020204030204" pitchFamily="34" charset="0"/>
              </a:rPr>
              <a:t>Could</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this</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be</a:t>
            </a:r>
            <a:r>
              <a:rPr lang="fr-FR" sz="1200" dirty="0">
                <a:ea typeface="Times New Roman" panose="02020603050405020304" pitchFamily="18" charset="0"/>
                <a:cs typeface="Calibri" panose="020F0502020204030204" pitchFamily="34" charset="0"/>
              </a:rPr>
              <a:t> the </a:t>
            </a:r>
            <a:r>
              <a:rPr lang="fr-FR" sz="1200" dirty="0" err="1">
                <a:ea typeface="Times New Roman" panose="02020603050405020304" pitchFamily="18" charset="0"/>
                <a:cs typeface="Calibri" panose="020F0502020204030204" pitchFamily="34" charset="0"/>
              </a:rPr>
              <a:t>ultimate</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revenge</a:t>
            </a:r>
            <a:r>
              <a:rPr lang="fr-FR" sz="1200" dirty="0">
                <a:ea typeface="Times New Roman" panose="02020603050405020304" pitchFamily="18" charset="0"/>
                <a:cs typeface="Calibri" panose="020F0502020204030204" pitchFamily="34" charset="0"/>
              </a:rPr>
              <a:t> for </a:t>
            </a:r>
            <a:r>
              <a:rPr lang="fr-FR" sz="1200" b="1" dirty="0">
                <a:ea typeface="Times New Roman" panose="02020603050405020304" pitchFamily="18" charset="0"/>
                <a:cs typeface="Calibri" panose="020F0502020204030204" pitchFamily="34" charset="0"/>
              </a:rPr>
              <a:t>Brexit</a:t>
            </a:r>
            <a:r>
              <a:rPr lang="fr-FR" sz="1200" dirty="0">
                <a:ea typeface="Times New Roman" panose="02020603050405020304" pitchFamily="18" charset="0"/>
                <a:cs typeface="Calibri" panose="020F0502020204030204" pitchFamily="34" charset="0"/>
              </a:rPr>
              <a:t>? The </a:t>
            </a:r>
            <a:r>
              <a:rPr lang="fr-FR" sz="1200" dirty="0" err="1">
                <a:ea typeface="Times New Roman" panose="02020603050405020304" pitchFamily="18" charset="0"/>
                <a:cs typeface="Calibri" panose="020F0502020204030204" pitchFamily="34" charset="0"/>
              </a:rPr>
              <a:t>coronavrius</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that</a:t>
            </a:r>
            <a:r>
              <a:rPr lang="fr-FR" sz="1200" dirty="0">
                <a:ea typeface="Times New Roman" panose="02020603050405020304" pitchFamily="18" charset="0"/>
                <a:cs typeface="Calibri" panose="020F0502020204030204" pitchFamily="34" charset="0"/>
              </a:rPr>
              <a:t> has laid </a:t>
            </a:r>
            <a:r>
              <a:rPr lang="fr-FR" sz="1200" b="1" dirty="0">
                <a:ea typeface="Times New Roman" panose="02020603050405020304" pitchFamily="18" charset="0"/>
                <a:cs typeface="Calibri" panose="020F0502020204030204" pitchFamily="34" charset="0"/>
              </a:rPr>
              <a:t>Boris Johnson</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low</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may</a:t>
            </a:r>
            <a:r>
              <a:rPr lang="fr-FR" sz="1200" dirty="0">
                <a:ea typeface="Times New Roman" panose="02020603050405020304" pitchFamily="18" charset="0"/>
                <a:cs typeface="Calibri" panose="020F0502020204030204" pitchFamily="34" charset="0"/>
              </a:rPr>
              <a:t> have </a:t>
            </a:r>
            <a:r>
              <a:rPr lang="fr-FR" sz="1200" dirty="0" err="1">
                <a:ea typeface="Times New Roman" panose="02020603050405020304" pitchFamily="18" charset="0"/>
                <a:cs typeface="Calibri" panose="020F0502020204030204" pitchFamily="34" charset="0"/>
              </a:rPr>
              <a:t>passed</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into</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Westminster’s</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inner</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circle</a:t>
            </a:r>
            <a:r>
              <a:rPr lang="fr-FR" sz="1200" dirty="0">
                <a:ea typeface="Times New Roman" panose="02020603050405020304" pitchFamily="18" charset="0"/>
                <a:cs typeface="Calibri" panose="020F0502020204030204" pitchFamily="34" charset="0"/>
              </a:rPr>
              <a:t> via the </a:t>
            </a:r>
            <a:r>
              <a:rPr lang="fr-FR" sz="1200" dirty="0" err="1">
                <a:ea typeface="Times New Roman" panose="02020603050405020304" pitchFamily="18" charset="0"/>
                <a:cs typeface="Calibri" panose="020F0502020204030204" pitchFamily="34" charset="0"/>
              </a:rPr>
              <a:t>EU’s</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chief</a:t>
            </a:r>
            <a:r>
              <a:rPr lang="fr-FR" sz="1200" dirty="0">
                <a:ea typeface="Times New Roman" panose="02020603050405020304" pitchFamily="18" charset="0"/>
                <a:cs typeface="Calibri" panose="020F0502020204030204" pitchFamily="34" charset="0"/>
              </a:rPr>
              <a:t> Brexit </a:t>
            </a:r>
            <a:r>
              <a:rPr lang="fr-FR" sz="1200" dirty="0" err="1">
                <a:ea typeface="Times New Roman" panose="02020603050405020304" pitchFamily="18" charset="0"/>
                <a:cs typeface="Calibri" panose="020F0502020204030204" pitchFamily="34" charset="0"/>
              </a:rPr>
              <a:t>negotiator</a:t>
            </a:r>
            <a:r>
              <a:rPr lang="fr-FR" sz="1200" dirty="0">
                <a:ea typeface="Times New Roman" panose="02020603050405020304" pitchFamily="18" charset="0"/>
                <a:cs typeface="Calibri" panose="020F0502020204030204" pitchFamily="34" charset="0"/>
              </a:rPr>
              <a:t> Michel Barnier, </a:t>
            </a:r>
            <a:r>
              <a:rPr lang="fr-FR" sz="1200" dirty="0" err="1">
                <a:ea typeface="Times New Roman" panose="02020603050405020304" pitchFamily="18" charset="0"/>
                <a:cs typeface="Calibri" panose="020F0502020204030204" pitchFamily="34" charset="0"/>
              </a:rPr>
              <a:t>according</a:t>
            </a:r>
            <a:r>
              <a:rPr lang="fr-FR" sz="1200" dirty="0">
                <a:ea typeface="Times New Roman" panose="02020603050405020304" pitchFamily="18" charset="0"/>
                <a:cs typeface="Calibri" panose="020F0502020204030204" pitchFamily="34" charset="0"/>
              </a:rPr>
              <a:t> to one </a:t>
            </a:r>
            <a:r>
              <a:rPr lang="fr-FR" sz="1200" dirty="0" err="1">
                <a:ea typeface="Times New Roman" panose="02020603050405020304" pitchFamily="18" charset="0"/>
                <a:cs typeface="Calibri" panose="020F0502020204030204" pitchFamily="34" charset="0"/>
              </a:rPr>
              <a:t>theory</a:t>
            </a:r>
            <a:r>
              <a:rPr lang="fr-FR" sz="1200" dirty="0">
                <a:ea typeface="Times New Roman" panose="02020603050405020304" pitchFamily="18" charset="0"/>
                <a:cs typeface="Calibri" panose="020F0502020204030204" pitchFamily="34" charset="0"/>
              </a:rPr>
              <a:t>.</a:t>
            </a:r>
            <a:endParaRPr lang="fr-FR" sz="1200" dirty="0">
              <a:effectLst/>
            </a:endParaRPr>
          </a:p>
          <a:p>
            <a:pPr algn="just"/>
            <a:r>
              <a:rPr lang="fr-FR" sz="1200" dirty="0">
                <a:ea typeface="Times New Roman" panose="02020603050405020304" pitchFamily="18" charset="0"/>
                <a:cs typeface="Calibri" panose="020F0502020204030204" pitchFamily="34" charset="0"/>
              </a:rPr>
              <a:t>The Mail on Sunday has </a:t>
            </a:r>
            <a:r>
              <a:rPr lang="fr-FR" sz="1200" dirty="0" err="1">
                <a:ea typeface="Times New Roman" panose="02020603050405020304" pitchFamily="18" charset="0"/>
                <a:cs typeface="Calibri" panose="020F0502020204030204" pitchFamily="34" charset="0"/>
              </a:rPr>
              <a:t>traced</a:t>
            </a:r>
            <a:r>
              <a:rPr lang="fr-FR" sz="1200" dirty="0">
                <a:ea typeface="Times New Roman" panose="02020603050405020304" pitchFamily="18" charset="0"/>
                <a:cs typeface="Calibri" panose="020F0502020204030204" pitchFamily="34" charset="0"/>
              </a:rPr>
              <a:t> connections </a:t>
            </a:r>
            <a:r>
              <a:rPr lang="fr-FR" sz="1200" dirty="0" err="1">
                <a:ea typeface="Times New Roman" panose="02020603050405020304" pitchFamily="18" charset="0"/>
                <a:cs typeface="Calibri" panose="020F0502020204030204" pitchFamily="34" charset="0"/>
              </a:rPr>
              <a:t>between</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those</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known</a:t>
            </a:r>
            <a:r>
              <a:rPr lang="fr-FR" sz="1200" dirty="0">
                <a:ea typeface="Times New Roman" panose="02020603050405020304" pitchFamily="18" charset="0"/>
                <a:cs typeface="Calibri" panose="020F0502020204030204" pitchFamily="34" charset="0"/>
              </a:rPr>
              <a:t> to have the virus in an </a:t>
            </a:r>
            <a:r>
              <a:rPr lang="fr-FR" sz="1200" dirty="0" err="1">
                <a:ea typeface="Times New Roman" panose="02020603050405020304" pitchFamily="18" charset="0"/>
                <a:cs typeface="Calibri" panose="020F0502020204030204" pitchFamily="34" charset="0"/>
              </a:rPr>
              <a:t>attempt</a:t>
            </a:r>
            <a:r>
              <a:rPr lang="fr-FR" sz="1200" dirty="0">
                <a:ea typeface="Times New Roman" panose="02020603050405020304" pitchFamily="18" charset="0"/>
                <a:cs typeface="Calibri" panose="020F0502020204030204" pitchFamily="34" charset="0"/>
              </a:rPr>
              <a:t> to </a:t>
            </a:r>
            <a:r>
              <a:rPr lang="fr-FR" sz="1200" dirty="0" err="1">
                <a:ea typeface="Times New Roman" panose="02020603050405020304" pitchFamily="18" charset="0"/>
                <a:cs typeface="Calibri" panose="020F0502020204030204" pitchFamily="34" charset="0"/>
              </a:rPr>
              <a:t>identify</a:t>
            </a:r>
            <a:r>
              <a:rPr lang="fr-FR" sz="1200" dirty="0">
                <a:ea typeface="Times New Roman" panose="02020603050405020304" pitchFamily="18" charset="0"/>
                <a:cs typeface="Calibri" panose="020F0502020204030204" pitchFamily="34" charset="0"/>
              </a:rPr>
              <a:t> </a:t>
            </a:r>
            <a:r>
              <a:rPr lang="fr-FR" sz="1200" b="1" dirty="0">
                <a:ea typeface="Times New Roman" panose="02020603050405020304" pitchFamily="18" charset="0"/>
                <a:cs typeface="Calibri" panose="020F0502020204030204" pitchFamily="34" charset="0"/>
              </a:rPr>
              <a:t>Downing </a:t>
            </a:r>
            <a:r>
              <a:rPr lang="fr-FR" sz="1200" b="1" dirty="0" err="1">
                <a:ea typeface="Times New Roman" panose="02020603050405020304" pitchFamily="18" charset="0"/>
                <a:cs typeface="Calibri" panose="020F0502020204030204" pitchFamily="34" charset="0"/>
              </a:rPr>
              <a:t>Street</a:t>
            </a:r>
            <a:r>
              <a:rPr lang="fr-FR" sz="1200" dirty="0" err="1">
                <a:ea typeface="Times New Roman" panose="02020603050405020304" pitchFamily="18" charset="0"/>
                <a:cs typeface="Calibri" panose="020F0502020204030204" pitchFamily="34" charset="0"/>
              </a:rPr>
              <a:t>’s</a:t>
            </a:r>
            <a:r>
              <a:rPr lang="fr-FR" sz="1200" dirty="0">
                <a:ea typeface="Times New Roman" panose="02020603050405020304" pitchFamily="18" charset="0"/>
                <a:cs typeface="Calibri" panose="020F0502020204030204" pitchFamily="34" charset="0"/>
              </a:rPr>
              <a:t> possible ‘Patient </a:t>
            </a:r>
            <a:r>
              <a:rPr lang="fr-FR" sz="1200" dirty="0" err="1">
                <a:ea typeface="Times New Roman" panose="02020603050405020304" pitchFamily="18" charset="0"/>
                <a:cs typeface="Calibri" panose="020F0502020204030204" pitchFamily="34" charset="0"/>
              </a:rPr>
              <a:t>Zero</a:t>
            </a:r>
            <a:r>
              <a:rPr lang="fr-FR" sz="1200" dirty="0">
                <a:ea typeface="Times New Roman" panose="02020603050405020304" pitchFamily="18" charset="0"/>
                <a:cs typeface="Calibri" panose="020F0502020204030204" pitchFamily="34" charset="0"/>
              </a:rPr>
              <a:t>’ – the first </a:t>
            </a:r>
            <a:r>
              <a:rPr lang="fr-FR" sz="1200" dirty="0" err="1">
                <a:ea typeface="Times New Roman" panose="02020603050405020304" pitchFamily="18" charset="0"/>
                <a:cs typeface="Calibri" panose="020F0502020204030204" pitchFamily="34" charset="0"/>
              </a:rPr>
              <a:t>person</a:t>
            </a:r>
            <a:r>
              <a:rPr lang="fr-FR" sz="1200" dirty="0">
                <a:ea typeface="Times New Roman" panose="02020603050405020304" pitchFamily="18" charset="0"/>
                <a:cs typeface="Calibri" panose="020F0502020204030204" pitchFamily="34" charset="0"/>
              </a:rPr>
              <a:t> in a </a:t>
            </a:r>
            <a:r>
              <a:rPr lang="fr-FR" sz="1200" dirty="0" err="1">
                <a:ea typeface="Times New Roman" panose="02020603050405020304" pitchFamily="18" charset="0"/>
                <a:cs typeface="Calibri" panose="020F0502020204030204" pitchFamily="34" charset="0"/>
              </a:rPr>
              <a:t>community</a:t>
            </a:r>
            <a:r>
              <a:rPr lang="fr-FR" sz="1200" dirty="0">
                <a:ea typeface="Times New Roman" panose="02020603050405020304" pitchFamily="18" charset="0"/>
                <a:cs typeface="Calibri" panose="020F0502020204030204" pitchFamily="34" charset="0"/>
              </a:rPr>
              <a:t> to </a:t>
            </a:r>
            <a:r>
              <a:rPr lang="fr-FR" sz="1200" dirty="0" err="1">
                <a:ea typeface="Times New Roman" panose="02020603050405020304" pitchFamily="18" charset="0"/>
                <a:cs typeface="Calibri" panose="020F0502020204030204" pitchFamily="34" charset="0"/>
              </a:rPr>
              <a:t>become</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infected</a:t>
            </a:r>
            <a:r>
              <a:rPr lang="fr-FR" sz="1200" dirty="0">
                <a:ea typeface="Times New Roman" panose="02020603050405020304" pitchFamily="18" charset="0"/>
                <a:cs typeface="Calibri" panose="020F0502020204030204" pitchFamily="34" charset="0"/>
              </a:rPr>
              <a:t>.</a:t>
            </a:r>
            <a:endParaRPr lang="fr-FR" sz="1200" dirty="0">
              <a:effectLst/>
            </a:endParaRPr>
          </a:p>
          <a:p>
            <a:pPr algn="just"/>
            <a:r>
              <a:rPr lang="fr-FR" sz="1200" dirty="0">
                <a:ea typeface="Times New Roman" panose="02020603050405020304" pitchFamily="18" charset="0"/>
                <a:cs typeface="Calibri" panose="020F0502020204030204" pitchFamily="34" charset="0"/>
              </a:rPr>
              <a:t>And suspicion has </a:t>
            </a:r>
            <a:r>
              <a:rPr lang="fr-FR" sz="1200" dirty="0" err="1">
                <a:ea typeface="Times New Roman" panose="02020603050405020304" pitchFamily="18" charset="0"/>
                <a:cs typeface="Calibri" panose="020F0502020204030204" pitchFamily="34" charset="0"/>
              </a:rPr>
              <a:t>fallen</a:t>
            </a:r>
            <a:r>
              <a:rPr lang="fr-FR" sz="1200" dirty="0">
                <a:ea typeface="Times New Roman" panose="02020603050405020304" pitchFamily="18" charset="0"/>
                <a:cs typeface="Calibri" panose="020F0502020204030204" pitchFamily="34" charset="0"/>
              </a:rPr>
              <a:t> on a meeting in Brussels on March 5 </a:t>
            </a:r>
            <a:r>
              <a:rPr lang="fr-FR" sz="1200" dirty="0" err="1">
                <a:ea typeface="Times New Roman" panose="02020603050405020304" pitchFamily="18" charset="0"/>
                <a:cs typeface="Calibri" panose="020F0502020204030204" pitchFamily="34" charset="0"/>
              </a:rPr>
              <a:t>between</a:t>
            </a:r>
            <a:r>
              <a:rPr lang="fr-FR" sz="1200" dirty="0">
                <a:ea typeface="Times New Roman" panose="02020603050405020304" pitchFamily="18" charset="0"/>
                <a:cs typeface="Calibri" panose="020F0502020204030204" pitchFamily="34" charset="0"/>
              </a:rPr>
              <a:t> Mr Barnier and David Frost, the </a:t>
            </a:r>
            <a:r>
              <a:rPr lang="fr-FR" sz="1200" dirty="0" err="1">
                <a:ea typeface="Times New Roman" panose="02020603050405020304" pitchFamily="18" charset="0"/>
                <a:cs typeface="Calibri" panose="020F0502020204030204" pitchFamily="34" charset="0"/>
              </a:rPr>
              <a:t>UK’s</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chief</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negotiator</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which</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opened</a:t>
            </a:r>
            <a:r>
              <a:rPr lang="fr-FR" sz="1200" dirty="0">
                <a:ea typeface="Times New Roman" panose="02020603050405020304" pitchFamily="18" charset="0"/>
                <a:cs typeface="Calibri" panose="020F0502020204030204" pitchFamily="34" charset="0"/>
              </a:rPr>
              <a:t> the first round of </a:t>
            </a:r>
            <a:r>
              <a:rPr lang="fr-FR" sz="1200" dirty="0" err="1">
                <a:ea typeface="Times New Roman" panose="02020603050405020304" pitchFamily="18" charset="0"/>
                <a:cs typeface="Calibri" panose="020F0502020204030204" pitchFamily="34" charset="0"/>
              </a:rPr>
              <a:t>talks</a:t>
            </a:r>
            <a:r>
              <a:rPr lang="fr-FR" sz="1200" dirty="0">
                <a:ea typeface="Times New Roman" panose="02020603050405020304" pitchFamily="18" charset="0"/>
                <a:cs typeface="Calibri" panose="020F0502020204030204" pitchFamily="34" charset="0"/>
              </a:rPr>
              <a:t> on a post-Brexit </a:t>
            </a:r>
            <a:r>
              <a:rPr lang="fr-FR" sz="1200" dirty="0" err="1">
                <a:ea typeface="Times New Roman" panose="02020603050405020304" pitchFamily="18" charset="0"/>
                <a:cs typeface="Calibri" panose="020F0502020204030204" pitchFamily="34" charset="0"/>
              </a:rPr>
              <a:t>trade</a:t>
            </a:r>
            <a:r>
              <a:rPr lang="fr-FR" sz="1200" dirty="0">
                <a:ea typeface="Times New Roman" panose="02020603050405020304" pitchFamily="18" charset="0"/>
                <a:cs typeface="Calibri" panose="020F0502020204030204" pitchFamily="34" charset="0"/>
              </a:rPr>
              <a:t> deal.</a:t>
            </a:r>
            <a:endParaRPr lang="fr-FR" sz="1200" dirty="0">
              <a:effectLst/>
            </a:endParaRPr>
          </a:p>
          <a:p>
            <a:pPr algn="just"/>
            <a:r>
              <a:rPr lang="fr-FR" sz="1200" dirty="0" err="1">
                <a:ea typeface="Times New Roman" panose="02020603050405020304" pitchFamily="18" charset="0"/>
                <a:cs typeface="Calibri" panose="020F0502020204030204" pitchFamily="34" charset="0"/>
              </a:rPr>
              <a:t>Within</a:t>
            </a:r>
            <a:r>
              <a:rPr lang="fr-FR" sz="1200" dirty="0">
                <a:ea typeface="Times New Roman" panose="02020603050405020304" pitchFamily="18" charset="0"/>
                <a:cs typeface="Calibri" panose="020F0502020204030204" pitchFamily="34" charset="0"/>
              </a:rPr>
              <a:t> the 14-day maximum incubation </a:t>
            </a:r>
            <a:r>
              <a:rPr lang="fr-FR" sz="1200" dirty="0" err="1">
                <a:ea typeface="Times New Roman" panose="02020603050405020304" pitchFamily="18" charset="0"/>
                <a:cs typeface="Calibri" panose="020F0502020204030204" pitchFamily="34" charset="0"/>
              </a:rPr>
              <a:t>period</a:t>
            </a:r>
            <a:r>
              <a:rPr lang="fr-FR" sz="1200" dirty="0">
                <a:ea typeface="Times New Roman" panose="02020603050405020304" pitchFamily="18" charset="0"/>
                <a:cs typeface="Calibri" panose="020F0502020204030204" pitchFamily="34" charset="0"/>
              </a:rPr>
              <a:t>, Mr Barnier </a:t>
            </a:r>
            <a:r>
              <a:rPr lang="fr-FR" sz="1200" dirty="0" err="1">
                <a:ea typeface="Times New Roman" panose="02020603050405020304" pitchFamily="18" charset="0"/>
                <a:cs typeface="Calibri" panose="020F0502020204030204" pitchFamily="34" charset="0"/>
              </a:rPr>
              <a:t>announced</a:t>
            </a:r>
            <a:r>
              <a:rPr lang="fr-FR" sz="1200" dirty="0">
                <a:ea typeface="Times New Roman" panose="02020603050405020304" pitchFamily="18" charset="0"/>
                <a:cs typeface="Calibri" panose="020F0502020204030204" pitchFamily="34" charset="0"/>
              </a:rPr>
              <a:t> on March 19 </a:t>
            </a:r>
            <a:r>
              <a:rPr lang="fr-FR" sz="1200" dirty="0" err="1">
                <a:ea typeface="Times New Roman" panose="02020603050405020304" pitchFamily="18" charset="0"/>
                <a:cs typeface="Calibri" panose="020F0502020204030204" pitchFamily="34" charset="0"/>
              </a:rPr>
              <a:t>that</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he</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had</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tested</a:t>
            </a:r>
            <a:r>
              <a:rPr lang="fr-FR" sz="1200" dirty="0">
                <a:ea typeface="Times New Roman" panose="02020603050405020304" pitchFamily="18" charset="0"/>
                <a:cs typeface="Calibri" panose="020F0502020204030204" pitchFamily="34" charset="0"/>
              </a:rPr>
              <a:t> positive for coronavirus, </a:t>
            </a:r>
            <a:r>
              <a:rPr lang="fr-FR" sz="1200" dirty="0" err="1">
                <a:ea typeface="Times New Roman" panose="02020603050405020304" pitchFamily="18" charset="0"/>
                <a:cs typeface="Calibri" panose="020F0502020204030204" pitchFamily="34" charset="0"/>
              </a:rPr>
              <a:t>writing</a:t>
            </a:r>
            <a:r>
              <a:rPr lang="fr-FR" sz="1200" dirty="0">
                <a:ea typeface="Times New Roman" panose="02020603050405020304" pitchFamily="18" charset="0"/>
                <a:cs typeface="Calibri" panose="020F0502020204030204" pitchFamily="34" charset="0"/>
              </a:rPr>
              <a:t> on Twitter: ‘I </a:t>
            </a:r>
            <a:r>
              <a:rPr lang="fr-FR" sz="1200" dirty="0" err="1">
                <a:ea typeface="Times New Roman" panose="02020603050405020304" pitchFamily="18" charset="0"/>
                <a:cs typeface="Calibri" panose="020F0502020204030204" pitchFamily="34" charset="0"/>
              </a:rPr>
              <a:t>am</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following</a:t>
            </a:r>
            <a:r>
              <a:rPr lang="fr-FR" sz="1200" dirty="0">
                <a:ea typeface="Times New Roman" panose="02020603050405020304" pitchFamily="18" charset="0"/>
                <a:cs typeface="Calibri" panose="020F0502020204030204" pitchFamily="34" charset="0"/>
              </a:rPr>
              <a:t> all the </a:t>
            </a:r>
            <a:r>
              <a:rPr lang="fr-FR" sz="1200" dirty="0" err="1">
                <a:ea typeface="Times New Roman" panose="02020603050405020304" pitchFamily="18" charset="0"/>
                <a:cs typeface="Calibri" panose="020F0502020204030204" pitchFamily="34" charset="0"/>
              </a:rPr>
              <a:t>necessary</a:t>
            </a:r>
            <a:r>
              <a:rPr lang="fr-FR" sz="1200" dirty="0">
                <a:ea typeface="Times New Roman" panose="02020603050405020304" pitchFamily="18" charset="0"/>
                <a:cs typeface="Calibri" panose="020F0502020204030204" pitchFamily="34" charset="0"/>
              </a:rPr>
              <a:t> instructions, as </a:t>
            </a:r>
            <a:r>
              <a:rPr lang="fr-FR" sz="1200" dirty="0" err="1">
                <a:ea typeface="Times New Roman" panose="02020603050405020304" pitchFamily="18" charset="0"/>
                <a:cs typeface="Calibri" panose="020F0502020204030204" pitchFamily="34" charset="0"/>
              </a:rPr>
              <a:t>is</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my</a:t>
            </a:r>
            <a:r>
              <a:rPr lang="fr-FR" sz="1200" dirty="0">
                <a:ea typeface="Times New Roman" panose="02020603050405020304" pitchFamily="18" charset="0"/>
                <a:cs typeface="Calibri" panose="020F0502020204030204" pitchFamily="34" charset="0"/>
              </a:rPr>
              <a:t> team.’</a:t>
            </a:r>
            <a:endParaRPr lang="fr-FR" sz="1200" dirty="0">
              <a:effectLst/>
            </a:endParaRPr>
          </a:p>
          <a:p>
            <a:pPr algn="just"/>
            <a:r>
              <a:rPr lang="fr-FR" sz="1200" dirty="0">
                <a:ea typeface="Times New Roman" panose="02020603050405020304" pitchFamily="18" charset="0"/>
                <a:cs typeface="Calibri" panose="020F0502020204030204" pitchFamily="34" charset="0"/>
              </a:rPr>
              <a:t>The </a:t>
            </a:r>
            <a:r>
              <a:rPr lang="fr-FR" sz="1200" dirty="0" err="1">
                <a:ea typeface="Times New Roman" panose="02020603050405020304" pitchFamily="18" charset="0"/>
                <a:cs typeface="Calibri" panose="020F0502020204030204" pitchFamily="34" charset="0"/>
              </a:rPr>
              <a:t>following</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day</a:t>
            </a:r>
            <a:r>
              <a:rPr lang="fr-FR" sz="1200" dirty="0">
                <a:ea typeface="Times New Roman" panose="02020603050405020304" pitchFamily="18" charset="0"/>
                <a:cs typeface="Calibri" panose="020F0502020204030204" pitchFamily="34" charset="0"/>
              </a:rPr>
              <a:t>, Downing Street </a:t>
            </a:r>
            <a:r>
              <a:rPr lang="fr-FR" sz="1200" dirty="0" err="1">
                <a:ea typeface="Times New Roman" panose="02020603050405020304" pitchFamily="18" charset="0"/>
                <a:cs typeface="Calibri" panose="020F0502020204030204" pitchFamily="34" charset="0"/>
              </a:rPr>
              <a:t>revealed</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that</a:t>
            </a:r>
            <a:r>
              <a:rPr lang="fr-FR" sz="1200" dirty="0">
                <a:ea typeface="Times New Roman" panose="02020603050405020304" pitchFamily="18" charset="0"/>
                <a:cs typeface="Calibri" panose="020F0502020204030204" pitchFamily="34" charset="0"/>
              </a:rPr>
              <a:t> Mr Frost </a:t>
            </a:r>
            <a:r>
              <a:rPr lang="fr-FR" sz="1200" dirty="0" err="1">
                <a:ea typeface="Times New Roman" panose="02020603050405020304" pitchFamily="18" charset="0"/>
                <a:cs typeface="Calibri" panose="020F0502020204030204" pitchFamily="34" charset="0"/>
              </a:rPr>
              <a:t>had</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entered</a:t>
            </a:r>
            <a:r>
              <a:rPr lang="fr-FR" sz="1200" dirty="0">
                <a:ea typeface="Times New Roman" panose="02020603050405020304" pitchFamily="18" charset="0"/>
                <a:cs typeface="Calibri" panose="020F0502020204030204" pitchFamily="34" charset="0"/>
              </a:rPr>
              <a:t> self-isolation </a:t>
            </a:r>
            <a:r>
              <a:rPr lang="fr-FR" sz="1200" dirty="0" err="1">
                <a:ea typeface="Times New Roman" panose="02020603050405020304" pitchFamily="18" charset="0"/>
                <a:cs typeface="Calibri" panose="020F0502020204030204" pitchFamily="34" charset="0"/>
              </a:rPr>
              <a:t>after</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experiencing</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mild</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symptoms</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becoming</a:t>
            </a:r>
            <a:r>
              <a:rPr lang="fr-FR" sz="1200" dirty="0">
                <a:ea typeface="Times New Roman" panose="02020603050405020304" pitchFamily="18" charset="0"/>
                <a:cs typeface="Calibri" panose="020F0502020204030204" pitchFamily="34" charset="0"/>
              </a:rPr>
              <a:t> the first </a:t>
            </a:r>
            <a:r>
              <a:rPr lang="fr-FR" sz="1200" dirty="0" err="1">
                <a:ea typeface="Times New Roman" panose="02020603050405020304" pitchFamily="18" charset="0"/>
                <a:cs typeface="Calibri" panose="020F0502020204030204" pitchFamily="34" charset="0"/>
              </a:rPr>
              <a:t>member</a:t>
            </a:r>
            <a:r>
              <a:rPr lang="fr-FR" sz="1200" dirty="0">
                <a:ea typeface="Times New Roman" panose="02020603050405020304" pitchFamily="18" charset="0"/>
                <a:cs typeface="Calibri" panose="020F0502020204030204" pitchFamily="34" charset="0"/>
              </a:rPr>
              <a:t> of the Prime </a:t>
            </a:r>
            <a:r>
              <a:rPr lang="fr-FR" sz="1200" dirty="0" err="1">
                <a:ea typeface="Times New Roman" panose="02020603050405020304" pitchFamily="18" charset="0"/>
                <a:cs typeface="Calibri" panose="020F0502020204030204" pitchFamily="34" charset="0"/>
              </a:rPr>
              <a:t>Minister’s</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inner</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circle</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thought</a:t>
            </a:r>
            <a:r>
              <a:rPr lang="fr-FR" sz="1200" dirty="0">
                <a:ea typeface="Times New Roman" panose="02020603050405020304" pitchFamily="18" charset="0"/>
                <a:cs typeface="Calibri" panose="020F0502020204030204" pitchFamily="34" charset="0"/>
              </a:rPr>
              <a:t> to have </a:t>
            </a:r>
            <a:r>
              <a:rPr lang="fr-FR" sz="1200" dirty="0" err="1">
                <a:ea typeface="Times New Roman" panose="02020603050405020304" pitchFamily="18" charset="0"/>
                <a:cs typeface="Calibri" panose="020F0502020204030204" pitchFamily="34" charset="0"/>
              </a:rPr>
              <a:t>become</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infected</a:t>
            </a:r>
            <a:r>
              <a:rPr lang="fr-FR" sz="1200" dirty="0">
                <a:ea typeface="Times New Roman" panose="02020603050405020304" pitchFamily="18" charset="0"/>
                <a:cs typeface="Calibri" panose="020F0502020204030204" pitchFamily="34" charset="0"/>
              </a:rPr>
              <a:t>. </a:t>
            </a:r>
            <a:endParaRPr lang="fr-FR" sz="1200" dirty="0">
              <a:effectLst/>
            </a:endParaRPr>
          </a:p>
          <a:p>
            <a:pPr algn="just"/>
            <a:r>
              <a:rPr lang="fr-FR" sz="1200" dirty="0" err="1">
                <a:ea typeface="Times New Roman" panose="02020603050405020304" pitchFamily="18" charset="0"/>
                <a:cs typeface="Calibri" panose="020F0502020204030204" pitchFamily="34" charset="0"/>
              </a:rPr>
              <a:t>Soon</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afterward</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other</a:t>
            </a:r>
            <a:r>
              <a:rPr lang="fr-FR" sz="1200" dirty="0">
                <a:ea typeface="Times New Roman" panose="02020603050405020304" pitchFamily="18" charset="0"/>
                <a:cs typeface="Calibri" panose="020F0502020204030204" pitchFamily="34" charset="0"/>
              </a:rPr>
              <a:t> top </a:t>
            </a:r>
            <a:r>
              <a:rPr lang="fr-FR" sz="1200" dirty="0" err="1">
                <a:ea typeface="Times New Roman" panose="02020603050405020304" pitchFamily="18" charset="0"/>
                <a:cs typeface="Calibri" panose="020F0502020204030204" pitchFamily="34" charset="0"/>
              </a:rPr>
              <a:t>officials</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began</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working</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from</a:t>
            </a:r>
            <a:r>
              <a:rPr lang="fr-FR" sz="1200" dirty="0">
                <a:ea typeface="Times New Roman" panose="02020603050405020304" pitchFamily="18" charset="0"/>
                <a:cs typeface="Calibri" panose="020F0502020204030204" pitchFamily="34" charset="0"/>
              </a:rPr>
              <a:t> home, </a:t>
            </a:r>
            <a:r>
              <a:rPr lang="fr-FR" sz="1200" dirty="0" err="1">
                <a:ea typeface="Times New Roman" panose="02020603050405020304" pitchFamily="18" charset="0"/>
                <a:cs typeface="Calibri" panose="020F0502020204030204" pitchFamily="34" charset="0"/>
              </a:rPr>
              <a:t>including</a:t>
            </a:r>
            <a:r>
              <a:rPr lang="fr-FR" sz="1200" dirty="0">
                <a:ea typeface="Times New Roman" panose="02020603050405020304" pitchFamily="18" charset="0"/>
                <a:cs typeface="Calibri" panose="020F0502020204030204" pitchFamily="34" charset="0"/>
              </a:rPr>
              <a:t> Whitehall enforcer Helen </a:t>
            </a:r>
            <a:r>
              <a:rPr lang="fr-FR" sz="1200" dirty="0" err="1">
                <a:ea typeface="Times New Roman" panose="02020603050405020304" pitchFamily="18" charset="0"/>
                <a:cs typeface="Calibri" panose="020F0502020204030204" pitchFamily="34" charset="0"/>
              </a:rPr>
              <a:t>MacNamara</a:t>
            </a:r>
            <a:r>
              <a:rPr lang="fr-FR" sz="1200" dirty="0">
                <a:ea typeface="Times New Roman" panose="02020603050405020304" pitchFamily="18" charset="0"/>
                <a:cs typeface="Calibri" panose="020F0502020204030204" pitchFamily="34" charset="0"/>
              </a:rPr>
              <a:t>.</a:t>
            </a:r>
            <a:endParaRPr lang="fr-FR" sz="1200" dirty="0">
              <a:effectLst/>
            </a:endParaRPr>
          </a:p>
          <a:p>
            <a:pPr algn="just"/>
            <a:r>
              <a:rPr lang="fr-FR" sz="1200" dirty="0" err="1">
                <a:ea typeface="Times New Roman" panose="02020603050405020304" pitchFamily="18" charset="0"/>
                <a:cs typeface="Calibri" panose="020F0502020204030204" pitchFamily="34" charset="0"/>
              </a:rPr>
              <a:t>Two</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days</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after</a:t>
            </a:r>
            <a:r>
              <a:rPr lang="fr-FR" sz="1200" dirty="0">
                <a:ea typeface="Times New Roman" panose="02020603050405020304" pitchFamily="18" charset="0"/>
                <a:cs typeface="Calibri" panose="020F0502020204030204" pitchFamily="34" charset="0"/>
              </a:rPr>
              <a:t> first feeling </a:t>
            </a:r>
            <a:r>
              <a:rPr lang="fr-FR" sz="1200" dirty="0" err="1">
                <a:ea typeface="Times New Roman" panose="02020603050405020304" pitchFamily="18" charset="0"/>
                <a:cs typeface="Calibri" panose="020F0502020204030204" pitchFamily="34" charset="0"/>
              </a:rPr>
              <a:t>unwell</a:t>
            </a:r>
            <a:r>
              <a:rPr lang="fr-FR" sz="1200" dirty="0">
                <a:ea typeface="Times New Roman" panose="02020603050405020304" pitchFamily="18" charset="0"/>
                <a:cs typeface="Calibri" panose="020F0502020204030204" pitchFamily="34" charset="0"/>
              </a:rPr>
              <a:t> – and a </a:t>
            </a:r>
            <a:r>
              <a:rPr lang="fr-FR" sz="1200" dirty="0" err="1">
                <a:ea typeface="Times New Roman" panose="02020603050405020304" pitchFamily="18" charset="0"/>
                <a:cs typeface="Calibri" panose="020F0502020204030204" pitchFamily="34" charset="0"/>
              </a:rPr>
              <a:t>day</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after</a:t>
            </a:r>
            <a:r>
              <a:rPr lang="fr-FR" sz="1200" dirty="0">
                <a:ea typeface="Times New Roman" panose="02020603050405020304" pitchFamily="18" charset="0"/>
                <a:cs typeface="Calibri" panose="020F0502020204030204" pitchFamily="34" charset="0"/>
              </a:rPr>
              <a:t> a test </a:t>
            </a:r>
            <a:r>
              <a:rPr lang="fr-FR" sz="1200" dirty="0" err="1">
                <a:ea typeface="Times New Roman" panose="02020603050405020304" pitchFamily="18" charset="0"/>
                <a:cs typeface="Calibri" panose="020F0502020204030204" pitchFamily="34" charset="0"/>
              </a:rPr>
              <a:t>confirmed</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that</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he</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had</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contracted</a:t>
            </a:r>
            <a:r>
              <a:rPr lang="fr-FR" sz="1200" dirty="0">
                <a:ea typeface="Times New Roman" panose="02020603050405020304" pitchFamily="18" charset="0"/>
                <a:cs typeface="Calibri" panose="020F0502020204030204" pitchFamily="34" charset="0"/>
              </a:rPr>
              <a:t> coronavirus – Mr Johnson </a:t>
            </a:r>
            <a:r>
              <a:rPr lang="fr-FR" sz="1200" dirty="0" err="1">
                <a:ea typeface="Times New Roman" panose="02020603050405020304" pitchFamily="18" charset="0"/>
                <a:cs typeface="Calibri" panose="020F0502020204030204" pitchFamily="34" charset="0"/>
              </a:rPr>
              <a:t>was</a:t>
            </a:r>
            <a:r>
              <a:rPr lang="fr-FR" sz="1200" dirty="0">
                <a:ea typeface="Times New Roman" panose="02020603050405020304" pitchFamily="18" charset="0"/>
                <a:cs typeface="Calibri" panose="020F0502020204030204" pitchFamily="34" charset="0"/>
              </a:rPr>
              <a:t> </a:t>
            </a:r>
            <a:r>
              <a:rPr lang="fr-FR" sz="1200" dirty="0" err="1">
                <a:ea typeface="Times New Roman" panose="02020603050405020304" pitchFamily="18" charset="0"/>
                <a:cs typeface="Calibri" panose="020F0502020204030204" pitchFamily="34" charset="0"/>
              </a:rPr>
              <a:t>yesterday</a:t>
            </a:r>
            <a:r>
              <a:rPr lang="fr-FR" sz="1200" dirty="0">
                <a:ea typeface="Times New Roman" panose="02020603050405020304" pitchFamily="18" charset="0"/>
                <a:cs typeface="Calibri" panose="020F0502020204030204" pitchFamily="34" charset="0"/>
              </a:rPr>
              <a:t> running the country </a:t>
            </a:r>
            <a:r>
              <a:rPr lang="fr-FR" sz="1200" dirty="0" err="1">
                <a:ea typeface="Times New Roman" panose="02020603050405020304" pitchFamily="18" charset="0"/>
                <a:cs typeface="Calibri" panose="020F0502020204030204" pitchFamily="34" charset="0"/>
              </a:rPr>
              <a:t>from</a:t>
            </a:r>
            <a:r>
              <a:rPr lang="fr-FR" sz="1200" dirty="0">
                <a:ea typeface="Times New Roman" panose="02020603050405020304" pitchFamily="18" charset="0"/>
                <a:cs typeface="Calibri" panose="020F0502020204030204" pitchFamily="34" charset="0"/>
              </a:rPr>
              <a:t> self-isolation in </a:t>
            </a:r>
            <a:r>
              <a:rPr lang="fr-FR" sz="1200" dirty="0" err="1">
                <a:ea typeface="Times New Roman" panose="02020603050405020304" pitchFamily="18" charset="0"/>
                <a:cs typeface="Calibri" panose="020F0502020204030204" pitchFamily="34" charset="0"/>
              </a:rPr>
              <a:t>his</a:t>
            </a:r>
            <a:r>
              <a:rPr lang="fr-FR" sz="1200" dirty="0">
                <a:ea typeface="Times New Roman" panose="02020603050405020304" pitchFamily="18" charset="0"/>
                <a:cs typeface="Calibri" panose="020F0502020204030204" pitchFamily="34" charset="0"/>
              </a:rPr>
              <a:t> Downing Street flat. </a:t>
            </a:r>
            <a:endParaRPr lang="fr-FR" sz="1200" dirty="0">
              <a:effectLst/>
            </a:endParaRPr>
          </a:p>
        </p:txBody>
      </p:sp>
      <p:sp>
        <p:nvSpPr>
          <p:cNvPr id="6" name="Rectangle 5">
            <a:extLst>
              <a:ext uri="{FF2B5EF4-FFF2-40B4-BE49-F238E27FC236}">
                <a16:creationId xmlns:a16="http://schemas.microsoft.com/office/drawing/2014/main" id="{EDAF2F41-EA67-4828-BC5F-78EFFECDFAAB}"/>
              </a:ext>
            </a:extLst>
          </p:cNvPr>
          <p:cNvSpPr/>
          <p:nvPr/>
        </p:nvSpPr>
        <p:spPr>
          <a:xfrm>
            <a:off x="6096000" y="117693"/>
            <a:ext cx="6096000" cy="6740307"/>
          </a:xfrm>
          <a:prstGeom prst="rect">
            <a:avLst/>
          </a:prstGeom>
        </p:spPr>
        <p:txBody>
          <a:bodyPr>
            <a:spAutoFit/>
          </a:bodyPr>
          <a:lstStyle/>
          <a:p>
            <a:pPr lvl="0" algn="just"/>
            <a:r>
              <a:rPr lang="fr-FR" sz="1200" dirty="0">
                <a:solidFill>
                  <a:prstClr val="black"/>
                </a:solidFill>
                <a:ea typeface="Times New Roman" panose="02020603050405020304" pitchFamily="18" charset="0"/>
                <a:cs typeface="Calibri" panose="020F0502020204030204" pitchFamily="34" charset="0"/>
              </a:rPr>
              <a:t>Aides and </a:t>
            </a:r>
            <a:r>
              <a:rPr lang="fr-FR" sz="1200" dirty="0" err="1">
                <a:solidFill>
                  <a:prstClr val="black"/>
                </a:solidFill>
                <a:ea typeface="Times New Roman" panose="02020603050405020304" pitchFamily="18" charset="0"/>
                <a:cs typeface="Calibri" panose="020F0502020204030204" pitchFamily="34" charset="0"/>
              </a:rPr>
              <a:t>advisers</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gathered</a:t>
            </a:r>
            <a:r>
              <a:rPr lang="fr-FR" sz="1200" dirty="0">
                <a:solidFill>
                  <a:prstClr val="black"/>
                </a:solidFill>
                <a:ea typeface="Times New Roman" panose="02020603050405020304" pitchFamily="18" charset="0"/>
                <a:cs typeface="Calibri" panose="020F0502020204030204" pitchFamily="34" charset="0"/>
              </a:rPr>
              <a:t> in the Cabinet room for a </a:t>
            </a:r>
            <a:r>
              <a:rPr lang="fr-FR" sz="1200" dirty="0" err="1">
                <a:solidFill>
                  <a:prstClr val="black"/>
                </a:solidFill>
                <a:ea typeface="Times New Roman" panose="02020603050405020304" pitchFamily="18" charset="0"/>
                <a:cs typeface="Calibri" panose="020F0502020204030204" pitchFamily="34" charset="0"/>
              </a:rPr>
              <a:t>series</a:t>
            </a:r>
            <a:r>
              <a:rPr lang="fr-FR" sz="1200" dirty="0">
                <a:solidFill>
                  <a:prstClr val="black"/>
                </a:solidFill>
                <a:ea typeface="Times New Roman" panose="02020603050405020304" pitchFamily="18" charset="0"/>
                <a:cs typeface="Calibri" panose="020F0502020204030204" pitchFamily="34" charset="0"/>
              </a:rPr>
              <a:t> of </a:t>
            </a:r>
            <a:r>
              <a:rPr lang="fr-FR" sz="1200" dirty="0" err="1">
                <a:solidFill>
                  <a:prstClr val="black"/>
                </a:solidFill>
                <a:ea typeface="Times New Roman" panose="02020603050405020304" pitchFamily="18" charset="0"/>
                <a:cs typeface="Calibri" panose="020F0502020204030204" pitchFamily="34" charset="0"/>
              </a:rPr>
              <a:t>video</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conferences</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with</a:t>
            </a:r>
            <a:r>
              <a:rPr lang="fr-FR" sz="1200" dirty="0">
                <a:solidFill>
                  <a:prstClr val="black"/>
                </a:solidFill>
                <a:ea typeface="Times New Roman" panose="02020603050405020304" pitchFamily="18" charset="0"/>
                <a:cs typeface="Calibri" panose="020F0502020204030204" pitchFamily="34" charset="0"/>
              </a:rPr>
              <a:t> Mr Johnson, </a:t>
            </a:r>
            <a:r>
              <a:rPr lang="fr-FR" sz="1200" dirty="0" err="1">
                <a:solidFill>
                  <a:prstClr val="black"/>
                </a:solidFill>
                <a:ea typeface="Times New Roman" panose="02020603050405020304" pitchFamily="18" charset="0"/>
                <a:cs typeface="Calibri" panose="020F0502020204030204" pitchFamily="34" charset="0"/>
              </a:rPr>
              <a:t>including</a:t>
            </a:r>
            <a:r>
              <a:rPr lang="fr-FR" sz="1200" dirty="0">
                <a:solidFill>
                  <a:prstClr val="black"/>
                </a:solidFill>
                <a:ea typeface="Times New Roman" panose="02020603050405020304" pitchFamily="18" charset="0"/>
                <a:cs typeface="Calibri" panose="020F0502020204030204" pitchFamily="34" charset="0"/>
              </a:rPr>
              <a:t> the </a:t>
            </a:r>
            <a:r>
              <a:rPr lang="fr-FR" sz="1200" dirty="0" err="1">
                <a:solidFill>
                  <a:prstClr val="black"/>
                </a:solidFill>
                <a:ea typeface="Times New Roman" panose="02020603050405020304" pitchFamily="18" charset="0"/>
                <a:cs typeface="Calibri" panose="020F0502020204030204" pitchFamily="34" charset="0"/>
              </a:rPr>
              <a:t>morning</a:t>
            </a:r>
            <a:r>
              <a:rPr lang="fr-FR" sz="1200" dirty="0">
                <a:solidFill>
                  <a:prstClr val="black"/>
                </a:solidFill>
                <a:ea typeface="Times New Roman" panose="02020603050405020304" pitchFamily="18" charset="0"/>
                <a:cs typeface="Calibri" panose="020F0502020204030204" pitchFamily="34" charset="0"/>
              </a:rPr>
              <a:t> ‘Covid-19 </a:t>
            </a:r>
            <a:r>
              <a:rPr lang="fr-FR" sz="1200" dirty="0" err="1">
                <a:solidFill>
                  <a:prstClr val="black"/>
                </a:solidFill>
                <a:ea typeface="Times New Roman" panose="02020603050405020304" pitchFamily="18" charset="0"/>
                <a:cs typeface="Calibri" panose="020F0502020204030204" pitchFamily="34" charset="0"/>
              </a:rPr>
              <a:t>war</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committee</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where</a:t>
            </a:r>
            <a:r>
              <a:rPr lang="fr-FR" sz="1200" dirty="0">
                <a:solidFill>
                  <a:prstClr val="black"/>
                </a:solidFill>
                <a:ea typeface="Times New Roman" panose="02020603050405020304" pitchFamily="18" charset="0"/>
                <a:cs typeface="Calibri" panose="020F0502020204030204" pitchFamily="34" charset="0"/>
              </a:rPr>
              <a:t> the </a:t>
            </a:r>
            <a:r>
              <a:rPr lang="fr-FR" sz="1200" dirty="0" err="1">
                <a:solidFill>
                  <a:prstClr val="black"/>
                </a:solidFill>
                <a:ea typeface="Times New Roman" panose="02020603050405020304" pitchFamily="18" charset="0"/>
                <a:cs typeface="Calibri" panose="020F0502020204030204" pitchFamily="34" charset="0"/>
              </a:rPr>
              <a:t>latest</a:t>
            </a:r>
            <a:r>
              <a:rPr lang="fr-FR" sz="1200" dirty="0">
                <a:solidFill>
                  <a:prstClr val="black"/>
                </a:solidFill>
                <a:ea typeface="Times New Roman" panose="02020603050405020304" pitchFamily="18" charset="0"/>
                <a:cs typeface="Calibri" panose="020F0502020204030204" pitchFamily="34" charset="0"/>
              </a:rPr>
              <a:t> NHS data and international </a:t>
            </a:r>
            <a:r>
              <a:rPr lang="fr-FR" sz="1200" dirty="0" err="1">
                <a:solidFill>
                  <a:prstClr val="black"/>
                </a:solidFill>
                <a:ea typeface="Times New Roman" panose="02020603050405020304" pitchFamily="18" charset="0"/>
                <a:cs typeface="Calibri" panose="020F0502020204030204" pitchFamily="34" charset="0"/>
              </a:rPr>
              <a:t>comparisons</a:t>
            </a:r>
            <a:r>
              <a:rPr lang="fr-FR" sz="1200" dirty="0">
                <a:solidFill>
                  <a:prstClr val="black"/>
                </a:solidFill>
                <a:ea typeface="Times New Roman" panose="02020603050405020304" pitchFamily="18" charset="0"/>
                <a:cs typeface="Calibri" panose="020F0502020204030204" pitchFamily="34" charset="0"/>
              </a:rPr>
              <a:t> are </a:t>
            </a:r>
            <a:r>
              <a:rPr lang="fr-FR" sz="1200" dirty="0" err="1">
                <a:solidFill>
                  <a:prstClr val="black"/>
                </a:solidFill>
                <a:ea typeface="Times New Roman" panose="02020603050405020304" pitchFamily="18" charset="0"/>
                <a:cs typeface="Calibri" panose="020F0502020204030204" pitchFamily="34" charset="0"/>
              </a:rPr>
              <a:t>shared</a:t>
            </a:r>
            <a:r>
              <a:rPr lang="fr-FR" sz="1200" dirty="0">
                <a:solidFill>
                  <a:prstClr val="black"/>
                </a:solidFill>
                <a:ea typeface="Times New Roman" panose="02020603050405020304" pitchFamily="18" charset="0"/>
                <a:cs typeface="Calibri" panose="020F0502020204030204" pitchFamily="34" charset="0"/>
              </a:rPr>
              <a:t>.</a:t>
            </a:r>
            <a:endParaRPr lang="fr-FR" sz="1200" dirty="0">
              <a:solidFill>
                <a:prstClr val="black"/>
              </a:solidFill>
            </a:endParaRPr>
          </a:p>
          <a:p>
            <a:pPr lvl="0" algn="just"/>
            <a:r>
              <a:rPr lang="fr-FR" sz="1200" dirty="0" err="1">
                <a:solidFill>
                  <a:prstClr val="black"/>
                </a:solidFill>
                <a:ea typeface="Times New Roman" panose="02020603050405020304" pitchFamily="18" charset="0"/>
                <a:cs typeface="Calibri" panose="020F0502020204030204" pitchFamily="34" charset="0"/>
              </a:rPr>
              <a:t>Similar</a:t>
            </a:r>
            <a:r>
              <a:rPr lang="fr-FR" sz="1200" dirty="0">
                <a:solidFill>
                  <a:prstClr val="black"/>
                </a:solidFill>
                <a:ea typeface="Times New Roman" panose="02020603050405020304" pitchFamily="18" charset="0"/>
                <a:cs typeface="Calibri" panose="020F0502020204030204" pitchFamily="34" charset="0"/>
              </a:rPr>
              <a:t> meetings of the </a:t>
            </a:r>
            <a:r>
              <a:rPr lang="fr-FR" sz="1200" dirty="0" err="1">
                <a:solidFill>
                  <a:prstClr val="black"/>
                </a:solidFill>
                <a:ea typeface="Times New Roman" panose="02020603050405020304" pitchFamily="18" charset="0"/>
                <a:cs typeface="Calibri" panose="020F0502020204030204" pitchFamily="34" charset="0"/>
              </a:rPr>
              <a:t>war</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committee</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will</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take</a:t>
            </a:r>
            <a:r>
              <a:rPr lang="fr-FR" sz="1200" dirty="0">
                <a:solidFill>
                  <a:prstClr val="black"/>
                </a:solidFill>
                <a:ea typeface="Times New Roman" panose="02020603050405020304" pitchFamily="18" charset="0"/>
                <a:cs typeface="Calibri" panose="020F0502020204030204" pitchFamily="34" charset="0"/>
              </a:rPr>
              <a:t> place </a:t>
            </a:r>
            <a:r>
              <a:rPr lang="fr-FR" sz="1200" dirty="0" err="1">
                <a:solidFill>
                  <a:prstClr val="black"/>
                </a:solidFill>
                <a:ea typeface="Times New Roman" panose="02020603050405020304" pitchFamily="18" charset="0"/>
                <a:cs typeface="Calibri" panose="020F0502020204030204" pitchFamily="34" charset="0"/>
              </a:rPr>
              <a:t>tomorrow</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morning</a:t>
            </a:r>
            <a:r>
              <a:rPr lang="fr-FR" sz="1200" dirty="0">
                <a:solidFill>
                  <a:prstClr val="black"/>
                </a:solidFill>
                <a:ea typeface="Times New Roman" panose="02020603050405020304" pitchFamily="18" charset="0"/>
                <a:cs typeface="Calibri" panose="020F0502020204030204" pitchFamily="34" charset="0"/>
              </a:rPr>
              <a:t> and </a:t>
            </a:r>
            <a:r>
              <a:rPr lang="fr-FR" sz="1200" dirty="0" err="1">
                <a:solidFill>
                  <a:prstClr val="black"/>
                </a:solidFill>
                <a:ea typeface="Times New Roman" panose="02020603050405020304" pitchFamily="18" charset="0"/>
                <a:cs typeface="Calibri" panose="020F0502020204030204" pitchFamily="34" charset="0"/>
              </a:rPr>
              <a:t>throughout</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next</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week</a:t>
            </a:r>
            <a:r>
              <a:rPr lang="fr-FR" sz="1200" dirty="0">
                <a:solidFill>
                  <a:prstClr val="black"/>
                </a:solidFill>
                <a:ea typeface="Times New Roman" panose="02020603050405020304" pitchFamily="18" charset="0"/>
                <a:cs typeface="Calibri" panose="020F0502020204030204" pitchFamily="34" charset="0"/>
              </a:rPr>
              <a:t> – </a:t>
            </a:r>
            <a:r>
              <a:rPr lang="fr-FR" sz="1200" dirty="0" err="1">
                <a:solidFill>
                  <a:prstClr val="black"/>
                </a:solidFill>
                <a:ea typeface="Times New Roman" panose="02020603050405020304" pitchFamily="18" charset="0"/>
                <a:cs typeface="Calibri" panose="020F0502020204030204" pitchFamily="34" charset="0"/>
              </a:rPr>
              <a:t>assuming</a:t>
            </a:r>
            <a:r>
              <a:rPr lang="fr-FR" sz="1200" dirty="0">
                <a:solidFill>
                  <a:prstClr val="black"/>
                </a:solidFill>
                <a:ea typeface="Times New Roman" panose="02020603050405020304" pitchFamily="18" charset="0"/>
                <a:cs typeface="Calibri" panose="020F0502020204030204" pitchFamily="34" charset="0"/>
              </a:rPr>
              <a:t> Mr Johnson continues to </a:t>
            </a:r>
            <a:r>
              <a:rPr lang="fr-FR" sz="1200" dirty="0" err="1">
                <a:solidFill>
                  <a:prstClr val="black"/>
                </a:solidFill>
                <a:ea typeface="Times New Roman" panose="02020603050405020304" pitchFamily="18" charset="0"/>
                <a:cs typeface="Calibri" panose="020F0502020204030204" pitchFamily="34" charset="0"/>
              </a:rPr>
              <a:t>suffer</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only</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mild</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symptoms</a:t>
            </a:r>
            <a:r>
              <a:rPr lang="fr-FR" sz="1200" dirty="0">
                <a:solidFill>
                  <a:prstClr val="black"/>
                </a:solidFill>
                <a:ea typeface="Times New Roman" panose="02020603050405020304" pitchFamily="18" charset="0"/>
                <a:cs typeface="Calibri" panose="020F0502020204030204" pitchFamily="34" charset="0"/>
              </a:rPr>
              <a:t>.</a:t>
            </a:r>
            <a:endParaRPr lang="fr-FR" sz="1200" dirty="0">
              <a:solidFill>
                <a:prstClr val="black"/>
              </a:solidFill>
            </a:endParaRPr>
          </a:p>
          <a:p>
            <a:pPr lvl="0" algn="just"/>
            <a:r>
              <a:rPr lang="fr-FR" sz="1200" dirty="0" err="1">
                <a:solidFill>
                  <a:prstClr val="black"/>
                </a:solidFill>
                <a:ea typeface="Times New Roman" panose="02020603050405020304" pitchFamily="18" charset="0"/>
                <a:cs typeface="Calibri" panose="020F0502020204030204" pitchFamily="34" charset="0"/>
              </a:rPr>
              <a:t>After</a:t>
            </a:r>
            <a:r>
              <a:rPr lang="fr-FR" sz="1200" dirty="0">
                <a:solidFill>
                  <a:prstClr val="black"/>
                </a:solidFill>
                <a:ea typeface="Times New Roman" panose="02020603050405020304" pitchFamily="18" charset="0"/>
                <a:cs typeface="Calibri" panose="020F0502020204030204" pitchFamily="34" charset="0"/>
              </a:rPr>
              <a:t> the PM </a:t>
            </a:r>
            <a:r>
              <a:rPr lang="fr-FR" sz="1200" dirty="0" err="1">
                <a:solidFill>
                  <a:prstClr val="black"/>
                </a:solidFill>
                <a:ea typeface="Times New Roman" panose="02020603050405020304" pitchFamily="18" charset="0"/>
                <a:cs typeface="Calibri" panose="020F0502020204030204" pitchFamily="34" charset="0"/>
              </a:rPr>
              <a:t>revealed</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his</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diagnosis</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sparking</a:t>
            </a:r>
            <a:r>
              <a:rPr lang="fr-FR" sz="1200" dirty="0">
                <a:solidFill>
                  <a:prstClr val="black"/>
                </a:solidFill>
                <a:ea typeface="Times New Roman" panose="02020603050405020304" pitchFamily="18" charset="0"/>
                <a:cs typeface="Calibri" panose="020F0502020204030204" pitchFamily="34" charset="0"/>
              </a:rPr>
              <a:t> a ‘</a:t>
            </a:r>
            <a:r>
              <a:rPr lang="fr-FR" sz="1200" dirty="0" err="1">
                <a:solidFill>
                  <a:prstClr val="black"/>
                </a:solidFill>
                <a:ea typeface="Times New Roman" panose="02020603050405020304" pitchFamily="18" charset="0"/>
                <a:cs typeface="Calibri" panose="020F0502020204030204" pitchFamily="34" charset="0"/>
              </a:rPr>
              <a:t>stunned</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atmospshere</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among</a:t>
            </a:r>
            <a:r>
              <a:rPr lang="fr-FR" sz="1200" dirty="0">
                <a:solidFill>
                  <a:prstClr val="black"/>
                </a:solidFill>
                <a:ea typeface="Times New Roman" panose="02020603050405020304" pitchFamily="18" charset="0"/>
                <a:cs typeface="Calibri" panose="020F0502020204030204" pitchFamily="34" charset="0"/>
              </a:rPr>
              <a:t> Westminster aides </a:t>
            </a:r>
            <a:r>
              <a:rPr lang="fr-FR" sz="1200" dirty="0" err="1">
                <a:solidFill>
                  <a:prstClr val="black"/>
                </a:solidFill>
                <a:ea typeface="Times New Roman" panose="02020603050405020304" pitchFamily="18" charset="0"/>
                <a:cs typeface="Calibri" panose="020F0502020204030204" pitchFamily="34" charset="0"/>
              </a:rPr>
              <a:t>who</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learned</a:t>
            </a:r>
            <a:r>
              <a:rPr lang="fr-FR" sz="1200" dirty="0">
                <a:solidFill>
                  <a:prstClr val="black"/>
                </a:solidFill>
                <a:ea typeface="Times New Roman" panose="02020603050405020304" pitchFamily="18" charset="0"/>
                <a:cs typeface="Calibri" panose="020F0502020204030204" pitchFamily="34" charset="0"/>
              </a:rPr>
              <a:t> the news </a:t>
            </a:r>
            <a:r>
              <a:rPr lang="fr-FR" sz="1200" dirty="0" err="1">
                <a:solidFill>
                  <a:prstClr val="black"/>
                </a:solidFill>
                <a:ea typeface="Times New Roman" panose="02020603050405020304" pitchFamily="18" charset="0"/>
                <a:cs typeface="Calibri" panose="020F0502020204030204" pitchFamily="34" charset="0"/>
              </a:rPr>
              <a:t>only</a:t>
            </a:r>
            <a:r>
              <a:rPr lang="fr-FR" sz="1200" dirty="0">
                <a:solidFill>
                  <a:prstClr val="black"/>
                </a:solidFill>
                <a:ea typeface="Times New Roman" panose="02020603050405020304" pitchFamily="18" charset="0"/>
                <a:cs typeface="Calibri" panose="020F0502020204030204" pitchFamily="34" charset="0"/>
              </a:rPr>
              <a:t> moments </a:t>
            </a:r>
            <a:r>
              <a:rPr lang="fr-FR" sz="1200" dirty="0" err="1">
                <a:solidFill>
                  <a:prstClr val="black"/>
                </a:solidFill>
                <a:ea typeface="Times New Roman" panose="02020603050405020304" pitchFamily="18" charset="0"/>
                <a:cs typeface="Calibri" panose="020F0502020204030204" pitchFamily="34" charset="0"/>
              </a:rPr>
              <a:t>before</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it</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was</a:t>
            </a:r>
            <a:r>
              <a:rPr lang="fr-FR" sz="1200" dirty="0">
                <a:solidFill>
                  <a:prstClr val="black"/>
                </a:solidFill>
                <a:ea typeface="Times New Roman" panose="02020603050405020304" pitchFamily="18" charset="0"/>
                <a:cs typeface="Calibri" panose="020F0502020204030204" pitchFamily="34" charset="0"/>
              </a:rPr>
              <a:t> made public, </a:t>
            </a:r>
            <a:r>
              <a:rPr lang="fr-FR" sz="1200" dirty="0" err="1">
                <a:solidFill>
                  <a:prstClr val="black"/>
                </a:solidFill>
                <a:ea typeface="Times New Roman" panose="02020603050405020304" pitchFamily="18" charset="0"/>
                <a:cs typeface="Calibri" panose="020F0502020204030204" pitchFamily="34" charset="0"/>
              </a:rPr>
              <a:t>Health</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Secretary</a:t>
            </a:r>
            <a:r>
              <a:rPr lang="fr-FR" sz="1200" dirty="0">
                <a:solidFill>
                  <a:prstClr val="black"/>
                </a:solidFill>
                <a:ea typeface="Times New Roman" panose="02020603050405020304" pitchFamily="18" charset="0"/>
                <a:cs typeface="Calibri" panose="020F0502020204030204" pitchFamily="34" charset="0"/>
              </a:rPr>
              <a:t> Matt Hancock </a:t>
            </a:r>
            <a:r>
              <a:rPr lang="fr-FR" sz="1200" dirty="0" err="1">
                <a:solidFill>
                  <a:prstClr val="black"/>
                </a:solidFill>
                <a:ea typeface="Times New Roman" panose="02020603050405020304" pitchFamily="18" charset="0"/>
                <a:cs typeface="Calibri" panose="020F0502020204030204" pitchFamily="34" charset="0"/>
              </a:rPr>
              <a:t>tested</a:t>
            </a:r>
            <a:r>
              <a:rPr lang="fr-FR" sz="1200" dirty="0">
                <a:solidFill>
                  <a:prstClr val="black"/>
                </a:solidFill>
                <a:ea typeface="Times New Roman" panose="02020603050405020304" pitchFamily="18" charset="0"/>
                <a:cs typeface="Calibri" panose="020F0502020204030204" pitchFamily="34" charset="0"/>
              </a:rPr>
              <a:t> positive for the virus on Friday, </a:t>
            </a:r>
            <a:r>
              <a:rPr lang="fr-FR" sz="1200" dirty="0" err="1">
                <a:solidFill>
                  <a:prstClr val="black"/>
                </a:solidFill>
                <a:ea typeface="Times New Roman" panose="02020603050405020304" pitchFamily="18" charset="0"/>
                <a:cs typeface="Calibri" panose="020F0502020204030204" pitchFamily="34" charset="0"/>
              </a:rPr>
              <a:t>with</a:t>
            </a:r>
            <a:r>
              <a:rPr lang="fr-FR" sz="1200" dirty="0">
                <a:solidFill>
                  <a:prstClr val="black"/>
                </a:solidFill>
                <a:ea typeface="Times New Roman" panose="02020603050405020304" pitchFamily="18" charset="0"/>
                <a:cs typeface="Calibri" panose="020F0502020204030204" pitchFamily="34" charset="0"/>
              </a:rPr>
              <a:t> Chief </a:t>
            </a:r>
            <a:r>
              <a:rPr lang="fr-FR" sz="1200" dirty="0" err="1">
                <a:solidFill>
                  <a:prstClr val="black"/>
                </a:solidFill>
                <a:ea typeface="Times New Roman" panose="02020603050405020304" pitchFamily="18" charset="0"/>
                <a:cs typeface="Calibri" panose="020F0502020204030204" pitchFamily="34" charset="0"/>
              </a:rPr>
              <a:t>Medical</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Officer</a:t>
            </a:r>
            <a:r>
              <a:rPr lang="fr-FR" sz="1200" dirty="0">
                <a:solidFill>
                  <a:prstClr val="black"/>
                </a:solidFill>
                <a:ea typeface="Times New Roman" panose="02020603050405020304" pitchFamily="18" charset="0"/>
                <a:cs typeface="Calibri" panose="020F0502020204030204" pitchFamily="34" charset="0"/>
              </a:rPr>
              <a:t> Chris </a:t>
            </a:r>
            <a:r>
              <a:rPr lang="fr-FR" sz="1200" dirty="0" err="1">
                <a:solidFill>
                  <a:prstClr val="black"/>
                </a:solidFill>
                <a:ea typeface="Times New Roman" panose="02020603050405020304" pitchFamily="18" charset="0"/>
                <a:cs typeface="Calibri" panose="020F0502020204030204" pitchFamily="34" charset="0"/>
              </a:rPr>
              <a:t>Whitty</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then</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announcing</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he</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too</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had</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symptoms</a:t>
            </a:r>
            <a:r>
              <a:rPr lang="fr-FR" sz="1200" dirty="0">
                <a:solidFill>
                  <a:prstClr val="black"/>
                </a:solidFill>
                <a:ea typeface="Times New Roman" panose="02020603050405020304" pitchFamily="18" charset="0"/>
                <a:cs typeface="Calibri" panose="020F0502020204030204" pitchFamily="34" charset="0"/>
              </a:rPr>
              <a:t>. </a:t>
            </a:r>
            <a:endParaRPr lang="fr-FR" sz="1200" dirty="0">
              <a:solidFill>
                <a:prstClr val="black"/>
              </a:solidFill>
            </a:endParaRPr>
          </a:p>
          <a:p>
            <a:pPr lvl="0" algn="just"/>
            <a:r>
              <a:rPr lang="fr-FR" sz="1200" dirty="0" err="1">
                <a:solidFill>
                  <a:prstClr val="black"/>
                </a:solidFill>
                <a:ea typeface="Times New Roman" panose="02020603050405020304" pitchFamily="18" charset="0"/>
                <a:cs typeface="Calibri" panose="020F0502020204030204" pitchFamily="34" charset="0"/>
              </a:rPr>
              <a:t>Yesterday</a:t>
            </a:r>
            <a:r>
              <a:rPr lang="fr-FR" sz="1200" dirty="0">
                <a:solidFill>
                  <a:prstClr val="black"/>
                </a:solidFill>
                <a:ea typeface="Times New Roman" panose="02020603050405020304" pitchFamily="18" charset="0"/>
                <a:cs typeface="Calibri" panose="020F0502020204030204" pitchFamily="34" charset="0"/>
              </a:rPr>
              <a:t> Scotland </a:t>
            </a:r>
            <a:r>
              <a:rPr lang="fr-FR" sz="1200" dirty="0" err="1">
                <a:solidFill>
                  <a:prstClr val="black"/>
                </a:solidFill>
                <a:ea typeface="Times New Roman" panose="02020603050405020304" pitchFamily="18" charset="0"/>
                <a:cs typeface="Calibri" panose="020F0502020204030204" pitchFamily="34" charset="0"/>
              </a:rPr>
              <a:t>Secretary</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Alister</a:t>
            </a:r>
            <a:r>
              <a:rPr lang="fr-FR" sz="1200" dirty="0">
                <a:solidFill>
                  <a:prstClr val="black"/>
                </a:solidFill>
                <a:ea typeface="Times New Roman" panose="02020603050405020304" pitchFamily="18" charset="0"/>
                <a:cs typeface="Calibri" panose="020F0502020204030204" pitchFamily="34" charset="0"/>
              </a:rPr>
              <a:t> Jack </a:t>
            </a:r>
            <a:r>
              <a:rPr lang="fr-FR" sz="1200" dirty="0" err="1">
                <a:solidFill>
                  <a:prstClr val="black"/>
                </a:solidFill>
                <a:ea typeface="Times New Roman" panose="02020603050405020304" pitchFamily="18" charset="0"/>
                <a:cs typeface="Calibri" panose="020F0502020204030204" pitchFamily="34" charset="0"/>
              </a:rPr>
              <a:t>became</a:t>
            </a:r>
            <a:r>
              <a:rPr lang="fr-FR" sz="1200" dirty="0">
                <a:solidFill>
                  <a:prstClr val="black"/>
                </a:solidFill>
                <a:ea typeface="Times New Roman" panose="02020603050405020304" pitchFamily="18" charset="0"/>
                <a:cs typeface="Calibri" panose="020F0502020204030204" pitchFamily="34" charset="0"/>
              </a:rPr>
              <a:t> the </a:t>
            </a:r>
            <a:r>
              <a:rPr lang="fr-FR" sz="1200" dirty="0" err="1">
                <a:solidFill>
                  <a:prstClr val="black"/>
                </a:solidFill>
                <a:ea typeface="Times New Roman" panose="02020603050405020304" pitchFamily="18" charset="0"/>
                <a:cs typeface="Calibri" panose="020F0502020204030204" pitchFamily="34" charset="0"/>
              </a:rPr>
              <a:t>third</a:t>
            </a:r>
            <a:r>
              <a:rPr lang="fr-FR" sz="1200" dirty="0">
                <a:solidFill>
                  <a:prstClr val="black"/>
                </a:solidFill>
                <a:ea typeface="Times New Roman" panose="02020603050405020304" pitchFamily="18" charset="0"/>
                <a:cs typeface="Calibri" panose="020F0502020204030204" pitchFamily="34" charset="0"/>
              </a:rPr>
              <a:t> Cabinet </a:t>
            </a:r>
            <a:r>
              <a:rPr lang="fr-FR" sz="1200" dirty="0" err="1">
                <a:solidFill>
                  <a:prstClr val="black"/>
                </a:solidFill>
                <a:ea typeface="Times New Roman" panose="02020603050405020304" pitchFamily="18" charset="0"/>
                <a:cs typeface="Calibri" panose="020F0502020204030204" pitchFamily="34" charset="0"/>
              </a:rPr>
              <a:t>member</a:t>
            </a:r>
            <a:r>
              <a:rPr lang="fr-FR" sz="1200" dirty="0">
                <a:solidFill>
                  <a:prstClr val="black"/>
                </a:solidFill>
                <a:ea typeface="Times New Roman" panose="02020603050405020304" pitchFamily="18" charset="0"/>
                <a:cs typeface="Calibri" panose="020F0502020204030204" pitchFamily="34" charset="0"/>
              </a:rPr>
              <a:t> to start self-</a:t>
            </a:r>
            <a:r>
              <a:rPr lang="fr-FR" sz="1200" dirty="0" err="1">
                <a:solidFill>
                  <a:prstClr val="black"/>
                </a:solidFill>
                <a:ea typeface="Times New Roman" panose="02020603050405020304" pitchFamily="18" charset="0"/>
                <a:cs typeface="Calibri" panose="020F0502020204030204" pitchFamily="34" charset="0"/>
              </a:rPr>
              <a:t>isolating</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after</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developing</a:t>
            </a:r>
            <a:r>
              <a:rPr lang="fr-FR" sz="1200" dirty="0">
                <a:solidFill>
                  <a:prstClr val="black"/>
                </a:solidFill>
                <a:ea typeface="Times New Roman" panose="02020603050405020304" pitchFamily="18" charset="0"/>
                <a:cs typeface="Calibri" panose="020F0502020204030204" pitchFamily="34" charset="0"/>
              </a:rPr>
              <a:t> a </a:t>
            </a:r>
            <a:r>
              <a:rPr lang="fr-FR" sz="1200" dirty="0" err="1">
                <a:solidFill>
                  <a:prstClr val="black"/>
                </a:solidFill>
                <a:ea typeface="Times New Roman" panose="02020603050405020304" pitchFamily="18" charset="0"/>
                <a:cs typeface="Calibri" panose="020F0502020204030204" pitchFamily="34" charset="0"/>
              </a:rPr>
              <a:t>mild</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temperature</a:t>
            </a:r>
            <a:r>
              <a:rPr lang="fr-FR" sz="1200" dirty="0">
                <a:solidFill>
                  <a:prstClr val="black"/>
                </a:solidFill>
                <a:ea typeface="Times New Roman" panose="02020603050405020304" pitchFamily="18" charset="0"/>
                <a:cs typeface="Calibri" panose="020F0502020204030204" pitchFamily="34" charset="0"/>
              </a:rPr>
              <a:t> and a </a:t>
            </a:r>
            <a:r>
              <a:rPr lang="fr-FR" sz="1200" dirty="0" err="1">
                <a:solidFill>
                  <a:prstClr val="black"/>
                </a:solidFill>
                <a:ea typeface="Times New Roman" panose="02020603050405020304" pitchFamily="18" charset="0"/>
                <a:cs typeface="Calibri" panose="020F0502020204030204" pitchFamily="34" charset="0"/>
              </a:rPr>
              <a:t>cough</a:t>
            </a:r>
            <a:r>
              <a:rPr lang="fr-FR" sz="1200" dirty="0">
                <a:solidFill>
                  <a:prstClr val="black"/>
                </a:solidFill>
                <a:ea typeface="Times New Roman" panose="02020603050405020304" pitchFamily="18" charset="0"/>
                <a:cs typeface="Calibri" panose="020F0502020204030204" pitchFamily="34" charset="0"/>
              </a:rPr>
              <a:t>.</a:t>
            </a:r>
            <a:endParaRPr lang="fr-FR" sz="1200" dirty="0">
              <a:solidFill>
                <a:prstClr val="black"/>
              </a:solidFill>
            </a:endParaRPr>
          </a:p>
          <a:p>
            <a:pPr lvl="0" algn="just"/>
            <a:r>
              <a:rPr lang="fr-FR" sz="1200" dirty="0">
                <a:solidFill>
                  <a:prstClr val="black"/>
                </a:solidFill>
                <a:ea typeface="Times New Roman" panose="02020603050405020304" pitchFamily="18" charset="0"/>
                <a:cs typeface="Calibri" panose="020F0502020204030204" pitchFamily="34" charset="0"/>
              </a:rPr>
              <a:t>This </a:t>
            </a:r>
            <a:r>
              <a:rPr lang="fr-FR" sz="1200" dirty="0" err="1">
                <a:solidFill>
                  <a:prstClr val="black"/>
                </a:solidFill>
                <a:ea typeface="Times New Roman" panose="02020603050405020304" pitchFamily="18" charset="0"/>
                <a:cs typeface="Calibri" panose="020F0502020204030204" pitchFamily="34" charset="0"/>
              </a:rPr>
              <a:t>newspaper</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understands</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that</a:t>
            </a:r>
            <a:r>
              <a:rPr lang="fr-FR" sz="1200" dirty="0">
                <a:solidFill>
                  <a:prstClr val="black"/>
                </a:solidFill>
                <a:ea typeface="Times New Roman" panose="02020603050405020304" pitchFamily="18" charset="0"/>
                <a:cs typeface="Calibri" panose="020F0502020204030204" pitchFamily="34" charset="0"/>
              </a:rPr>
              <a:t> Mr Johnson </a:t>
            </a:r>
            <a:r>
              <a:rPr lang="fr-FR" sz="1200" dirty="0" err="1">
                <a:solidFill>
                  <a:prstClr val="black"/>
                </a:solidFill>
                <a:ea typeface="Times New Roman" panose="02020603050405020304" pitchFamily="18" charset="0"/>
                <a:cs typeface="Calibri" panose="020F0502020204030204" pitchFamily="34" charset="0"/>
              </a:rPr>
              <a:t>is</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refusing</a:t>
            </a:r>
            <a:r>
              <a:rPr lang="fr-FR" sz="1200" dirty="0">
                <a:solidFill>
                  <a:prstClr val="black"/>
                </a:solidFill>
                <a:ea typeface="Times New Roman" panose="02020603050405020304" pitchFamily="18" charset="0"/>
                <a:cs typeface="Calibri" panose="020F0502020204030204" pitchFamily="34" charset="0"/>
              </a:rPr>
              <a:t> to </a:t>
            </a:r>
            <a:r>
              <a:rPr lang="fr-FR" sz="1200" dirty="0" err="1">
                <a:solidFill>
                  <a:prstClr val="black"/>
                </a:solidFill>
                <a:ea typeface="Times New Roman" panose="02020603050405020304" pitchFamily="18" charset="0"/>
                <a:cs typeface="Calibri" panose="020F0502020204030204" pitchFamily="34" charset="0"/>
              </a:rPr>
              <a:t>countenance</a:t>
            </a:r>
            <a:r>
              <a:rPr lang="fr-FR" sz="1200" dirty="0">
                <a:solidFill>
                  <a:prstClr val="black"/>
                </a:solidFill>
                <a:ea typeface="Times New Roman" panose="02020603050405020304" pitchFamily="18" charset="0"/>
                <a:cs typeface="Calibri" panose="020F0502020204030204" pitchFamily="34" charset="0"/>
              </a:rPr>
              <a:t> the </a:t>
            </a:r>
            <a:r>
              <a:rPr lang="fr-FR" sz="1200" dirty="0" err="1">
                <a:solidFill>
                  <a:prstClr val="black"/>
                </a:solidFill>
                <a:ea typeface="Times New Roman" panose="02020603050405020304" pitchFamily="18" charset="0"/>
                <a:cs typeface="Calibri" panose="020F0502020204030204" pitchFamily="34" charset="0"/>
              </a:rPr>
              <a:t>idea</a:t>
            </a:r>
            <a:r>
              <a:rPr lang="fr-FR" sz="1200" dirty="0">
                <a:solidFill>
                  <a:prstClr val="black"/>
                </a:solidFill>
                <a:ea typeface="Times New Roman" panose="02020603050405020304" pitchFamily="18" charset="0"/>
                <a:cs typeface="Calibri" panose="020F0502020204030204" pitchFamily="34" charset="0"/>
              </a:rPr>
              <a:t> of </a:t>
            </a:r>
            <a:r>
              <a:rPr lang="fr-FR" sz="1200" dirty="0" err="1">
                <a:solidFill>
                  <a:prstClr val="black"/>
                </a:solidFill>
                <a:ea typeface="Times New Roman" panose="02020603050405020304" pitchFamily="18" charset="0"/>
                <a:cs typeface="Calibri" panose="020F0502020204030204" pitchFamily="34" charset="0"/>
              </a:rPr>
              <a:t>stepping</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aside</a:t>
            </a:r>
            <a:r>
              <a:rPr lang="fr-FR" sz="1200" dirty="0">
                <a:solidFill>
                  <a:prstClr val="black"/>
                </a:solidFill>
                <a:ea typeface="Times New Roman" panose="02020603050405020304" pitchFamily="18" charset="0"/>
                <a:cs typeface="Calibri" panose="020F0502020204030204" pitchFamily="34" charset="0"/>
              </a:rPr>
              <a:t> to let </a:t>
            </a:r>
            <a:r>
              <a:rPr lang="fr-FR" sz="1200" dirty="0" err="1">
                <a:solidFill>
                  <a:prstClr val="black"/>
                </a:solidFill>
                <a:ea typeface="Times New Roman" panose="02020603050405020304" pitchFamily="18" charset="0"/>
                <a:cs typeface="Calibri" panose="020F0502020204030204" pitchFamily="34" charset="0"/>
              </a:rPr>
              <a:t>Foreign</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Secretary</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Dominic</a:t>
            </a:r>
            <a:r>
              <a:rPr lang="fr-FR" sz="1200" dirty="0">
                <a:solidFill>
                  <a:prstClr val="black"/>
                </a:solidFill>
                <a:ea typeface="Times New Roman" panose="02020603050405020304" pitchFamily="18" charset="0"/>
                <a:cs typeface="Calibri" panose="020F0502020204030204" pitchFamily="34" charset="0"/>
              </a:rPr>
              <a:t> Raab </a:t>
            </a:r>
            <a:r>
              <a:rPr lang="fr-FR" sz="1200" dirty="0" err="1">
                <a:solidFill>
                  <a:prstClr val="black"/>
                </a:solidFill>
                <a:ea typeface="Times New Roman" panose="02020603050405020304" pitchFamily="18" charset="0"/>
                <a:cs typeface="Calibri" panose="020F0502020204030204" pitchFamily="34" charset="0"/>
              </a:rPr>
              <a:t>take</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temporary</a:t>
            </a:r>
            <a:r>
              <a:rPr lang="fr-FR" sz="1200" dirty="0">
                <a:solidFill>
                  <a:prstClr val="black"/>
                </a:solidFill>
                <a:ea typeface="Times New Roman" panose="02020603050405020304" pitchFamily="18" charset="0"/>
                <a:cs typeface="Calibri" panose="020F0502020204030204" pitchFamily="34" charset="0"/>
              </a:rPr>
              <a:t> charge on the grounds </a:t>
            </a:r>
            <a:r>
              <a:rPr lang="fr-FR" sz="1200" dirty="0" err="1">
                <a:solidFill>
                  <a:prstClr val="black"/>
                </a:solidFill>
                <a:ea typeface="Times New Roman" panose="02020603050405020304" pitchFamily="18" charset="0"/>
                <a:cs typeface="Calibri" panose="020F0502020204030204" pitchFamily="34" charset="0"/>
              </a:rPr>
              <a:t>that</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he</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feels</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well</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enough</a:t>
            </a:r>
            <a:r>
              <a:rPr lang="fr-FR" sz="1200" dirty="0">
                <a:solidFill>
                  <a:prstClr val="black"/>
                </a:solidFill>
                <a:ea typeface="Times New Roman" panose="02020603050405020304" pitchFamily="18" charset="0"/>
                <a:cs typeface="Calibri" panose="020F0502020204030204" pitchFamily="34" charset="0"/>
              </a:rPr>
              <a:t> to </a:t>
            </a:r>
            <a:r>
              <a:rPr lang="fr-FR" sz="1200" dirty="0" err="1">
                <a:solidFill>
                  <a:prstClr val="black"/>
                </a:solidFill>
                <a:ea typeface="Times New Roman" panose="02020603050405020304" pitchFamily="18" charset="0"/>
                <a:cs typeface="Calibri" panose="020F0502020204030204" pitchFamily="34" charset="0"/>
              </a:rPr>
              <a:t>work</a:t>
            </a:r>
            <a:r>
              <a:rPr lang="fr-FR" sz="1200" dirty="0">
                <a:solidFill>
                  <a:prstClr val="black"/>
                </a:solidFill>
                <a:ea typeface="Times New Roman" panose="02020603050405020304" pitchFamily="18" charset="0"/>
                <a:cs typeface="Calibri" panose="020F0502020204030204" pitchFamily="34" charset="0"/>
              </a:rPr>
              <a:t> and has no </a:t>
            </a:r>
            <a:r>
              <a:rPr lang="fr-FR" sz="1200" dirty="0" err="1">
                <a:solidFill>
                  <a:prstClr val="black"/>
                </a:solidFill>
                <a:ea typeface="Times New Roman" panose="02020603050405020304" pitchFamily="18" charset="0"/>
                <a:cs typeface="Calibri" panose="020F0502020204030204" pitchFamily="34" charset="0"/>
              </a:rPr>
              <a:t>underlying</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health</a:t>
            </a:r>
            <a:r>
              <a:rPr lang="fr-FR" sz="1200" dirty="0">
                <a:solidFill>
                  <a:prstClr val="black"/>
                </a:solidFill>
                <a:ea typeface="Times New Roman" panose="02020603050405020304" pitchFamily="18" charset="0"/>
                <a:cs typeface="Calibri" panose="020F0502020204030204" pitchFamily="34" charset="0"/>
              </a:rPr>
              <a:t> conditions. </a:t>
            </a:r>
            <a:endParaRPr lang="fr-FR" sz="1200" dirty="0">
              <a:solidFill>
                <a:prstClr val="black"/>
              </a:solidFill>
            </a:endParaRPr>
          </a:p>
          <a:p>
            <a:pPr lvl="0" algn="just"/>
            <a:r>
              <a:rPr lang="fr-FR" sz="1200" dirty="0">
                <a:solidFill>
                  <a:prstClr val="black"/>
                </a:solidFill>
                <a:ea typeface="Times New Roman" panose="02020603050405020304" pitchFamily="18" charset="0"/>
                <a:cs typeface="Calibri" panose="020F0502020204030204" pitchFamily="34" charset="0"/>
              </a:rPr>
              <a:t>But sources </a:t>
            </a:r>
            <a:r>
              <a:rPr lang="fr-FR" sz="1200" dirty="0" err="1">
                <a:solidFill>
                  <a:prstClr val="black"/>
                </a:solidFill>
                <a:ea typeface="Times New Roman" panose="02020603050405020304" pitchFamily="18" charset="0"/>
                <a:cs typeface="Calibri" panose="020F0502020204030204" pitchFamily="34" charset="0"/>
              </a:rPr>
              <a:t>say</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that</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although</a:t>
            </a:r>
            <a:r>
              <a:rPr lang="fr-FR" sz="1200" dirty="0">
                <a:solidFill>
                  <a:prstClr val="black"/>
                </a:solidFill>
                <a:ea typeface="Times New Roman" panose="02020603050405020304" pitchFamily="18" charset="0"/>
                <a:cs typeface="Calibri" panose="020F0502020204030204" pitchFamily="34" charset="0"/>
              </a:rPr>
              <a:t> Mr Johnson </a:t>
            </a:r>
            <a:r>
              <a:rPr lang="fr-FR" sz="1200" dirty="0" err="1">
                <a:solidFill>
                  <a:prstClr val="black"/>
                </a:solidFill>
                <a:ea typeface="Times New Roman" panose="02020603050405020304" pitchFamily="18" charset="0"/>
                <a:cs typeface="Calibri" panose="020F0502020204030204" pitchFamily="34" charset="0"/>
              </a:rPr>
              <a:t>is</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trying</a:t>
            </a:r>
            <a:r>
              <a:rPr lang="fr-FR" sz="1200" dirty="0">
                <a:solidFill>
                  <a:prstClr val="black"/>
                </a:solidFill>
                <a:ea typeface="Times New Roman" panose="02020603050405020304" pitchFamily="18" charset="0"/>
                <a:cs typeface="Calibri" panose="020F0502020204030204" pitchFamily="34" charset="0"/>
              </a:rPr>
              <a:t> to </a:t>
            </a:r>
            <a:r>
              <a:rPr lang="fr-FR" sz="1200" dirty="0" err="1">
                <a:solidFill>
                  <a:prstClr val="black"/>
                </a:solidFill>
                <a:ea typeface="Times New Roman" panose="02020603050405020304" pitchFamily="18" charset="0"/>
                <a:cs typeface="Calibri" panose="020F0502020204030204" pitchFamily="34" charset="0"/>
              </a:rPr>
              <a:t>maintain</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his</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usual</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sunny</a:t>
            </a:r>
            <a:r>
              <a:rPr lang="fr-FR" sz="1200" dirty="0">
                <a:solidFill>
                  <a:prstClr val="black"/>
                </a:solidFill>
                <a:ea typeface="Times New Roman" panose="02020603050405020304" pitchFamily="18" charset="0"/>
                <a:cs typeface="Calibri" panose="020F0502020204030204" pitchFamily="34" charset="0"/>
              </a:rPr>
              <a:t> self’, </a:t>
            </a:r>
            <a:r>
              <a:rPr lang="fr-FR" sz="1200" dirty="0" err="1">
                <a:solidFill>
                  <a:prstClr val="black"/>
                </a:solidFill>
                <a:ea typeface="Times New Roman" panose="02020603050405020304" pitchFamily="18" charset="0"/>
                <a:cs typeface="Calibri" panose="020F0502020204030204" pitchFamily="34" charset="0"/>
              </a:rPr>
              <a:t>he</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is</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blighted</a:t>
            </a:r>
            <a:r>
              <a:rPr lang="fr-FR" sz="1200" dirty="0">
                <a:solidFill>
                  <a:prstClr val="black"/>
                </a:solidFill>
                <a:ea typeface="Times New Roman" panose="02020603050405020304" pitchFamily="18" charset="0"/>
                <a:cs typeface="Calibri" panose="020F0502020204030204" pitchFamily="34" charset="0"/>
              </a:rPr>
              <a:t> by a dry </a:t>
            </a:r>
            <a:r>
              <a:rPr lang="fr-FR" sz="1200" dirty="0" err="1">
                <a:solidFill>
                  <a:prstClr val="black"/>
                </a:solidFill>
                <a:ea typeface="Times New Roman" panose="02020603050405020304" pitchFamily="18" charset="0"/>
                <a:cs typeface="Calibri" panose="020F0502020204030204" pitchFamily="34" charset="0"/>
              </a:rPr>
              <a:t>cough</a:t>
            </a:r>
            <a:r>
              <a:rPr lang="fr-FR" sz="1200" dirty="0">
                <a:solidFill>
                  <a:prstClr val="black"/>
                </a:solidFill>
                <a:ea typeface="Times New Roman" panose="02020603050405020304" pitchFamily="18" charset="0"/>
                <a:cs typeface="Calibri" panose="020F0502020204030204" pitchFamily="34" charset="0"/>
              </a:rPr>
              <a:t>.</a:t>
            </a:r>
            <a:endParaRPr lang="fr-FR" sz="1200" dirty="0">
              <a:solidFill>
                <a:prstClr val="black"/>
              </a:solidFill>
            </a:endParaRPr>
          </a:p>
          <a:p>
            <a:pPr lvl="0" algn="just"/>
            <a:r>
              <a:rPr lang="fr-FR" sz="1200" dirty="0">
                <a:solidFill>
                  <a:prstClr val="black"/>
                </a:solidFill>
                <a:ea typeface="Times New Roman" panose="02020603050405020304" pitchFamily="18" charset="0"/>
                <a:cs typeface="Calibri" panose="020F0502020204030204" pitchFamily="34" charset="0"/>
              </a:rPr>
              <a:t>He </a:t>
            </a:r>
            <a:r>
              <a:rPr lang="fr-FR" sz="1200" dirty="0" err="1">
                <a:solidFill>
                  <a:prstClr val="black"/>
                </a:solidFill>
                <a:ea typeface="Times New Roman" panose="02020603050405020304" pitchFamily="18" charset="0"/>
                <a:cs typeface="Calibri" panose="020F0502020204030204" pitchFamily="34" charset="0"/>
              </a:rPr>
              <a:t>is</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continuing</a:t>
            </a:r>
            <a:r>
              <a:rPr lang="fr-FR" sz="1200" dirty="0">
                <a:solidFill>
                  <a:prstClr val="black"/>
                </a:solidFill>
                <a:ea typeface="Times New Roman" panose="02020603050405020304" pitchFamily="18" charset="0"/>
                <a:cs typeface="Calibri" panose="020F0502020204030204" pitchFamily="34" charset="0"/>
              </a:rPr>
              <a:t> to </a:t>
            </a:r>
            <a:r>
              <a:rPr lang="fr-FR" sz="1200" dirty="0" err="1">
                <a:solidFill>
                  <a:prstClr val="black"/>
                </a:solidFill>
                <a:ea typeface="Times New Roman" panose="02020603050405020304" pitchFamily="18" charset="0"/>
                <a:cs typeface="Calibri" panose="020F0502020204030204" pitchFamily="34" charset="0"/>
              </a:rPr>
              <a:t>fulfil</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his</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duties</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speaking</a:t>
            </a:r>
            <a:r>
              <a:rPr lang="fr-FR" sz="1200" dirty="0">
                <a:solidFill>
                  <a:prstClr val="black"/>
                </a:solidFill>
                <a:ea typeface="Times New Roman" panose="02020603050405020304" pitchFamily="18" charset="0"/>
                <a:cs typeface="Calibri" panose="020F0502020204030204" pitchFamily="34" charset="0"/>
              </a:rPr>
              <a:t> on Friday </a:t>
            </a:r>
            <a:r>
              <a:rPr lang="fr-FR" sz="1200" dirty="0" err="1">
                <a:solidFill>
                  <a:prstClr val="black"/>
                </a:solidFill>
                <a:ea typeface="Times New Roman" panose="02020603050405020304" pitchFamily="18" charset="0"/>
                <a:cs typeface="Calibri" panose="020F0502020204030204" pitchFamily="34" charset="0"/>
              </a:rPr>
              <a:t>evening</a:t>
            </a:r>
            <a:r>
              <a:rPr lang="fr-FR" sz="1200" dirty="0">
                <a:solidFill>
                  <a:prstClr val="black"/>
                </a:solidFill>
                <a:ea typeface="Times New Roman" panose="02020603050405020304" pitchFamily="18" charset="0"/>
                <a:cs typeface="Calibri" panose="020F0502020204030204" pitchFamily="34" charset="0"/>
              </a:rPr>
              <a:t> to Donald Trump. It </a:t>
            </a:r>
            <a:r>
              <a:rPr lang="fr-FR" sz="1200" dirty="0" err="1">
                <a:solidFill>
                  <a:prstClr val="black"/>
                </a:solidFill>
                <a:ea typeface="Times New Roman" panose="02020603050405020304" pitchFamily="18" charset="0"/>
                <a:cs typeface="Calibri" panose="020F0502020204030204" pitchFamily="34" charset="0"/>
              </a:rPr>
              <a:t>is</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understood</a:t>
            </a:r>
            <a:r>
              <a:rPr lang="fr-FR" sz="1200" dirty="0">
                <a:solidFill>
                  <a:prstClr val="black"/>
                </a:solidFill>
                <a:ea typeface="Times New Roman" panose="02020603050405020304" pitchFamily="18" charset="0"/>
                <a:cs typeface="Calibri" panose="020F0502020204030204" pitchFamily="34" charset="0"/>
              </a:rPr>
              <a:t> the Prime </a:t>
            </a:r>
            <a:r>
              <a:rPr lang="fr-FR" sz="1200" dirty="0" err="1">
                <a:solidFill>
                  <a:prstClr val="black"/>
                </a:solidFill>
                <a:ea typeface="Times New Roman" panose="02020603050405020304" pitchFamily="18" charset="0"/>
                <a:cs typeface="Calibri" panose="020F0502020204030204" pitchFamily="34" charset="0"/>
              </a:rPr>
              <a:t>Minister</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asked</a:t>
            </a:r>
            <a:r>
              <a:rPr lang="fr-FR" sz="1200" dirty="0">
                <a:solidFill>
                  <a:prstClr val="black"/>
                </a:solidFill>
                <a:ea typeface="Times New Roman" panose="02020603050405020304" pitchFamily="18" charset="0"/>
                <a:cs typeface="Calibri" panose="020F0502020204030204" pitchFamily="34" charset="0"/>
              </a:rPr>
              <a:t> for help </a:t>
            </a:r>
            <a:r>
              <a:rPr lang="fr-FR" sz="1200" dirty="0" err="1">
                <a:solidFill>
                  <a:prstClr val="black"/>
                </a:solidFill>
                <a:ea typeface="Times New Roman" panose="02020603050405020304" pitchFamily="18" charset="0"/>
                <a:cs typeface="Calibri" panose="020F0502020204030204" pitchFamily="34" charset="0"/>
              </a:rPr>
              <a:t>acquiring</a:t>
            </a:r>
            <a:r>
              <a:rPr lang="fr-FR" sz="1200" dirty="0">
                <a:solidFill>
                  <a:prstClr val="black"/>
                </a:solidFill>
                <a:ea typeface="Times New Roman" panose="02020603050405020304" pitchFamily="18" charset="0"/>
                <a:cs typeface="Calibri" panose="020F0502020204030204" pitchFamily="34" charset="0"/>
              </a:rPr>
              <a:t> more </a:t>
            </a:r>
            <a:r>
              <a:rPr lang="fr-FR" sz="1200" dirty="0" err="1">
                <a:solidFill>
                  <a:prstClr val="black"/>
                </a:solidFill>
                <a:ea typeface="Times New Roman" panose="02020603050405020304" pitchFamily="18" charset="0"/>
                <a:cs typeface="Calibri" panose="020F0502020204030204" pitchFamily="34" charset="0"/>
              </a:rPr>
              <a:t>ventilators</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while</a:t>
            </a:r>
            <a:r>
              <a:rPr lang="fr-FR" sz="1200" dirty="0">
                <a:solidFill>
                  <a:prstClr val="black"/>
                </a:solidFill>
                <a:ea typeface="Times New Roman" panose="02020603050405020304" pitchFamily="18" charset="0"/>
                <a:cs typeface="Calibri" panose="020F0502020204030204" pitchFamily="34" charset="0"/>
              </a:rPr>
              <a:t> Mr Trump </a:t>
            </a:r>
            <a:r>
              <a:rPr lang="fr-FR" sz="1200" dirty="0" err="1">
                <a:solidFill>
                  <a:prstClr val="black"/>
                </a:solidFill>
                <a:ea typeface="Times New Roman" panose="02020603050405020304" pitchFamily="18" charset="0"/>
                <a:cs typeface="Calibri" panose="020F0502020204030204" pitchFamily="34" charset="0"/>
              </a:rPr>
              <a:t>commiserated</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with</a:t>
            </a:r>
            <a:r>
              <a:rPr lang="fr-FR" sz="1200" dirty="0">
                <a:solidFill>
                  <a:prstClr val="black"/>
                </a:solidFill>
                <a:ea typeface="Times New Roman" panose="02020603050405020304" pitchFamily="18" charset="0"/>
                <a:cs typeface="Calibri" panose="020F0502020204030204" pitchFamily="34" charset="0"/>
              </a:rPr>
              <a:t> Mr Johnson </a:t>
            </a:r>
            <a:r>
              <a:rPr lang="fr-FR" sz="1200" dirty="0" err="1">
                <a:solidFill>
                  <a:prstClr val="black"/>
                </a:solidFill>
                <a:ea typeface="Times New Roman" panose="02020603050405020304" pitchFamily="18" charset="0"/>
                <a:cs typeface="Calibri" panose="020F0502020204030204" pitchFamily="34" charset="0"/>
              </a:rPr>
              <a:t>during</a:t>
            </a:r>
            <a:r>
              <a:rPr lang="fr-FR" sz="1200" dirty="0">
                <a:solidFill>
                  <a:prstClr val="black"/>
                </a:solidFill>
                <a:ea typeface="Times New Roman" panose="02020603050405020304" pitchFamily="18" charset="0"/>
                <a:cs typeface="Calibri" panose="020F0502020204030204" pitchFamily="34" charset="0"/>
              </a:rPr>
              <a:t> ‘one-on-one time’, </a:t>
            </a:r>
            <a:r>
              <a:rPr lang="fr-FR" sz="1200" dirty="0" err="1">
                <a:solidFill>
                  <a:prstClr val="black"/>
                </a:solidFill>
                <a:ea typeface="Times New Roman" panose="02020603050405020304" pitchFamily="18" charset="0"/>
                <a:cs typeface="Calibri" panose="020F0502020204030204" pitchFamily="34" charset="0"/>
              </a:rPr>
              <a:t>with</a:t>
            </a:r>
            <a:r>
              <a:rPr lang="fr-FR" sz="1200" dirty="0">
                <a:solidFill>
                  <a:prstClr val="black"/>
                </a:solidFill>
                <a:ea typeface="Times New Roman" panose="02020603050405020304" pitchFamily="18" charset="0"/>
                <a:cs typeface="Calibri" panose="020F0502020204030204" pitchFamily="34" charset="0"/>
              </a:rPr>
              <a:t> no aides </a:t>
            </a:r>
            <a:r>
              <a:rPr lang="fr-FR" sz="1200" dirty="0" err="1">
                <a:solidFill>
                  <a:prstClr val="black"/>
                </a:solidFill>
                <a:ea typeface="Times New Roman" panose="02020603050405020304" pitchFamily="18" charset="0"/>
                <a:cs typeface="Calibri" panose="020F0502020204030204" pitchFamily="34" charset="0"/>
              </a:rPr>
              <a:t>listening</a:t>
            </a:r>
            <a:r>
              <a:rPr lang="fr-FR" sz="1200" dirty="0">
                <a:solidFill>
                  <a:prstClr val="black"/>
                </a:solidFill>
                <a:ea typeface="Times New Roman" panose="02020603050405020304" pitchFamily="18" charset="0"/>
                <a:cs typeface="Calibri" panose="020F0502020204030204" pitchFamily="34" charset="0"/>
              </a:rPr>
              <a:t>.</a:t>
            </a:r>
            <a:endParaRPr lang="fr-FR" sz="1200" dirty="0">
              <a:solidFill>
                <a:prstClr val="black"/>
              </a:solidFill>
            </a:endParaRPr>
          </a:p>
          <a:p>
            <a:pPr lvl="0" algn="just"/>
            <a:r>
              <a:rPr lang="fr-FR" sz="1200" dirty="0">
                <a:solidFill>
                  <a:prstClr val="black"/>
                </a:solidFill>
                <a:ea typeface="Times New Roman" panose="02020603050405020304" pitchFamily="18" charset="0"/>
                <a:cs typeface="Calibri" panose="020F0502020204030204" pitchFamily="34" charset="0"/>
              </a:rPr>
              <a:t>The last Cabinet meeting to </a:t>
            </a:r>
            <a:r>
              <a:rPr lang="fr-FR" sz="1200" dirty="0" err="1">
                <a:solidFill>
                  <a:prstClr val="black"/>
                </a:solidFill>
                <a:ea typeface="Times New Roman" panose="02020603050405020304" pitchFamily="18" charset="0"/>
                <a:cs typeface="Calibri" panose="020F0502020204030204" pitchFamily="34" charset="0"/>
              </a:rPr>
              <a:t>take</a:t>
            </a:r>
            <a:r>
              <a:rPr lang="fr-FR" sz="1200" dirty="0">
                <a:solidFill>
                  <a:prstClr val="black"/>
                </a:solidFill>
                <a:ea typeface="Times New Roman" panose="02020603050405020304" pitchFamily="18" charset="0"/>
                <a:cs typeface="Calibri" panose="020F0502020204030204" pitchFamily="34" charset="0"/>
              </a:rPr>
              <a:t> place in </a:t>
            </a:r>
            <a:r>
              <a:rPr lang="fr-FR" sz="1200" dirty="0" err="1">
                <a:solidFill>
                  <a:prstClr val="black"/>
                </a:solidFill>
                <a:ea typeface="Times New Roman" panose="02020603050405020304" pitchFamily="18" charset="0"/>
                <a:cs typeface="Calibri" panose="020F0502020204030204" pitchFamily="34" charset="0"/>
              </a:rPr>
              <a:t>person</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was</a:t>
            </a:r>
            <a:r>
              <a:rPr lang="fr-FR" sz="1200" dirty="0">
                <a:solidFill>
                  <a:prstClr val="black"/>
                </a:solidFill>
                <a:ea typeface="Times New Roman" panose="02020603050405020304" pitchFamily="18" charset="0"/>
                <a:cs typeface="Calibri" panose="020F0502020204030204" pitchFamily="34" charset="0"/>
              </a:rPr>
              <a:t> March 17, </a:t>
            </a:r>
            <a:r>
              <a:rPr lang="fr-FR" sz="1200" dirty="0" err="1">
                <a:solidFill>
                  <a:prstClr val="black"/>
                </a:solidFill>
                <a:ea typeface="Times New Roman" panose="02020603050405020304" pitchFamily="18" charset="0"/>
                <a:cs typeface="Calibri" panose="020F0502020204030204" pitchFamily="34" charset="0"/>
              </a:rPr>
              <a:t>meaning</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attendees</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could</a:t>
            </a:r>
            <a:r>
              <a:rPr lang="fr-FR" sz="1200" dirty="0">
                <a:solidFill>
                  <a:prstClr val="black"/>
                </a:solidFill>
                <a:ea typeface="Times New Roman" panose="02020603050405020304" pitchFamily="18" charset="0"/>
                <a:cs typeface="Calibri" panose="020F0502020204030204" pitchFamily="34" charset="0"/>
              </a:rPr>
              <a:t> have </a:t>
            </a:r>
            <a:r>
              <a:rPr lang="fr-FR" sz="1200" dirty="0" err="1">
                <a:solidFill>
                  <a:prstClr val="black"/>
                </a:solidFill>
                <a:ea typeface="Times New Roman" panose="02020603050405020304" pitchFamily="18" charset="0"/>
                <a:cs typeface="Calibri" panose="020F0502020204030204" pitchFamily="34" charset="0"/>
              </a:rPr>
              <a:t>contracted</a:t>
            </a:r>
            <a:r>
              <a:rPr lang="fr-FR" sz="1200" dirty="0">
                <a:solidFill>
                  <a:prstClr val="black"/>
                </a:solidFill>
                <a:ea typeface="Times New Roman" panose="02020603050405020304" pitchFamily="18" charset="0"/>
                <a:cs typeface="Calibri" panose="020F0502020204030204" pitchFamily="34" charset="0"/>
              </a:rPr>
              <a:t> the virus </a:t>
            </a:r>
            <a:r>
              <a:rPr lang="fr-FR" sz="1200" dirty="0" err="1">
                <a:solidFill>
                  <a:prstClr val="black"/>
                </a:solidFill>
                <a:ea typeface="Times New Roman" panose="02020603050405020304" pitchFamily="18" charset="0"/>
                <a:cs typeface="Calibri" panose="020F0502020204030204" pitchFamily="34" charset="0"/>
              </a:rPr>
              <a:t>without</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yet</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showing</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symptoms</a:t>
            </a:r>
            <a:r>
              <a:rPr lang="fr-FR" sz="1200" dirty="0">
                <a:solidFill>
                  <a:prstClr val="black"/>
                </a:solidFill>
                <a:ea typeface="Times New Roman" panose="02020603050405020304" pitchFamily="18" charset="0"/>
                <a:cs typeface="Calibri" panose="020F0502020204030204" pitchFamily="34" charset="0"/>
              </a:rPr>
              <a:t>. </a:t>
            </a:r>
            <a:endParaRPr lang="fr-FR" sz="1200" dirty="0">
              <a:solidFill>
                <a:prstClr val="black"/>
              </a:solidFill>
            </a:endParaRPr>
          </a:p>
          <a:p>
            <a:pPr lvl="0" algn="just"/>
            <a:r>
              <a:rPr lang="fr-FR" sz="1200" dirty="0">
                <a:solidFill>
                  <a:prstClr val="black"/>
                </a:solidFill>
                <a:ea typeface="Times New Roman" panose="02020603050405020304" pitchFamily="18" charset="0"/>
                <a:cs typeface="Calibri" panose="020F0502020204030204" pitchFamily="34" charset="0"/>
              </a:rPr>
              <a:t>Last </a:t>
            </a:r>
            <a:r>
              <a:rPr lang="fr-FR" sz="1200" dirty="0" err="1">
                <a:solidFill>
                  <a:prstClr val="black"/>
                </a:solidFill>
                <a:ea typeface="Times New Roman" panose="02020603050405020304" pitchFamily="18" charset="0"/>
                <a:cs typeface="Calibri" panose="020F0502020204030204" pitchFamily="34" charset="0"/>
              </a:rPr>
              <a:t>Tuesday’s</a:t>
            </a:r>
            <a:r>
              <a:rPr lang="fr-FR" sz="1200" dirty="0">
                <a:solidFill>
                  <a:prstClr val="black"/>
                </a:solidFill>
                <a:ea typeface="Times New Roman" panose="02020603050405020304" pitchFamily="18" charset="0"/>
                <a:cs typeface="Calibri" panose="020F0502020204030204" pitchFamily="34" charset="0"/>
              </a:rPr>
              <a:t> meeting </a:t>
            </a:r>
            <a:r>
              <a:rPr lang="fr-FR" sz="1200" dirty="0" err="1">
                <a:solidFill>
                  <a:prstClr val="black"/>
                </a:solidFill>
                <a:ea typeface="Times New Roman" panose="02020603050405020304" pitchFamily="18" charset="0"/>
                <a:cs typeface="Calibri" panose="020F0502020204030204" pitchFamily="34" charset="0"/>
              </a:rPr>
              <a:t>took</a:t>
            </a:r>
            <a:r>
              <a:rPr lang="fr-FR" sz="1200" dirty="0">
                <a:solidFill>
                  <a:prstClr val="black"/>
                </a:solidFill>
                <a:ea typeface="Times New Roman" panose="02020603050405020304" pitchFamily="18" charset="0"/>
                <a:cs typeface="Calibri" panose="020F0502020204030204" pitchFamily="34" charset="0"/>
              </a:rPr>
              <a:t> place via </a:t>
            </a:r>
            <a:r>
              <a:rPr lang="fr-FR" sz="1200" dirty="0" err="1">
                <a:solidFill>
                  <a:prstClr val="black"/>
                </a:solidFill>
                <a:ea typeface="Times New Roman" panose="02020603050405020304" pitchFamily="18" charset="0"/>
                <a:cs typeface="Calibri" panose="020F0502020204030204" pitchFamily="34" charset="0"/>
              </a:rPr>
              <a:t>video</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conference</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with</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only</a:t>
            </a:r>
            <a:r>
              <a:rPr lang="fr-FR" sz="1200" dirty="0">
                <a:solidFill>
                  <a:prstClr val="black"/>
                </a:solidFill>
                <a:ea typeface="Times New Roman" panose="02020603050405020304" pitchFamily="18" charset="0"/>
                <a:cs typeface="Calibri" panose="020F0502020204030204" pitchFamily="34" charset="0"/>
              </a:rPr>
              <a:t> Mr Johnson, Mr Hancock, Professor </a:t>
            </a:r>
            <a:r>
              <a:rPr lang="fr-FR" sz="1200" dirty="0" err="1">
                <a:solidFill>
                  <a:prstClr val="black"/>
                </a:solidFill>
                <a:ea typeface="Times New Roman" panose="02020603050405020304" pitchFamily="18" charset="0"/>
                <a:cs typeface="Calibri" panose="020F0502020204030204" pitchFamily="34" charset="0"/>
              </a:rPr>
              <a:t>Whitty</a:t>
            </a:r>
            <a:r>
              <a:rPr lang="fr-FR" sz="1200" dirty="0">
                <a:solidFill>
                  <a:prstClr val="black"/>
                </a:solidFill>
                <a:ea typeface="Times New Roman" panose="02020603050405020304" pitchFamily="18" charset="0"/>
                <a:cs typeface="Calibri" panose="020F0502020204030204" pitchFamily="34" charset="0"/>
              </a:rPr>
              <a:t> and Cabinet </a:t>
            </a:r>
            <a:r>
              <a:rPr lang="fr-FR" sz="1200" dirty="0" err="1">
                <a:solidFill>
                  <a:prstClr val="black"/>
                </a:solidFill>
                <a:ea typeface="Times New Roman" panose="02020603050405020304" pitchFamily="18" charset="0"/>
                <a:cs typeface="Calibri" panose="020F0502020204030204" pitchFamily="34" charset="0"/>
              </a:rPr>
              <a:t>Secretary</a:t>
            </a:r>
            <a:r>
              <a:rPr lang="fr-FR" sz="1200" dirty="0">
                <a:solidFill>
                  <a:prstClr val="black"/>
                </a:solidFill>
                <a:ea typeface="Times New Roman" panose="02020603050405020304" pitchFamily="18" charset="0"/>
                <a:cs typeface="Calibri" panose="020F0502020204030204" pitchFamily="34" charset="0"/>
              </a:rPr>
              <a:t> Sir Mark </a:t>
            </a:r>
            <a:r>
              <a:rPr lang="fr-FR" sz="1200" dirty="0" err="1">
                <a:solidFill>
                  <a:prstClr val="black"/>
                </a:solidFill>
                <a:ea typeface="Times New Roman" panose="02020603050405020304" pitchFamily="18" charset="0"/>
                <a:cs typeface="Calibri" panose="020F0502020204030204" pitchFamily="34" charset="0"/>
              </a:rPr>
              <a:t>Sedwill</a:t>
            </a:r>
            <a:r>
              <a:rPr lang="fr-FR" sz="1200" dirty="0">
                <a:solidFill>
                  <a:prstClr val="black"/>
                </a:solidFill>
                <a:ea typeface="Times New Roman" panose="02020603050405020304" pitchFamily="18" charset="0"/>
                <a:cs typeface="Calibri" panose="020F0502020204030204" pitchFamily="34" charset="0"/>
              </a:rPr>
              <a:t> – the </a:t>
            </a:r>
            <a:r>
              <a:rPr lang="fr-FR" sz="1200" dirty="0" err="1">
                <a:solidFill>
                  <a:prstClr val="black"/>
                </a:solidFill>
                <a:ea typeface="Times New Roman" panose="02020603050405020304" pitchFamily="18" charset="0"/>
                <a:cs typeface="Calibri" panose="020F0502020204030204" pitchFamily="34" charset="0"/>
              </a:rPr>
              <a:t>country’s</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most</a:t>
            </a:r>
            <a:r>
              <a:rPr lang="fr-FR" sz="1200" dirty="0">
                <a:solidFill>
                  <a:prstClr val="black"/>
                </a:solidFill>
                <a:ea typeface="Times New Roman" panose="02020603050405020304" pitchFamily="18" charset="0"/>
                <a:cs typeface="Calibri" panose="020F0502020204030204" pitchFamily="34" charset="0"/>
              </a:rPr>
              <a:t> senior civil servant – </a:t>
            </a:r>
            <a:r>
              <a:rPr lang="fr-FR" sz="1200" dirty="0" err="1">
                <a:solidFill>
                  <a:prstClr val="black"/>
                </a:solidFill>
                <a:ea typeface="Times New Roman" panose="02020603050405020304" pitchFamily="18" charset="0"/>
                <a:cs typeface="Calibri" panose="020F0502020204030204" pitchFamily="34" charset="0"/>
              </a:rPr>
              <a:t>attending</a:t>
            </a:r>
            <a:r>
              <a:rPr lang="fr-FR" sz="1200" dirty="0">
                <a:solidFill>
                  <a:prstClr val="black"/>
                </a:solidFill>
                <a:ea typeface="Times New Roman" panose="02020603050405020304" pitchFamily="18" charset="0"/>
                <a:cs typeface="Calibri" panose="020F0502020204030204" pitchFamily="34" charset="0"/>
              </a:rPr>
              <a:t> in </a:t>
            </a:r>
            <a:r>
              <a:rPr lang="fr-FR" sz="1200" dirty="0" err="1">
                <a:solidFill>
                  <a:prstClr val="black"/>
                </a:solidFill>
                <a:ea typeface="Times New Roman" panose="02020603050405020304" pitchFamily="18" charset="0"/>
                <a:cs typeface="Calibri" panose="020F0502020204030204" pitchFamily="34" charset="0"/>
              </a:rPr>
              <a:t>person</a:t>
            </a:r>
            <a:r>
              <a:rPr lang="fr-FR" sz="1200" dirty="0">
                <a:solidFill>
                  <a:prstClr val="black"/>
                </a:solidFill>
                <a:ea typeface="Times New Roman" panose="02020603050405020304" pitchFamily="18" charset="0"/>
                <a:cs typeface="Calibri" panose="020F0502020204030204" pitchFamily="34" charset="0"/>
              </a:rPr>
              <a:t>.</a:t>
            </a:r>
            <a:endParaRPr lang="fr-FR" sz="1200" dirty="0">
              <a:solidFill>
                <a:prstClr val="black"/>
              </a:solidFill>
            </a:endParaRPr>
          </a:p>
          <a:p>
            <a:pPr lvl="0" algn="just"/>
            <a:r>
              <a:rPr lang="fr-FR" sz="1200" dirty="0" err="1">
                <a:solidFill>
                  <a:prstClr val="black"/>
                </a:solidFill>
                <a:ea typeface="Times New Roman" panose="02020603050405020304" pitchFamily="18" charset="0"/>
                <a:cs typeface="Calibri" panose="020F0502020204030204" pitchFamily="34" charset="0"/>
              </a:rPr>
              <a:t>Until</a:t>
            </a:r>
            <a:r>
              <a:rPr lang="fr-FR" sz="1200" dirty="0">
                <a:solidFill>
                  <a:prstClr val="black"/>
                </a:solidFill>
                <a:ea typeface="Times New Roman" panose="02020603050405020304" pitchFamily="18" charset="0"/>
                <a:cs typeface="Calibri" panose="020F0502020204030204" pitchFamily="34" charset="0"/>
              </a:rPr>
              <a:t> last </a:t>
            </a:r>
            <a:r>
              <a:rPr lang="fr-FR" sz="1200" dirty="0" err="1">
                <a:solidFill>
                  <a:prstClr val="black"/>
                </a:solidFill>
                <a:ea typeface="Times New Roman" panose="02020603050405020304" pitchFamily="18" charset="0"/>
                <a:cs typeface="Calibri" panose="020F0502020204030204" pitchFamily="34" charset="0"/>
              </a:rPr>
              <a:t>week</a:t>
            </a:r>
            <a:r>
              <a:rPr lang="fr-FR" sz="1200" dirty="0">
                <a:solidFill>
                  <a:prstClr val="black"/>
                </a:solidFill>
                <a:ea typeface="Times New Roman" panose="02020603050405020304" pitchFamily="18" charset="0"/>
                <a:cs typeface="Calibri" panose="020F0502020204030204" pitchFamily="34" charset="0"/>
              </a:rPr>
              <a:t> – in violation of the </a:t>
            </a:r>
            <a:r>
              <a:rPr lang="fr-FR" sz="1200" dirty="0" err="1">
                <a:solidFill>
                  <a:prstClr val="black"/>
                </a:solidFill>
                <a:ea typeface="Times New Roman" panose="02020603050405020304" pitchFamily="18" charset="0"/>
                <a:cs typeface="Calibri" panose="020F0502020204030204" pitchFamily="34" charset="0"/>
              </a:rPr>
              <a:t>Government’s</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own</a:t>
            </a:r>
            <a:r>
              <a:rPr lang="fr-FR" sz="1200" dirty="0">
                <a:solidFill>
                  <a:prstClr val="black"/>
                </a:solidFill>
                <a:ea typeface="Times New Roman" panose="02020603050405020304" pitchFamily="18" charset="0"/>
                <a:cs typeface="Calibri" panose="020F0502020204030204" pitchFamily="34" charset="0"/>
              </a:rPr>
              <a:t> social </a:t>
            </a:r>
            <a:r>
              <a:rPr lang="fr-FR" sz="1200" dirty="0" err="1">
                <a:solidFill>
                  <a:prstClr val="black"/>
                </a:solidFill>
                <a:ea typeface="Times New Roman" panose="02020603050405020304" pitchFamily="18" charset="0"/>
                <a:cs typeface="Calibri" panose="020F0502020204030204" pitchFamily="34" charset="0"/>
              </a:rPr>
              <a:t>distancing</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rules</a:t>
            </a:r>
            <a:r>
              <a:rPr lang="fr-FR" sz="1200" dirty="0">
                <a:solidFill>
                  <a:prstClr val="black"/>
                </a:solidFill>
                <a:ea typeface="Times New Roman" panose="02020603050405020304" pitchFamily="18" charset="0"/>
                <a:cs typeface="Calibri" panose="020F0502020204030204" pitchFamily="34" charset="0"/>
              </a:rPr>
              <a:t> – the emergency Cobra meetings on Covid-19 </a:t>
            </a:r>
            <a:r>
              <a:rPr lang="fr-FR" sz="1200" dirty="0" err="1">
                <a:solidFill>
                  <a:prstClr val="black"/>
                </a:solidFill>
                <a:ea typeface="Times New Roman" panose="02020603050405020304" pitchFamily="18" charset="0"/>
                <a:cs typeface="Calibri" panose="020F0502020204030204" pitchFamily="34" charset="0"/>
              </a:rPr>
              <a:t>were</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held</a:t>
            </a:r>
            <a:r>
              <a:rPr lang="fr-FR" sz="1200" dirty="0">
                <a:solidFill>
                  <a:prstClr val="black"/>
                </a:solidFill>
                <a:ea typeface="Times New Roman" panose="02020603050405020304" pitchFamily="18" charset="0"/>
                <a:cs typeface="Calibri" panose="020F0502020204030204" pitchFamily="34" charset="0"/>
              </a:rPr>
              <a:t> in </a:t>
            </a:r>
            <a:r>
              <a:rPr lang="fr-FR" sz="1200" dirty="0" err="1">
                <a:solidFill>
                  <a:prstClr val="black"/>
                </a:solidFill>
                <a:ea typeface="Times New Roman" panose="02020603050405020304" pitchFamily="18" charset="0"/>
                <a:cs typeface="Calibri" panose="020F0502020204030204" pitchFamily="34" charset="0"/>
              </a:rPr>
              <a:t>person</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with</a:t>
            </a:r>
            <a:r>
              <a:rPr lang="fr-FR" sz="1200" dirty="0">
                <a:solidFill>
                  <a:prstClr val="black"/>
                </a:solidFill>
                <a:ea typeface="Times New Roman" panose="02020603050405020304" pitchFamily="18" charset="0"/>
                <a:cs typeface="Calibri" panose="020F0502020204030204" pitchFamily="34" charset="0"/>
              </a:rPr>
              <a:t> key </a:t>
            </a:r>
            <a:r>
              <a:rPr lang="fr-FR" sz="1200" dirty="0" err="1">
                <a:solidFill>
                  <a:prstClr val="black"/>
                </a:solidFill>
                <a:ea typeface="Times New Roman" panose="02020603050405020304" pitchFamily="18" charset="0"/>
                <a:cs typeface="Calibri" panose="020F0502020204030204" pitchFamily="34" charset="0"/>
              </a:rPr>
              <a:t>Ministers</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crammed</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around</a:t>
            </a:r>
            <a:r>
              <a:rPr lang="fr-FR" sz="1200" dirty="0">
                <a:solidFill>
                  <a:prstClr val="black"/>
                </a:solidFill>
                <a:ea typeface="Times New Roman" panose="02020603050405020304" pitchFamily="18" charset="0"/>
                <a:cs typeface="Calibri" panose="020F0502020204030204" pitchFamily="34" charset="0"/>
              </a:rPr>
              <a:t> a single table.</a:t>
            </a:r>
            <a:endParaRPr lang="fr-FR" sz="1200" dirty="0">
              <a:solidFill>
                <a:prstClr val="black"/>
              </a:solidFill>
            </a:endParaRPr>
          </a:p>
          <a:p>
            <a:pPr lvl="0" algn="just"/>
            <a:r>
              <a:rPr lang="fr-FR" sz="1200" dirty="0" err="1">
                <a:solidFill>
                  <a:prstClr val="black"/>
                </a:solidFill>
                <a:ea typeface="Times New Roman" panose="02020603050405020304" pitchFamily="18" charset="0"/>
                <a:cs typeface="Calibri" panose="020F0502020204030204" pitchFamily="34" charset="0"/>
              </a:rPr>
              <a:t>Other</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potential</a:t>
            </a:r>
            <a:r>
              <a:rPr lang="fr-FR" sz="1200" dirty="0">
                <a:solidFill>
                  <a:prstClr val="black"/>
                </a:solidFill>
                <a:ea typeface="Times New Roman" panose="02020603050405020304" pitchFamily="18" charset="0"/>
                <a:cs typeface="Calibri" panose="020F0502020204030204" pitchFamily="34" charset="0"/>
              </a:rPr>
              <a:t> ‘Patient </a:t>
            </a:r>
            <a:r>
              <a:rPr lang="fr-FR" sz="1200" dirty="0" err="1">
                <a:solidFill>
                  <a:prstClr val="black"/>
                </a:solidFill>
                <a:ea typeface="Times New Roman" panose="02020603050405020304" pitchFamily="18" charset="0"/>
                <a:cs typeface="Calibri" panose="020F0502020204030204" pitchFamily="34" charset="0"/>
              </a:rPr>
              <a:t>Zeros</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include</a:t>
            </a:r>
            <a:r>
              <a:rPr lang="fr-FR" sz="1200" dirty="0">
                <a:solidFill>
                  <a:prstClr val="black"/>
                </a:solidFill>
                <a:ea typeface="Times New Roman" panose="02020603050405020304" pitchFamily="18" charset="0"/>
                <a:cs typeface="Calibri" panose="020F0502020204030204" pitchFamily="34" charset="0"/>
              </a:rPr>
              <a:t> Prince Charles and junior </a:t>
            </a:r>
            <a:r>
              <a:rPr lang="fr-FR" sz="1200" dirty="0" err="1">
                <a:solidFill>
                  <a:prstClr val="black"/>
                </a:solidFill>
                <a:ea typeface="Times New Roman" panose="02020603050405020304" pitchFamily="18" charset="0"/>
                <a:cs typeface="Calibri" panose="020F0502020204030204" pitchFamily="34" charset="0"/>
              </a:rPr>
              <a:t>Health</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Minister</a:t>
            </a:r>
            <a:r>
              <a:rPr lang="fr-FR" sz="1200" dirty="0">
                <a:solidFill>
                  <a:prstClr val="black"/>
                </a:solidFill>
                <a:ea typeface="Times New Roman" panose="02020603050405020304" pitchFamily="18" charset="0"/>
                <a:cs typeface="Calibri" panose="020F0502020204030204" pitchFamily="34" charset="0"/>
              </a:rPr>
              <a:t> Nadine </a:t>
            </a:r>
            <a:r>
              <a:rPr lang="fr-FR" sz="1200" dirty="0" err="1">
                <a:solidFill>
                  <a:prstClr val="black"/>
                </a:solidFill>
                <a:ea typeface="Times New Roman" panose="02020603050405020304" pitchFamily="18" charset="0"/>
                <a:cs typeface="Calibri" panose="020F0502020204030204" pitchFamily="34" charset="0"/>
              </a:rPr>
              <a:t>Dorries</a:t>
            </a:r>
            <a:r>
              <a:rPr lang="fr-FR" sz="1200" dirty="0">
                <a:solidFill>
                  <a:prstClr val="black"/>
                </a:solidFill>
                <a:ea typeface="Times New Roman" panose="02020603050405020304" pitchFamily="18" charset="0"/>
                <a:cs typeface="Calibri" panose="020F0502020204030204" pitchFamily="34" charset="0"/>
              </a:rPr>
              <a:t>.</a:t>
            </a:r>
            <a:endParaRPr lang="fr-FR" sz="1200" dirty="0">
              <a:solidFill>
                <a:prstClr val="black"/>
              </a:solidFill>
            </a:endParaRPr>
          </a:p>
          <a:p>
            <a:pPr lvl="0" algn="just"/>
            <a:r>
              <a:rPr lang="fr-FR" sz="1200" dirty="0">
                <a:solidFill>
                  <a:prstClr val="black"/>
                </a:solidFill>
                <a:ea typeface="Times New Roman" panose="02020603050405020304" pitchFamily="18" charset="0"/>
                <a:cs typeface="Calibri" panose="020F0502020204030204" pitchFamily="34" charset="0"/>
              </a:rPr>
              <a:t>Mr Johnson </a:t>
            </a:r>
            <a:r>
              <a:rPr lang="fr-FR" sz="1200" dirty="0" err="1">
                <a:solidFill>
                  <a:prstClr val="black"/>
                </a:solidFill>
                <a:ea typeface="Times New Roman" panose="02020603050405020304" pitchFamily="18" charset="0"/>
                <a:cs typeface="Calibri" panose="020F0502020204030204" pitchFamily="34" charset="0"/>
              </a:rPr>
              <a:t>encountered</a:t>
            </a:r>
            <a:r>
              <a:rPr lang="fr-FR" sz="1200" dirty="0">
                <a:solidFill>
                  <a:prstClr val="black"/>
                </a:solidFill>
                <a:ea typeface="Times New Roman" panose="02020603050405020304" pitchFamily="18" charset="0"/>
                <a:cs typeface="Calibri" panose="020F0502020204030204" pitchFamily="34" charset="0"/>
              </a:rPr>
              <a:t> the Prince at a Commonwealth Service at Westminster Abbey on March 9 and the pair </a:t>
            </a:r>
            <a:r>
              <a:rPr lang="fr-FR" sz="1200" dirty="0" err="1">
                <a:solidFill>
                  <a:prstClr val="black"/>
                </a:solidFill>
                <a:ea typeface="Times New Roman" panose="02020603050405020304" pitchFamily="18" charset="0"/>
                <a:cs typeface="Calibri" panose="020F0502020204030204" pitchFamily="34" charset="0"/>
              </a:rPr>
              <a:t>engaged</a:t>
            </a:r>
            <a:r>
              <a:rPr lang="fr-FR" sz="1200" dirty="0">
                <a:solidFill>
                  <a:prstClr val="black"/>
                </a:solidFill>
                <a:ea typeface="Times New Roman" panose="02020603050405020304" pitchFamily="18" charset="0"/>
                <a:cs typeface="Calibri" panose="020F0502020204030204" pitchFamily="34" charset="0"/>
              </a:rPr>
              <a:t> in </a:t>
            </a:r>
            <a:r>
              <a:rPr lang="fr-FR" sz="1200" dirty="0" err="1">
                <a:solidFill>
                  <a:prstClr val="black"/>
                </a:solidFill>
                <a:ea typeface="Times New Roman" panose="02020603050405020304" pitchFamily="18" charset="0"/>
                <a:cs typeface="Calibri" panose="020F0502020204030204" pitchFamily="34" charset="0"/>
              </a:rPr>
              <a:t>animated</a:t>
            </a:r>
            <a:r>
              <a:rPr lang="fr-FR" sz="1200" dirty="0">
                <a:solidFill>
                  <a:prstClr val="black"/>
                </a:solidFill>
                <a:ea typeface="Times New Roman" panose="02020603050405020304" pitchFamily="18" charset="0"/>
                <a:cs typeface="Calibri" panose="020F0502020204030204" pitchFamily="34" charset="0"/>
              </a:rPr>
              <a:t> conversation, </a:t>
            </a:r>
            <a:r>
              <a:rPr lang="fr-FR" sz="1200" dirty="0" err="1">
                <a:solidFill>
                  <a:prstClr val="black"/>
                </a:solidFill>
                <a:ea typeface="Times New Roman" panose="02020603050405020304" pitchFamily="18" charset="0"/>
                <a:cs typeface="Calibri" panose="020F0502020204030204" pitchFamily="34" charset="0"/>
              </a:rPr>
              <a:t>while</a:t>
            </a:r>
            <a:r>
              <a:rPr lang="fr-FR" sz="1200" dirty="0">
                <a:solidFill>
                  <a:prstClr val="black"/>
                </a:solidFill>
                <a:ea typeface="Times New Roman" panose="02020603050405020304" pitchFamily="18" charset="0"/>
                <a:cs typeface="Calibri" panose="020F0502020204030204" pitchFamily="34" charset="0"/>
              </a:rPr>
              <a:t> Mrs </a:t>
            </a:r>
            <a:r>
              <a:rPr lang="fr-FR" sz="1200" dirty="0" err="1">
                <a:solidFill>
                  <a:prstClr val="black"/>
                </a:solidFill>
                <a:ea typeface="Times New Roman" panose="02020603050405020304" pitchFamily="18" charset="0"/>
                <a:cs typeface="Calibri" panose="020F0502020204030204" pitchFamily="34" charset="0"/>
              </a:rPr>
              <a:t>Dorries</a:t>
            </a:r>
            <a:r>
              <a:rPr lang="fr-FR" sz="1200" dirty="0">
                <a:solidFill>
                  <a:prstClr val="black"/>
                </a:solidFill>
                <a:ea typeface="Times New Roman" panose="02020603050405020304" pitchFamily="18" charset="0"/>
                <a:cs typeface="Calibri" panose="020F0502020204030204" pitchFamily="34" charset="0"/>
              </a:rPr>
              <a:t>, the first MP to test positive for Covid-19, </a:t>
            </a:r>
            <a:r>
              <a:rPr lang="fr-FR" sz="1200" dirty="0" err="1">
                <a:solidFill>
                  <a:prstClr val="black"/>
                </a:solidFill>
                <a:ea typeface="Times New Roman" panose="02020603050405020304" pitchFamily="18" charset="0"/>
                <a:cs typeface="Calibri" panose="020F0502020204030204" pitchFamily="34" charset="0"/>
              </a:rPr>
              <a:t>attended</a:t>
            </a:r>
            <a:r>
              <a:rPr lang="fr-FR" sz="1200" dirty="0">
                <a:solidFill>
                  <a:prstClr val="black"/>
                </a:solidFill>
                <a:ea typeface="Times New Roman" panose="02020603050405020304" pitchFamily="18" charset="0"/>
                <a:cs typeface="Calibri" panose="020F0502020204030204" pitchFamily="34" charset="0"/>
              </a:rPr>
              <a:t> a Downing Street </a:t>
            </a:r>
            <a:r>
              <a:rPr lang="fr-FR" sz="1200" dirty="0" err="1">
                <a:solidFill>
                  <a:prstClr val="black"/>
                </a:solidFill>
                <a:ea typeface="Times New Roman" panose="02020603050405020304" pitchFamily="18" charset="0"/>
                <a:cs typeface="Calibri" panose="020F0502020204030204" pitchFamily="34" charset="0"/>
              </a:rPr>
              <a:t>reception</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with</a:t>
            </a:r>
            <a:r>
              <a:rPr lang="fr-FR" sz="1200" dirty="0">
                <a:solidFill>
                  <a:prstClr val="black"/>
                </a:solidFill>
                <a:ea typeface="Times New Roman" panose="02020603050405020304" pitchFamily="18" charset="0"/>
                <a:cs typeface="Calibri" panose="020F0502020204030204" pitchFamily="34" charset="0"/>
              </a:rPr>
              <a:t> the Prime </a:t>
            </a:r>
            <a:r>
              <a:rPr lang="fr-FR" sz="1200" dirty="0" err="1">
                <a:solidFill>
                  <a:prstClr val="black"/>
                </a:solidFill>
                <a:ea typeface="Times New Roman" panose="02020603050405020304" pitchFamily="18" charset="0"/>
                <a:cs typeface="Calibri" panose="020F0502020204030204" pitchFamily="34" charset="0"/>
              </a:rPr>
              <a:t>Minister</a:t>
            </a:r>
            <a:r>
              <a:rPr lang="fr-FR" sz="1200" dirty="0">
                <a:solidFill>
                  <a:prstClr val="black"/>
                </a:solidFill>
                <a:ea typeface="Times New Roman" panose="02020603050405020304" pitchFamily="18" charset="0"/>
                <a:cs typeface="Calibri" panose="020F0502020204030204" pitchFamily="34" charset="0"/>
              </a:rPr>
              <a:t> at the start of the </a:t>
            </a:r>
            <a:r>
              <a:rPr lang="fr-FR" sz="1200" dirty="0" err="1">
                <a:solidFill>
                  <a:prstClr val="black"/>
                </a:solidFill>
                <a:ea typeface="Times New Roman" panose="02020603050405020304" pitchFamily="18" charset="0"/>
                <a:cs typeface="Calibri" panose="020F0502020204030204" pitchFamily="34" charset="0"/>
              </a:rPr>
              <a:t>month</a:t>
            </a:r>
            <a:r>
              <a:rPr lang="fr-FR" sz="1200" dirty="0">
                <a:solidFill>
                  <a:prstClr val="black"/>
                </a:solidFill>
                <a:ea typeface="Times New Roman" panose="02020603050405020304" pitchFamily="18" charset="0"/>
                <a:cs typeface="Calibri" panose="020F0502020204030204" pitchFamily="34" charset="0"/>
              </a:rPr>
              <a:t>.</a:t>
            </a:r>
            <a:endParaRPr lang="fr-FR" sz="1200" dirty="0">
              <a:solidFill>
                <a:prstClr val="black"/>
              </a:solidFill>
            </a:endParaRPr>
          </a:p>
          <a:p>
            <a:pPr lvl="0" algn="just"/>
            <a:r>
              <a:rPr lang="fr-FR" sz="1200" dirty="0">
                <a:solidFill>
                  <a:prstClr val="black"/>
                </a:solidFill>
                <a:ea typeface="Times New Roman" panose="02020603050405020304" pitchFamily="18" charset="0"/>
                <a:cs typeface="Calibri" panose="020F0502020204030204" pitchFamily="34" charset="0"/>
              </a:rPr>
              <a:t>There </a:t>
            </a:r>
            <a:r>
              <a:rPr lang="fr-FR" sz="1200" dirty="0" err="1">
                <a:solidFill>
                  <a:prstClr val="black"/>
                </a:solidFill>
                <a:ea typeface="Times New Roman" panose="02020603050405020304" pitchFamily="18" charset="0"/>
                <a:cs typeface="Calibri" panose="020F0502020204030204" pitchFamily="34" charset="0"/>
              </a:rPr>
              <a:t>is</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also</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concern</a:t>
            </a:r>
            <a:r>
              <a:rPr lang="fr-FR" sz="1200" dirty="0">
                <a:solidFill>
                  <a:prstClr val="black"/>
                </a:solidFill>
                <a:ea typeface="Times New Roman" panose="02020603050405020304" pitchFamily="18" charset="0"/>
                <a:cs typeface="Calibri" panose="020F0502020204030204" pitchFamily="34" charset="0"/>
              </a:rPr>
              <a:t> about a </a:t>
            </a:r>
            <a:r>
              <a:rPr lang="fr-FR" sz="1200" dirty="0" err="1">
                <a:solidFill>
                  <a:prstClr val="black"/>
                </a:solidFill>
                <a:ea typeface="Times New Roman" panose="02020603050405020304" pitchFamily="18" charset="0"/>
                <a:cs typeface="Calibri" panose="020F0502020204030204" pitchFamily="34" charset="0"/>
              </a:rPr>
              <a:t>potential</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threat</a:t>
            </a:r>
            <a:r>
              <a:rPr lang="fr-FR" sz="1200" dirty="0">
                <a:solidFill>
                  <a:prstClr val="black"/>
                </a:solidFill>
                <a:ea typeface="Times New Roman" panose="02020603050405020304" pitchFamily="18" charset="0"/>
                <a:cs typeface="Calibri" panose="020F0502020204030204" pitchFamily="34" charset="0"/>
              </a:rPr>
              <a:t> to the </a:t>
            </a:r>
            <a:r>
              <a:rPr lang="fr-FR" sz="1200" dirty="0" err="1">
                <a:solidFill>
                  <a:prstClr val="black"/>
                </a:solidFill>
                <a:ea typeface="Times New Roman" panose="02020603050405020304" pitchFamily="18" charset="0"/>
                <a:cs typeface="Calibri" panose="020F0502020204030204" pitchFamily="34" charset="0"/>
              </a:rPr>
              <a:t>health</a:t>
            </a:r>
            <a:r>
              <a:rPr lang="fr-FR" sz="1200" dirty="0">
                <a:solidFill>
                  <a:prstClr val="black"/>
                </a:solidFill>
                <a:ea typeface="Times New Roman" panose="02020603050405020304" pitchFamily="18" charset="0"/>
                <a:cs typeface="Calibri" panose="020F0502020204030204" pitchFamily="34" charset="0"/>
              </a:rPr>
              <a:t> of Commons Speaker Lindsay Hoyle, a </a:t>
            </a:r>
            <a:r>
              <a:rPr lang="fr-FR" sz="1200" dirty="0" err="1">
                <a:solidFill>
                  <a:prstClr val="black"/>
                </a:solidFill>
                <a:ea typeface="Times New Roman" panose="02020603050405020304" pitchFamily="18" charset="0"/>
                <a:cs typeface="Calibri" panose="020F0502020204030204" pitchFamily="34" charset="0"/>
              </a:rPr>
              <a:t>diabetic</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who</a:t>
            </a:r>
            <a:r>
              <a:rPr lang="fr-FR" sz="1200" dirty="0">
                <a:solidFill>
                  <a:prstClr val="black"/>
                </a:solidFill>
                <a:ea typeface="Times New Roman" panose="02020603050405020304" pitchFamily="18" charset="0"/>
                <a:cs typeface="Calibri" panose="020F0502020204030204" pitchFamily="34" charset="0"/>
              </a:rPr>
              <a:t> </a:t>
            </a:r>
            <a:r>
              <a:rPr lang="fr-FR" sz="1200" dirty="0" err="1">
                <a:solidFill>
                  <a:prstClr val="black"/>
                </a:solidFill>
                <a:ea typeface="Times New Roman" panose="02020603050405020304" pitchFamily="18" charset="0"/>
                <a:cs typeface="Calibri" panose="020F0502020204030204" pitchFamily="34" charset="0"/>
              </a:rPr>
              <a:t>started</a:t>
            </a:r>
            <a:r>
              <a:rPr lang="fr-FR" sz="1200" dirty="0">
                <a:solidFill>
                  <a:prstClr val="black"/>
                </a:solidFill>
                <a:ea typeface="Times New Roman" panose="02020603050405020304" pitchFamily="18" charset="0"/>
                <a:cs typeface="Calibri" panose="020F0502020204030204" pitchFamily="34" charset="0"/>
              </a:rPr>
              <a:t> self-</a:t>
            </a:r>
            <a:r>
              <a:rPr lang="fr-FR" sz="1200" dirty="0" err="1">
                <a:solidFill>
                  <a:prstClr val="black"/>
                </a:solidFill>
                <a:ea typeface="Times New Roman" panose="02020603050405020304" pitchFamily="18" charset="0"/>
                <a:cs typeface="Calibri" panose="020F0502020204030204" pitchFamily="34" charset="0"/>
              </a:rPr>
              <a:t>isolating</a:t>
            </a:r>
            <a:r>
              <a:rPr lang="fr-FR" sz="1200" dirty="0">
                <a:solidFill>
                  <a:prstClr val="black"/>
                </a:solidFill>
                <a:ea typeface="Times New Roman" panose="02020603050405020304" pitchFamily="18" charset="0"/>
                <a:cs typeface="Calibri" panose="020F0502020204030204" pitchFamily="34" charset="0"/>
              </a:rPr>
              <a:t> last </a:t>
            </a:r>
            <a:r>
              <a:rPr lang="fr-FR" sz="1200" dirty="0" err="1">
                <a:solidFill>
                  <a:prstClr val="black"/>
                </a:solidFill>
                <a:ea typeface="Times New Roman" panose="02020603050405020304" pitchFamily="18" charset="0"/>
                <a:cs typeface="Calibri" panose="020F0502020204030204" pitchFamily="34" charset="0"/>
              </a:rPr>
              <a:t>week</a:t>
            </a:r>
            <a:r>
              <a:rPr lang="fr-FR" sz="1200" dirty="0">
                <a:solidFill>
                  <a:prstClr val="black"/>
                </a:solidFill>
                <a:ea typeface="Times New Roman" panose="02020603050405020304" pitchFamily="18" charset="0"/>
                <a:cs typeface="Calibri" panose="020F0502020204030204" pitchFamily="34" charset="0"/>
              </a:rPr>
              <a:t> as a </a:t>
            </a:r>
            <a:r>
              <a:rPr lang="fr-FR" sz="1200" dirty="0" err="1">
                <a:solidFill>
                  <a:prstClr val="black"/>
                </a:solidFill>
                <a:ea typeface="Times New Roman" panose="02020603050405020304" pitchFamily="18" charset="0"/>
                <a:cs typeface="Calibri" panose="020F0502020204030204" pitchFamily="34" charset="0"/>
              </a:rPr>
              <a:t>precaution</a:t>
            </a:r>
            <a:r>
              <a:rPr lang="fr-FR" sz="1200" dirty="0">
                <a:solidFill>
                  <a:prstClr val="black"/>
                </a:solidFill>
                <a:ea typeface="Times New Roman" panose="02020603050405020304" pitchFamily="18" charset="0"/>
                <a:cs typeface="Calibri" panose="020F0502020204030204" pitchFamily="34" charset="0"/>
              </a:rPr>
              <a:t>.</a:t>
            </a:r>
            <a:endParaRPr lang="fr-FR" sz="1200" dirty="0">
              <a:solidFill>
                <a:prstClr val="black"/>
              </a:solidFill>
            </a:endParaRPr>
          </a:p>
          <a:p>
            <a:pPr lvl="0" algn="just"/>
            <a:r>
              <a:rPr lang="fr-FR" sz="1200" dirty="0">
                <a:solidFill>
                  <a:prstClr val="black"/>
                </a:solidFill>
                <a:cs typeface="Calibri" panose="020F0502020204030204" pitchFamily="34" charset="0"/>
              </a:rPr>
              <a:t> </a:t>
            </a:r>
            <a:endParaRPr lang="fr-FR" sz="1200" dirty="0">
              <a:solidFill>
                <a:prstClr val="black"/>
              </a:solidFill>
            </a:endParaRPr>
          </a:p>
        </p:txBody>
      </p:sp>
      <p:sp>
        <p:nvSpPr>
          <p:cNvPr id="7" name="Rectangle : coins arrondis 6">
            <a:extLst>
              <a:ext uri="{FF2B5EF4-FFF2-40B4-BE49-F238E27FC236}">
                <a16:creationId xmlns:a16="http://schemas.microsoft.com/office/drawing/2014/main" id="{8C674F09-5F66-4B51-8EFA-B8C5AFECFB4E}"/>
              </a:ext>
            </a:extLst>
          </p:cNvPr>
          <p:cNvSpPr/>
          <p:nvPr/>
        </p:nvSpPr>
        <p:spPr>
          <a:xfrm>
            <a:off x="1207008" y="117693"/>
            <a:ext cx="3636264" cy="6738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READ THE ARTICLE</a:t>
            </a:r>
          </a:p>
        </p:txBody>
      </p:sp>
    </p:spTree>
    <p:extLst>
      <p:ext uri="{BB962C8B-B14F-4D97-AF65-F5344CB8AC3E}">
        <p14:creationId xmlns:p14="http://schemas.microsoft.com/office/powerpoint/2010/main" val="58786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163034-DB39-40B4-8D5C-E13481889510}"/>
              </a:ext>
            </a:extLst>
          </p:cNvPr>
          <p:cNvSpPr/>
          <p:nvPr/>
        </p:nvSpPr>
        <p:spPr>
          <a:xfrm>
            <a:off x="0" y="101875"/>
            <a:ext cx="12192000" cy="741606"/>
          </a:xfrm>
          <a:prstGeom prst="rect">
            <a:avLst/>
          </a:prstGeom>
          <a:solidFill>
            <a:srgbClr val="9F3C2D">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400" dirty="0">
                <a:solidFill>
                  <a:srgbClr val="FFFFFF"/>
                </a:solidFill>
                <a:latin typeface="Peace Sans" panose="02000505040000020004" pitchFamily="2" charset="77"/>
              </a:rPr>
              <a:t>ANALYSE</a:t>
            </a:r>
            <a:r>
              <a:rPr kumimoji="0" lang="fr-FR" sz="2400" b="0" u="none" strike="noStrike" kern="1200" cap="none" spc="0" normalizeH="0" baseline="0" noProof="0" dirty="0">
                <a:ln>
                  <a:noFill/>
                </a:ln>
                <a:solidFill>
                  <a:srgbClr val="FFFFFF"/>
                </a:solidFill>
                <a:effectLst/>
                <a:uLnTx/>
                <a:uFillTx/>
                <a:latin typeface="Peace Sans" panose="02000505040000020004" pitchFamily="2" charset="77"/>
                <a:ea typeface="+mn-ea"/>
                <a:cs typeface="+mn-cs"/>
              </a:rPr>
              <a:t> THE ARTICLE</a:t>
            </a:r>
          </a:p>
        </p:txBody>
      </p:sp>
      <p:sp>
        <p:nvSpPr>
          <p:cNvPr id="3" name="Rectangle 2">
            <a:extLst>
              <a:ext uri="{FF2B5EF4-FFF2-40B4-BE49-F238E27FC236}">
                <a16:creationId xmlns:a16="http://schemas.microsoft.com/office/drawing/2014/main" id="{C349D9B4-383B-4CE2-A73F-2889A2445B5E}"/>
              </a:ext>
            </a:extLst>
          </p:cNvPr>
          <p:cNvSpPr/>
          <p:nvPr/>
        </p:nvSpPr>
        <p:spPr>
          <a:xfrm>
            <a:off x="3048000" y="2967335"/>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Tableau 4">
            <a:extLst>
              <a:ext uri="{FF2B5EF4-FFF2-40B4-BE49-F238E27FC236}">
                <a16:creationId xmlns:a16="http://schemas.microsoft.com/office/drawing/2014/main" id="{F53C316B-600B-4761-95C3-5B5AD3A831F8}"/>
              </a:ext>
            </a:extLst>
          </p:cNvPr>
          <p:cNvGraphicFramePr>
            <a:graphicFrameLocks noGrp="1"/>
          </p:cNvGraphicFramePr>
          <p:nvPr>
            <p:extLst>
              <p:ext uri="{D42A27DB-BD31-4B8C-83A1-F6EECF244321}">
                <p14:modId xmlns:p14="http://schemas.microsoft.com/office/powerpoint/2010/main" val="3947410185"/>
              </p:ext>
            </p:extLst>
          </p:nvPr>
        </p:nvGraphicFramePr>
        <p:xfrm>
          <a:off x="713232" y="2235815"/>
          <a:ext cx="10698480" cy="2103120"/>
        </p:xfrm>
        <a:graphic>
          <a:graphicData uri="http://schemas.openxmlformats.org/drawingml/2006/table">
            <a:tbl>
              <a:tblPr firstRow="1" bandRow="1">
                <a:tableStyleId>{5C22544A-7EE6-4342-B048-85BDC9FD1C3A}</a:tableStyleId>
              </a:tblPr>
              <a:tblGrid>
                <a:gridCol w="5349240">
                  <a:extLst>
                    <a:ext uri="{9D8B030D-6E8A-4147-A177-3AD203B41FA5}">
                      <a16:colId xmlns:a16="http://schemas.microsoft.com/office/drawing/2014/main" val="4073874"/>
                    </a:ext>
                  </a:extLst>
                </a:gridCol>
                <a:gridCol w="5349240">
                  <a:extLst>
                    <a:ext uri="{9D8B030D-6E8A-4147-A177-3AD203B41FA5}">
                      <a16:colId xmlns:a16="http://schemas.microsoft.com/office/drawing/2014/main" val="242672554"/>
                    </a:ext>
                  </a:extLst>
                </a:gridCol>
              </a:tblGrid>
              <a:tr h="350874">
                <a:tc>
                  <a:txBody>
                    <a:bodyPr/>
                    <a:lstStyle/>
                    <a:p>
                      <a:pPr algn="ctr"/>
                      <a:r>
                        <a:rPr lang="fr-FR" dirty="0"/>
                        <a:t>FACTS</a:t>
                      </a:r>
                    </a:p>
                  </a:txBody>
                  <a:tcPr/>
                </a:tc>
                <a:tc>
                  <a:txBody>
                    <a:bodyPr/>
                    <a:lstStyle/>
                    <a:p>
                      <a:pPr algn="ctr"/>
                      <a:r>
                        <a:rPr lang="fr-FR" dirty="0"/>
                        <a:t>OPINION</a:t>
                      </a:r>
                    </a:p>
                  </a:txBody>
                  <a:tcPr/>
                </a:tc>
                <a:extLst>
                  <a:ext uri="{0D108BD9-81ED-4DB2-BD59-A6C34878D82A}">
                    <a16:rowId xmlns:a16="http://schemas.microsoft.com/office/drawing/2014/main" val="399065369"/>
                  </a:ext>
                </a:extLst>
              </a:tr>
              <a:tr h="35087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dirty="0"/>
                        <a:t>-</a:t>
                      </a:r>
                      <a:r>
                        <a:rPr lang="fr-FR" sz="1800" dirty="0">
                          <a:ea typeface="Times New Roman" panose="02020603050405020304" pitchFamily="18" charset="0"/>
                          <a:cs typeface="Calibri" panose="020F0502020204030204" pitchFamily="34" charset="0"/>
                        </a:rPr>
                        <a:t>Mr Barnier </a:t>
                      </a:r>
                      <a:r>
                        <a:rPr lang="fr-FR" sz="1800" dirty="0" err="1">
                          <a:ea typeface="Times New Roman" panose="02020603050405020304" pitchFamily="18" charset="0"/>
                          <a:cs typeface="Calibri" panose="020F0502020204030204" pitchFamily="34" charset="0"/>
                        </a:rPr>
                        <a:t>announced</a:t>
                      </a:r>
                      <a:r>
                        <a:rPr lang="fr-FR" sz="1800" dirty="0">
                          <a:ea typeface="Times New Roman" panose="02020603050405020304" pitchFamily="18" charset="0"/>
                          <a:cs typeface="Calibri" panose="020F0502020204030204" pitchFamily="34" charset="0"/>
                        </a:rPr>
                        <a:t> on </a:t>
                      </a:r>
                      <a:r>
                        <a:rPr lang="fr-FR" sz="1800" b="1" dirty="0">
                          <a:ea typeface="Times New Roman" panose="02020603050405020304" pitchFamily="18" charset="0"/>
                          <a:cs typeface="Calibri" panose="020F0502020204030204" pitchFamily="34" charset="0"/>
                        </a:rPr>
                        <a:t>March 19</a:t>
                      </a:r>
                      <a:r>
                        <a:rPr lang="fr-FR" sz="1800" dirty="0">
                          <a:ea typeface="Times New Roman" panose="02020603050405020304" pitchFamily="18" charset="0"/>
                          <a:cs typeface="Calibri" panose="020F0502020204030204" pitchFamily="34" charset="0"/>
                        </a:rPr>
                        <a:t> </a:t>
                      </a:r>
                      <a:r>
                        <a:rPr lang="fr-FR" sz="1800" dirty="0" err="1">
                          <a:ea typeface="Times New Roman" panose="02020603050405020304" pitchFamily="18" charset="0"/>
                          <a:cs typeface="Calibri" panose="020F0502020204030204" pitchFamily="34" charset="0"/>
                        </a:rPr>
                        <a:t>that</a:t>
                      </a:r>
                      <a:r>
                        <a:rPr lang="fr-FR" sz="1800" dirty="0">
                          <a:ea typeface="Times New Roman" panose="02020603050405020304" pitchFamily="18" charset="0"/>
                          <a:cs typeface="Calibri" panose="020F0502020204030204" pitchFamily="34" charset="0"/>
                        </a:rPr>
                        <a:t> </a:t>
                      </a:r>
                      <a:r>
                        <a:rPr lang="fr-FR" sz="1800" dirty="0" err="1">
                          <a:ea typeface="Times New Roman" panose="02020603050405020304" pitchFamily="18" charset="0"/>
                          <a:cs typeface="Calibri" panose="020F0502020204030204" pitchFamily="34" charset="0"/>
                        </a:rPr>
                        <a:t>he</a:t>
                      </a:r>
                      <a:r>
                        <a:rPr lang="fr-FR" sz="1800" dirty="0">
                          <a:ea typeface="Times New Roman" panose="02020603050405020304" pitchFamily="18" charset="0"/>
                          <a:cs typeface="Calibri" panose="020F0502020204030204" pitchFamily="34" charset="0"/>
                        </a:rPr>
                        <a:t> </a:t>
                      </a:r>
                      <a:r>
                        <a:rPr lang="fr-FR" sz="1800" dirty="0" err="1">
                          <a:ea typeface="Times New Roman" panose="02020603050405020304" pitchFamily="18" charset="0"/>
                          <a:cs typeface="Calibri" panose="020F0502020204030204" pitchFamily="34" charset="0"/>
                        </a:rPr>
                        <a:t>had</a:t>
                      </a:r>
                      <a:r>
                        <a:rPr lang="fr-FR" sz="1800" dirty="0">
                          <a:ea typeface="Times New Roman" panose="02020603050405020304" pitchFamily="18" charset="0"/>
                          <a:cs typeface="Calibri" panose="020F0502020204030204" pitchFamily="34" charset="0"/>
                        </a:rPr>
                        <a:t> </a:t>
                      </a:r>
                      <a:r>
                        <a:rPr lang="fr-FR" sz="1800" dirty="0" err="1">
                          <a:ea typeface="Times New Roman" panose="02020603050405020304" pitchFamily="18" charset="0"/>
                          <a:cs typeface="Calibri" panose="020F0502020204030204" pitchFamily="34" charset="0"/>
                        </a:rPr>
                        <a:t>tested</a:t>
                      </a:r>
                      <a:r>
                        <a:rPr lang="fr-FR" sz="1800" dirty="0">
                          <a:ea typeface="Times New Roman" panose="02020603050405020304" pitchFamily="18" charset="0"/>
                          <a:cs typeface="Calibri" panose="020F0502020204030204" pitchFamily="34" charset="0"/>
                        </a:rPr>
                        <a:t> positive for coronavirus, </a:t>
                      </a:r>
                      <a:r>
                        <a:rPr lang="fr-FR" sz="1800" b="1" dirty="0" err="1">
                          <a:ea typeface="Times New Roman" panose="02020603050405020304" pitchFamily="18" charset="0"/>
                          <a:cs typeface="Calibri" panose="020F0502020204030204" pitchFamily="34" charset="0"/>
                        </a:rPr>
                        <a:t>writing</a:t>
                      </a:r>
                      <a:r>
                        <a:rPr lang="fr-FR" sz="1800" b="1" dirty="0">
                          <a:ea typeface="Times New Roman" panose="02020603050405020304" pitchFamily="18" charset="0"/>
                          <a:cs typeface="Calibri" panose="020F0502020204030204" pitchFamily="34" charset="0"/>
                        </a:rPr>
                        <a:t> on Twitter</a:t>
                      </a:r>
                      <a:r>
                        <a:rPr lang="fr-FR" sz="1800" dirty="0">
                          <a:ea typeface="Times New Roman" panose="02020603050405020304" pitchFamily="18" charset="0"/>
                          <a:cs typeface="Calibri" panose="020F0502020204030204" pitchFamily="34" charset="0"/>
                        </a:rPr>
                        <a:t>: ‘I </a:t>
                      </a:r>
                      <a:r>
                        <a:rPr lang="fr-FR" sz="1800" dirty="0" err="1">
                          <a:ea typeface="Times New Roman" panose="02020603050405020304" pitchFamily="18" charset="0"/>
                          <a:cs typeface="Calibri" panose="020F0502020204030204" pitchFamily="34" charset="0"/>
                        </a:rPr>
                        <a:t>am</a:t>
                      </a:r>
                      <a:r>
                        <a:rPr lang="fr-FR" sz="1800" dirty="0">
                          <a:ea typeface="Times New Roman" panose="02020603050405020304" pitchFamily="18" charset="0"/>
                          <a:cs typeface="Calibri" panose="020F0502020204030204" pitchFamily="34" charset="0"/>
                        </a:rPr>
                        <a:t> </a:t>
                      </a:r>
                      <a:r>
                        <a:rPr lang="fr-FR" sz="1800" dirty="0" err="1">
                          <a:ea typeface="Times New Roman" panose="02020603050405020304" pitchFamily="18" charset="0"/>
                          <a:cs typeface="Calibri" panose="020F0502020204030204" pitchFamily="34" charset="0"/>
                        </a:rPr>
                        <a:t>following</a:t>
                      </a:r>
                      <a:r>
                        <a:rPr lang="fr-FR" sz="1800" dirty="0">
                          <a:ea typeface="Times New Roman" panose="02020603050405020304" pitchFamily="18" charset="0"/>
                          <a:cs typeface="Calibri" panose="020F0502020204030204" pitchFamily="34" charset="0"/>
                        </a:rPr>
                        <a:t> all the </a:t>
                      </a:r>
                      <a:r>
                        <a:rPr lang="fr-FR" sz="1800" dirty="0" err="1">
                          <a:ea typeface="Times New Roman" panose="02020603050405020304" pitchFamily="18" charset="0"/>
                          <a:cs typeface="Calibri" panose="020F0502020204030204" pitchFamily="34" charset="0"/>
                        </a:rPr>
                        <a:t>necessary</a:t>
                      </a:r>
                      <a:r>
                        <a:rPr lang="fr-FR" sz="1800" dirty="0">
                          <a:ea typeface="Times New Roman" panose="02020603050405020304" pitchFamily="18" charset="0"/>
                          <a:cs typeface="Calibri" panose="020F0502020204030204" pitchFamily="34" charset="0"/>
                        </a:rPr>
                        <a:t> instructions, as </a:t>
                      </a:r>
                      <a:r>
                        <a:rPr lang="fr-FR" sz="1800" dirty="0" err="1">
                          <a:ea typeface="Times New Roman" panose="02020603050405020304" pitchFamily="18" charset="0"/>
                          <a:cs typeface="Calibri" panose="020F0502020204030204" pitchFamily="34" charset="0"/>
                        </a:rPr>
                        <a:t>is</a:t>
                      </a:r>
                      <a:r>
                        <a:rPr lang="fr-FR" sz="1800" dirty="0">
                          <a:ea typeface="Times New Roman" panose="02020603050405020304" pitchFamily="18" charset="0"/>
                          <a:cs typeface="Calibri" panose="020F0502020204030204" pitchFamily="34" charset="0"/>
                        </a:rPr>
                        <a:t> </a:t>
                      </a:r>
                      <a:r>
                        <a:rPr lang="fr-FR" sz="1800" dirty="0" err="1">
                          <a:ea typeface="Times New Roman" panose="02020603050405020304" pitchFamily="18" charset="0"/>
                          <a:cs typeface="Calibri" panose="020F0502020204030204" pitchFamily="34" charset="0"/>
                        </a:rPr>
                        <a:t>my</a:t>
                      </a:r>
                      <a:r>
                        <a:rPr lang="fr-FR" sz="1800" dirty="0">
                          <a:ea typeface="Times New Roman" panose="02020603050405020304" pitchFamily="18" charset="0"/>
                          <a:cs typeface="Calibri" panose="020F0502020204030204" pitchFamily="34" charset="0"/>
                        </a:rPr>
                        <a:t> team.’</a:t>
                      </a:r>
                      <a:r>
                        <a:rPr lang="fr-FR" dirty="0"/>
                        <a:t>(</a:t>
                      </a:r>
                      <a:r>
                        <a:rPr lang="fr-FR" b="1" dirty="0"/>
                        <a:t>+ </a:t>
                      </a:r>
                      <a:r>
                        <a:rPr lang="fr-FR" b="1" dirty="0" err="1"/>
                        <a:t>video</a:t>
                      </a:r>
                      <a:r>
                        <a:rPr lang="fr-FR" dirty="0"/>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dirty="0"/>
                    </a:p>
                  </a:txBody>
                  <a:tcPr/>
                </a:tc>
                <a:tc>
                  <a:txBody>
                    <a:bodyPr/>
                    <a:lstStyle/>
                    <a:p>
                      <a:pPr algn="l"/>
                      <a:r>
                        <a:rPr lang="fr-FR" dirty="0"/>
                        <a:t>-</a:t>
                      </a:r>
                      <a:r>
                        <a:rPr lang="en-US" dirty="0"/>
                        <a:t>Michel </a:t>
                      </a:r>
                      <a:r>
                        <a:rPr lang="en-US" dirty="0" err="1"/>
                        <a:t>Barnier</a:t>
                      </a:r>
                      <a:r>
                        <a:rPr lang="en-US" dirty="0"/>
                        <a:t> </a:t>
                      </a:r>
                      <a:r>
                        <a:rPr lang="en-US" b="1" dirty="0"/>
                        <a:t>could</a:t>
                      </a:r>
                      <a:r>
                        <a:rPr lang="en-US" dirty="0"/>
                        <a:t> be Downing Street's 'Patient Zero', according </a:t>
                      </a:r>
                      <a:r>
                        <a:rPr lang="en-US" b="1" dirty="0"/>
                        <a:t>to one theory</a:t>
                      </a:r>
                      <a:endParaRPr lang="fr-FR" b="1" dirty="0"/>
                    </a:p>
                  </a:txBody>
                  <a:tcPr/>
                </a:tc>
                <a:extLst>
                  <a:ext uri="{0D108BD9-81ED-4DB2-BD59-A6C34878D82A}">
                    <a16:rowId xmlns:a16="http://schemas.microsoft.com/office/drawing/2014/main" val="1288041704"/>
                  </a:ext>
                </a:extLst>
              </a:tr>
            </a:tbl>
          </a:graphicData>
        </a:graphic>
      </p:graphicFrame>
      <p:sp>
        <p:nvSpPr>
          <p:cNvPr id="12" name="Rectangle : coins arrondis 11">
            <a:extLst>
              <a:ext uri="{FF2B5EF4-FFF2-40B4-BE49-F238E27FC236}">
                <a16:creationId xmlns:a16="http://schemas.microsoft.com/office/drawing/2014/main" id="{D44C14DC-2913-4925-8DA2-155902EBD659}"/>
              </a:ext>
            </a:extLst>
          </p:cNvPr>
          <p:cNvSpPr/>
          <p:nvPr/>
        </p:nvSpPr>
        <p:spPr>
          <a:xfrm>
            <a:off x="713232" y="1163215"/>
            <a:ext cx="10369296" cy="6738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Select the real </a:t>
            </a:r>
            <a:r>
              <a:rPr lang="fr-FR" sz="2000" b="1" dirty="0" err="1">
                <a:solidFill>
                  <a:schemeClr val="tx1"/>
                </a:solidFill>
              </a:rPr>
              <a:t>facts</a:t>
            </a:r>
            <a:r>
              <a:rPr lang="fr-FR" sz="2000" b="1" dirty="0">
                <a:solidFill>
                  <a:schemeClr val="tx1"/>
                </a:solidFill>
              </a:rPr>
              <a:t> and the opinions of the </a:t>
            </a:r>
            <a:r>
              <a:rPr lang="fr-FR" sz="2000" b="1" dirty="0" err="1">
                <a:solidFill>
                  <a:schemeClr val="tx1"/>
                </a:solidFill>
              </a:rPr>
              <a:t>journalists</a:t>
            </a:r>
            <a:endParaRPr lang="fr-FR" sz="2000" b="1" dirty="0">
              <a:solidFill>
                <a:schemeClr val="tx1"/>
              </a:solidFill>
            </a:endParaRPr>
          </a:p>
        </p:txBody>
      </p:sp>
    </p:spTree>
    <p:extLst>
      <p:ext uri="{BB962C8B-B14F-4D97-AF65-F5344CB8AC3E}">
        <p14:creationId xmlns:p14="http://schemas.microsoft.com/office/powerpoint/2010/main" val="2886776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163034-DB39-40B4-8D5C-E13481889510}"/>
              </a:ext>
            </a:extLst>
          </p:cNvPr>
          <p:cNvSpPr/>
          <p:nvPr/>
        </p:nvSpPr>
        <p:spPr>
          <a:xfrm>
            <a:off x="0" y="101875"/>
            <a:ext cx="12192000" cy="741606"/>
          </a:xfrm>
          <a:prstGeom prst="rect">
            <a:avLst/>
          </a:prstGeom>
          <a:solidFill>
            <a:srgbClr val="9F3C2D">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400" dirty="0">
                <a:solidFill>
                  <a:srgbClr val="FFFFFF"/>
                </a:solidFill>
                <a:latin typeface="Peace Sans" panose="02000505040000020004" pitchFamily="2" charset="77"/>
              </a:rPr>
              <a:t>ANALYSE</a:t>
            </a:r>
            <a:r>
              <a:rPr kumimoji="0" lang="fr-FR" sz="2400" b="0" u="none" strike="noStrike" kern="1200" cap="none" spc="0" normalizeH="0" baseline="0" noProof="0" dirty="0">
                <a:ln>
                  <a:noFill/>
                </a:ln>
                <a:solidFill>
                  <a:srgbClr val="FFFFFF"/>
                </a:solidFill>
                <a:effectLst/>
                <a:uLnTx/>
                <a:uFillTx/>
                <a:latin typeface="Peace Sans" panose="02000505040000020004" pitchFamily="2" charset="77"/>
                <a:ea typeface="+mn-ea"/>
                <a:cs typeface="+mn-cs"/>
              </a:rPr>
              <a:t> THE ARTICLE: THE PHOTOS</a:t>
            </a:r>
          </a:p>
        </p:txBody>
      </p:sp>
      <p:sp>
        <p:nvSpPr>
          <p:cNvPr id="3" name="Rectangle 2">
            <a:extLst>
              <a:ext uri="{FF2B5EF4-FFF2-40B4-BE49-F238E27FC236}">
                <a16:creationId xmlns:a16="http://schemas.microsoft.com/office/drawing/2014/main" id="{C349D9B4-383B-4CE2-A73F-2889A2445B5E}"/>
              </a:ext>
            </a:extLst>
          </p:cNvPr>
          <p:cNvSpPr/>
          <p:nvPr/>
        </p:nvSpPr>
        <p:spPr>
          <a:xfrm>
            <a:off x="3048000" y="2967335"/>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Image 5">
            <a:extLst>
              <a:ext uri="{FF2B5EF4-FFF2-40B4-BE49-F238E27FC236}">
                <a16:creationId xmlns:a16="http://schemas.microsoft.com/office/drawing/2014/main" id="{171D2378-2315-4AE8-9627-3A80778FB4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80" y="1030236"/>
            <a:ext cx="3899141" cy="2675278"/>
          </a:xfrm>
          <a:prstGeom prst="rect">
            <a:avLst/>
          </a:prstGeom>
        </p:spPr>
      </p:pic>
      <p:sp>
        <p:nvSpPr>
          <p:cNvPr id="7" name="Rectangle 6">
            <a:extLst>
              <a:ext uri="{FF2B5EF4-FFF2-40B4-BE49-F238E27FC236}">
                <a16:creationId xmlns:a16="http://schemas.microsoft.com/office/drawing/2014/main" id="{F4ADFB57-FC90-4647-B8E3-A915921B26BF}"/>
              </a:ext>
            </a:extLst>
          </p:cNvPr>
          <p:cNvSpPr/>
          <p:nvPr/>
        </p:nvSpPr>
        <p:spPr>
          <a:xfrm>
            <a:off x="189780" y="3892269"/>
            <a:ext cx="3899141" cy="1477328"/>
          </a:xfrm>
          <a:prstGeom prst="rect">
            <a:avLst/>
          </a:prstGeom>
        </p:spPr>
        <p:txBody>
          <a:bodyPr wrap="square">
            <a:spAutoFit/>
          </a:bodyPr>
          <a:lstStyle/>
          <a:p>
            <a:pPr algn="just"/>
            <a:r>
              <a:rPr lang="en-US" dirty="0"/>
              <a:t>The </a:t>
            </a:r>
            <a:r>
              <a:rPr lang="en-US" dirty="0" err="1"/>
              <a:t>coronavrius</a:t>
            </a:r>
            <a:r>
              <a:rPr lang="en-US" dirty="0"/>
              <a:t> that has laid Boris Johnson low may have passed into Westminster’s inner circle via the EU’s chief Brexit negotiator Michel </a:t>
            </a:r>
            <a:r>
              <a:rPr lang="en-US" dirty="0" err="1"/>
              <a:t>Barnier</a:t>
            </a:r>
            <a:r>
              <a:rPr lang="en-US" dirty="0"/>
              <a:t>, according to one theory</a:t>
            </a:r>
            <a:endParaRPr lang="fr-FR" dirty="0"/>
          </a:p>
        </p:txBody>
      </p:sp>
      <p:pic>
        <p:nvPicPr>
          <p:cNvPr id="11" name="Image 10">
            <a:extLst>
              <a:ext uri="{FF2B5EF4-FFF2-40B4-BE49-F238E27FC236}">
                <a16:creationId xmlns:a16="http://schemas.microsoft.com/office/drawing/2014/main" id="{7ED33E89-2E01-483E-8988-D283AD1814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4027" y="1058324"/>
            <a:ext cx="3025352" cy="2610201"/>
          </a:xfrm>
          <a:prstGeom prst="rect">
            <a:avLst/>
          </a:prstGeom>
        </p:spPr>
      </p:pic>
      <p:sp>
        <p:nvSpPr>
          <p:cNvPr id="12" name="Rectangle 11">
            <a:extLst>
              <a:ext uri="{FF2B5EF4-FFF2-40B4-BE49-F238E27FC236}">
                <a16:creationId xmlns:a16="http://schemas.microsoft.com/office/drawing/2014/main" id="{292456E5-EC0A-4E00-B5D0-CF7D91477D90}"/>
              </a:ext>
            </a:extLst>
          </p:cNvPr>
          <p:cNvSpPr/>
          <p:nvPr/>
        </p:nvSpPr>
        <p:spPr>
          <a:xfrm>
            <a:off x="4684027" y="3768351"/>
            <a:ext cx="3025352" cy="2031325"/>
          </a:xfrm>
          <a:prstGeom prst="rect">
            <a:avLst/>
          </a:prstGeom>
        </p:spPr>
        <p:txBody>
          <a:bodyPr wrap="square">
            <a:spAutoFit/>
          </a:bodyPr>
          <a:lstStyle/>
          <a:p>
            <a:pPr algn="just"/>
            <a:r>
              <a:rPr lang="en-US"/>
              <a:t>Sources say that although Mr Johnson is trying to maintain his ‘usual sunny self’, he is blighted by a dry cough. He is continuing to fulfil his duties, speaking on Friday evening to Donald Trump</a:t>
            </a:r>
            <a:endParaRPr lang="fr-FR" dirty="0"/>
          </a:p>
        </p:txBody>
      </p:sp>
      <p:pic>
        <p:nvPicPr>
          <p:cNvPr id="14" name="Image 13">
            <a:extLst>
              <a:ext uri="{FF2B5EF4-FFF2-40B4-BE49-F238E27FC236}">
                <a16:creationId xmlns:a16="http://schemas.microsoft.com/office/drawing/2014/main" id="{F2A7D943-AB81-42F4-9D5A-E93A122FB8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4486" y="1166447"/>
            <a:ext cx="3323921" cy="2222938"/>
          </a:xfrm>
          <a:prstGeom prst="rect">
            <a:avLst/>
          </a:prstGeom>
        </p:spPr>
      </p:pic>
      <p:sp>
        <p:nvSpPr>
          <p:cNvPr id="15" name="Rectangle 14">
            <a:extLst>
              <a:ext uri="{FF2B5EF4-FFF2-40B4-BE49-F238E27FC236}">
                <a16:creationId xmlns:a16="http://schemas.microsoft.com/office/drawing/2014/main" id="{51DFC8D7-1CCA-4A50-8C30-DCF61F7BD7F0}"/>
              </a:ext>
            </a:extLst>
          </p:cNvPr>
          <p:cNvSpPr/>
          <p:nvPr/>
        </p:nvSpPr>
        <p:spPr>
          <a:xfrm>
            <a:off x="8304485" y="3583684"/>
            <a:ext cx="3323922" cy="2308324"/>
          </a:xfrm>
          <a:prstGeom prst="rect">
            <a:avLst/>
          </a:prstGeom>
        </p:spPr>
        <p:txBody>
          <a:bodyPr wrap="square">
            <a:spAutoFit/>
          </a:bodyPr>
          <a:lstStyle/>
          <a:p>
            <a:pPr algn="just"/>
            <a:r>
              <a:rPr lang="en-US" dirty="0"/>
              <a:t>Aides and advisers gathered in the Cabinet room for a series of video conferences with </a:t>
            </a:r>
            <a:r>
              <a:rPr lang="en-US" dirty="0" err="1"/>
              <a:t>Mr</a:t>
            </a:r>
            <a:r>
              <a:rPr lang="en-US" dirty="0"/>
              <a:t> Johnson, including the morning ‘Covid-19 war committee’, where the latest NHS data and international comparisons are shared</a:t>
            </a:r>
            <a:endParaRPr lang="fr-FR" dirty="0"/>
          </a:p>
        </p:txBody>
      </p:sp>
    </p:spTree>
    <p:extLst>
      <p:ext uri="{BB962C8B-B14F-4D97-AF65-F5344CB8AC3E}">
        <p14:creationId xmlns:p14="http://schemas.microsoft.com/office/powerpoint/2010/main" val="3406230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163034-DB39-40B4-8D5C-E13481889510}"/>
              </a:ext>
            </a:extLst>
          </p:cNvPr>
          <p:cNvSpPr/>
          <p:nvPr/>
        </p:nvSpPr>
        <p:spPr>
          <a:xfrm>
            <a:off x="0" y="101875"/>
            <a:ext cx="12192000" cy="741606"/>
          </a:xfrm>
          <a:prstGeom prst="rect">
            <a:avLst/>
          </a:prstGeom>
          <a:solidFill>
            <a:srgbClr val="9F3C2D">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400" dirty="0">
                <a:solidFill>
                  <a:srgbClr val="FFFFFF"/>
                </a:solidFill>
                <a:latin typeface="Peace Sans" panose="02000505040000020004" pitchFamily="2" charset="77"/>
              </a:rPr>
              <a:t>ANALYSE</a:t>
            </a:r>
            <a:r>
              <a:rPr kumimoji="0" lang="fr-FR" sz="2400" b="0" u="none" strike="noStrike" kern="1200" cap="none" spc="0" normalizeH="0" baseline="0" noProof="0" dirty="0">
                <a:ln>
                  <a:noFill/>
                </a:ln>
                <a:solidFill>
                  <a:srgbClr val="FFFFFF"/>
                </a:solidFill>
                <a:effectLst/>
                <a:uLnTx/>
                <a:uFillTx/>
                <a:latin typeface="Peace Sans" panose="02000505040000020004" pitchFamily="2" charset="77"/>
                <a:ea typeface="+mn-ea"/>
                <a:cs typeface="+mn-cs"/>
              </a:rPr>
              <a:t> THE ARTICLE: THE ILLUSTRATIONS</a:t>
            </a:r>
          </a:p>
        </p:txBody>
      </p:sp>
      <p:sp>
        <p:nvSpPr>
          <p:cNvPr id="3" name="Rectangle 2">
            <a:extLst>
              <a:ext uri="{FF2B5EF4-FFF2-40B4-BE49-F238E27FC236}">
                <a16:creationId xmlns:a16="http://schemas.microsoft.com/office/drawing/2014/main" id="{C349D9B4-383B-4CE2-A73F-2889A2445B5E}"/>
              </a:ext>
            </a:extLst>
          </p:cNvPr>
          <p:cNvSpPr/>
          <p:nvPr/>
        </p:nvSpPr>
        <p:spPr>
          <a:xfrm>
            <a:off x="3048000" y="2967335"/>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Image 3">
            <a:extLst>
              <a:ext uri="{FF2B5EF4-FFF2-40B4-BE49-F238E27FC236}">
                <a16:creationId xmlns:a16="http://schemas.microsoft.com/office/drawing/2014/main" id="{148D89E4-AC9B-497A-B95C-07527C507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942" y="982258"/>
            <a:ext cx="4686150" cy="4264840"/>
          </a:xfrm>
          <a:prstGeom prst="rect">
            <a:avLst/>
          </a:prstGeom>
        </p:spPr>
      </p:pic>
      <p:pic>
        <p:nvPicPr>
          <p:cNvPr id="9" name="Image 8">
            <a:extLst>
              <a:ext uri="{FF2B5EF4-FFF2-40B4-BE49-F238E27FC236}">
                <a16:creationId xmlns:a16="http://schemas.microsoft.com/office/drawing/2014/main" id="{8833017B-9E95-4B64-8069-8332F85D52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1026" y="1292606"/>
            <a:ext cx="5323032" cy="3954492"/>
          </a:xfrm>
          <a:prstGeom prst="rect">
            <a:avLst/>
          </a:prstGeom>
        </p:spPr>
      </p:pic>
    </p:spTree>
    <p:extLst>
      <p:ext uri="{BB962C8B-B14F-4D97-AF65-F5344CB8AC3E}">
        <p14:creationId xmlns:p14="http://schemas.microsoft.com/office/powerpoint/2010/main" val="1319054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163034-DB39-40B4-8D5C-E13481889510}"/>
              </a:ext>
            </a:extLst>
          </p:cNvPr>
          <p:cNvSpPr/>
          <p:nvPr/>
        </p:nvSpPr>
        <p:spPr>
          <a:xfrm>
            <a:off x="0" y="101875"/>
            <a:ext cx="12192000" cy="741606"/>
          </a:xfrm>
          <a:prstGeom prst="rect">
            <a:avLst/>
          </a:prstGeom>
          <a:solidFill>
            <a:srgbClr val="9F3C2D">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400" dirty="0">
                <a:solidFill>
                  <a:srgbClr val="FFFFFF"/>
                </a:solidFill>
                <a:latin typeface="Peace Sans" panose="02000505040000020004" pitchFamily="2" charset="77"/>
              </a:rPr>
              <a:t>ANALYSE</a:t>
            </a:r>
            <a:r>
              <a:rPr kumimoji="0" lang="fr-FR" sz="2400" b="0" u="none" strike="noStrike" kern="1200" cap="none" spc="0" normalizeH="0" baseline="0" noProof="0" dirty="0">
                <a:ln>
                  <a:noFill/>
                </a:ln>
                <a:solidFill>
                  <a:srgbClr val="FFFFFF"/>
                </a:solidFill>
                <a:effectLst/>
                <a:uLnTx/>
                <a:uFillTx/>
                <a:latin typeface="Peace Sans" panose="02000505040000020004" pitchFamily="2" charset="77"/>
                <a:ea typeface="+mn-ea"/>
                <a:cs typeface="+mn-cs"/>
              </a:rPr>
              <a:t> THE ARTICLE: THE VIDEOS</a:t>
            </a:r>
          </a:p>
        </p:txBody>
      </p:sp>
      <p:sp>
        <p:nvSpPr>
          <p:cNvPr id="3" name="Rectangle 2">
            <a:extLst>
              <a:ext uri="{FF2B5EF4-FFF2-40B4-BE49-F238E27FC236}">
                <a16:creationId xmlns:a16="http://schemas.microsoft.com/office/drawing/2014/main" id="{C349D9B4-383B-4CE2-A73F-2889A2445B5E}"/>
              </a:ext>
            </a:extLst>
          </p:cNvPr>
          <p:cNvSpPr/>
          <p:nvPr/>
        </p:nvSpPr>
        <p:spPr>
          <a:xfrm>
            <a:off x="3048000" y="2967335"/>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Image 1">
            <a:extLst>
              <a:ext uri="{FF2B5EF4-FFF2-40B4-BE49-F238E27FC236}">
                <a16:creationId xmlns:a16="http://schemas.microsoft.com/office/drawing/2014/main" id="{E1C9C7D2-3AD4-48F9-B2E2-281E46924AB8}"/>
              </a:ext>
            </a:extLst>
          </p:cNvPr>
          <p:cNvPicPr>
            <a:picLocks noChangeAspect="1"/>
          </p:cNvPicPr>
          <p:nvPr/>
        </p:nvPicPr>
        <p:blipFill>
          <a:blip r:embed="rId3"/>
          <a:stretch>
            <a:fillRect/>
          </a:stretch>
        </p:blipFill>
        <p:spPr>
          <a:xfrm>
            <a:off x="6178113" y="1061289"/>
            <a:ext cx="5931773" cy="3334994"/>
          </a:xfrm>
          <a:prstGeom prst="rect">
            <a:avLst/>
          </a:prstGeom>
        </p:spPr>
      </p:pic>
      <p:pic>
        <p:nvPicPr>
          <p:cNvPr id="5" name="Image 4">
            <a:extLst>
              <a:ext uri="{FF2B5EF4-FFF2-40B4-BE49-F238E27FC236}">
                <a16:creationId xmlns:a16="http://schemas.microsoft.com/office/drawing/2014/main" id="{72651B3A-F423-4792-B286-D61C3556DB3F}"/>
              </a:ext>
            </a:extLst>
          </p:cNvPr>
          <p:cNvPicPr>
            <a:picLocks noChangeAspect="1"/>
          </p:cNvPicPr>
          <p:nvPr/>
        </p:nvPicPr>
        <p:blipFill>
          <a:blip r:embed="rId4"/>
          <a:stretch>
            <a:fillRect/>
          </a:stretch>
        </p:blipFill>
        <p:spPr>
          <a:xfrm>
            <a:off x="0" y="1061289"/>
            <a:ext cx="5931773" cy="3334994"/>
          </a:xfrm>
          <a:prstGeom prst="rect">
            <a:avLst/>
          </a:prstGeom>
        </p:spPr>
      </p:pic>
    </p:spTree>
    <p:extLst>
      <p:ext uri="{BB962C8B-B14F-4D97-AF65-F5344CB8AC3E}">
        <p14:creationId xmlns:p14="http://schemas.microsoft.com/office/powerpoint/2010/main" val="52266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163034-DB39-40B4-8D5C-E13481889510}"/>
              </a:ext>
            </a:extLst>
          </p:cNvPr>
          <p:cNvSpPr/>
          <p:nvPr/>
        </p:nvSpPr>
        <p:spPr>
          <a:xfrm>
            <a:off x="0" y="101875"/>
            <a:ext cx="12192000" cy="741606"/>
          </a:xfrm>
          <a:prstGeom prst="rect">
            <a:avLst/>
          </a:prstGeom>
          <a:solidFill>
            <a:srgbClr val="9F3C2D">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400" dirty="0">
                <a:solidFill>
                  <a:srgbClr val="FFFFFF"/>
                </a:solidFill>
                <a:latin typeface="Peace Sans" panose="02000505040000020004" pitchFamily="2" charset="77"/>
              </a:rPr>
              <a:t>EU</a:t>
            </a:r>
            <a:r>
              <a:rPr kumimoji="0" lang="fr-FR" sz="2400" b="0" u="none" strike="noStrike" kern="1200" cap="none" spc="0" normalizeH="0" baseline="0" noProof="0" dirty="0">
                <a:ln>
                  <a:noFill/>
                </a:ln>
                <a:solidFill>
                  <a:srgbClr val="FFFFFF"/>
                </a:solidFill>
                <a:effectLst/>
                <a:uLnTx/>
                <a:uFillTx/>
                <a:latin typeface="Peace Sans" panose="02000505040000020004" pitchFamily="2" charset="77"/>
                <a:ea typeface="+mn-ea"/>
                <a:cs typeface="+mn-cs"/>
              </a:rPr>
              <a:t> VS UK</a:t>
            </a:r>
          </a:p>
        </p:txBody>
      </p:sp>
      <p:sp>
        <p:nvSpPr>
          <p:cNvPr id="3" name="Rectangle 2">
            <a:extLst>
              <a:ext uri="{FF2B5EF4-FFF2-40B4-BE49-F238E27FC236}">
                <a16:creationId xmlns:a16="http://schemas.microsoft.com/office/drawing/2014/main" id="{C349D9B4-383B-4CE2-A73F-2889A2445B5E}"/>
              </a:ext>
            </a:extLst>
          </p:cNvPr>
          <p:cNvSpPr/>
          <p:nvPr/>
        </p:nvSpPr>
        <p:spPr>
          <a:xfrm>
            <a:off x="3048000" y="2967335"/>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Image 5">
            <a:extLst>
              <a:ext uri="{FF2B5EF4-FFF2-40B4-BE49-F238E27FC236}">
                <a16:creationId xmlns:a16="http://schemas.microsoft.com/office/drawing/2014/main" id="{171D2378-2315-4AE8-9627-3A80778FB4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81" y="1030236"/>
            <a:ext cx="3025352" cy="2075754"/>
          </a:xfrm>
          <a:prstGeom prst="rect">
            <a:avLst/>
          </a:prstGeom>
        </p:spPr>
      </p:pic>
      <p:sp>
        <p:nvSpPr>
          <p:cNvPr id="7" name="Rectangle 6">
            <a:extLst>
              <a:ext uri="{FF2B5EF4-FFF2-40B4-BE49-F238E27FC236}">
                <a16:creationId xmlns:a16="http://schemas.microsoft.com/office/drawing/2014/main" id="{F4ADFB57-FC90-4647-B8E3-A915921B26BF}"/>
              </a:ext>
            </a:extLst>
          </p:cNvPr>
          <p:cNvSpPr/>
          <p:nvPr/>
        </p:nvSpPr>
        <p:spPr>
          <a:xfrm>
            <a:off x="3276917" y="980889"/>
            <a:ext cx="2256044" cy="2585323"/>
          </a:xfrm>
          <a:prstGeom prst="rect">
            <a:avLst/>
          </a:prstGeom>
        </p:spPr>
        <p:txBody>
          <a:bodyPr wrap="square">
            <a:spAutoFit/>
          </a:bodyPr>
          <a:lstStyle/>
          <a:p>
            <a:pPr algn="just"/>
            <a:r>
              <a:rPr lang="en-US" dirty="0"/>
              <a:t>The </a:t>
            </a:r>
            <a:r>
              <a:rPr lang="en-US" dirty="0" err="1"/>
              <a:t>coronavrius</a:t>
            </a:r>
            <a:r>
              <a:rPr lang="en-US" dirty="0"/>
              <a:t> that has laid Boris Johnson low may have passed into Westminster’s inner circle via the EU’s chief Brexit negotiator Michel </a:t>
            </a:r>
            <a:r>
              <a:rPr lang="en-US" dirty="0" err="1"/>
              <a:t>Barnier</a:t>
            </a:r>
            <a:r>
              <a:rPr lang="en-US" dirty="0"/>
              <a:t>, according to one theory</a:t>
            </a:r>
            <a:endParaRPr lang="fr-FR" dirty="0"/>
          </a:p>
        </p:txBody>
      </p:sp>
      <p:pic>
        <p:nvPicPr>
          <p:cNvPr id="11" name="Image 10">
            <a:extLst>
              <a:ext uri="{FF2B5EF4-FFF2-40B4-BE49-F238E27FC236}">
                <a16:creationId xmlns:a16="http://schemas.microsoft.com/office/drawing/2014/main" id="{7ED33E89-2E01-483E-8988-D283AD1814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7862" y="938490"/>
            <a:ext cx="2512240" cy="2167500"/>
          </a:xfrm>
          <a:prstGeom prst="rect">
            <a:avLst/>
          </a:prstGeom>
        </p:spPr>
      </p:pic>
      <p:sp>
        <p:nvSpPr>
          <p:cNvPr id="12" name="Rectangle 11">
            <a:extLst>
              <a:ext uri="{FF2B5EF4-FFF2-40B4-BE49-F238E27FC236}">
                <a16:creationId xmlns:a16="http://schemas.microsoft.com/office/drawing/2014/main" id="{292456E5-EC0A-4E00-B5D0-CF7D91477D90}"/>
              </a:ext>
            </a:extLst>
          </p:cNvPr>
          <p:cNvSpPr/>
          <p:nvPr/>
        </p:nvSpPr>
        <p:spPr>
          <a:xfrm>
            <a:off x="9023091" y="980889"/>
            <a:ext cx="3025352" cy="2031325"/>
          </a:xfrm>
          <a:prstGeom prst="rect">
            <a:avLst/>
          </a:prstGeom>
        </p:spPr>
        <p:txBody>
          <a:bodyPr wrap="square">
            <a:spAutoFit/>
          </a:bodyPr>
          <a:lstStyle/>
          <a:p>
            <a:pPr algn="just"/>
            <a:r>
              <a:rPr lang="en-US" dirty="0"/>
              <a:t>Sources say that although </a:t>
            </a:r>
            <a:r>
              <a:rPr lang="en-US" dirty="0" err="1"/>
              <a:t>Mr</a:t>
            </a:r>
            <a:r>
              <a:rPr lang="en-US" dirty="0"/>
              <a:t> Johnson is trying to maintain his ‘usual sunny self’, he is blighted by a dry cough. He is continuing to fulfil his duties, speaking on Friday evening to Donald Trump</a:t>
            </a:r>
            <a:endParaRPr lang="fr-FR" dirty="0"/>
          </a:p>
        </p:txBody>
      </p:sp>
      <p:pic>
        <p:nvPicPr>
          <p:cNvPr id="10" name="Image 9">
            <a:extLst>
              <a:ext uri="{FF2B5EF4-FFF2-40B4-BE49-F238E27FC236}">
                <a16:creationId xmlns:a16="http://schemas.microsoft.com/office/drawing/2014/main" id="{5DA383D4-1123-4829-95A9-EED56566A9C1}"/>
              </a:ext>
            </a:extLst>
          </p:cNvPr>
          <p:cNvPicPr>
            <a:picLocks noChangeAspect="1"/>
          </p:cNvPicPr>
          <p:nvPr/>
        </p:nvPicPr>
        <p:blipFill>
          <a:blip r:embed="rId5"/>
          <a:stretch>
            <a:fillRect/>
          </a:stretch>
        </p:blipFill>
        <p:spPr>
          <a:xfrm>
            <a:off x="303306" y="3566212"/>
            <a:ext cx="5015211" cy="2819680"/>
          </a:xfrm>
          <a:prstGeom prst="rect">
            <a:avLst/>
          </a:prstGeom>
        </p:spPr>
      </p:pic>
      <p:pic>
        <p:nvPicPr>
          <p:cNvPr id="13" name="Image 12">
            <a:extLst>
              <a:ext uri="{FF2B5EF4-FFF2-40B4-BE49-F238E27FC236}">
                <a16:creationId xmlns:a16="http://schemas.microsoft.com/office/drawing/2014/main" id="{9489F721-FC5F-467B-B2ED-14BB0ABDF063}"/>
              </a:ext>
            </a:extLst>
          </p:cNvPr>
          <p:cNvPicPr>
            <a:picLocks noChangeAspect="1"/>
          </p:cNvPicPr>
          <p:nvPr/>
        </p:nvPicPr>
        <p:blipFill>
          <a:blip r:embed="rId6"/>
          <a:stretch>
            <a:fillRect/>
          </a:stretch>
        </p:blipFill>
        <p:spPr>
          <a:xfrm>
            <a:off x="6626458" y="3429000"/>
            <a:ext cx="5262236" cy="2958563"/>
          </a:xfrm>
          <a:prstGeom prst="rect">
            <a:avLst/>
          </a:prstGeom>
        </p:spPr>
      </p:pic>
    </p:spTree>
    <p:extLst>
      <p:ext uri="{BB962C8B-B14F-4D97-AF65-F5344CB8AC3E}">
        <p14:creationId xmlns:p14="http://schemas.microsoft.com/office/powerpoint/2010/main" val="427448437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1695</Words>
  <Application>Microsoft Office PowerPoint</Application>
  <PresentationFormat>Grand écran</PresentationFormat>
  <Paragraphs>120</Paragraphs>
  <Slides>18</Slides>
  <Notes>17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Arial</vt:lpstr>
      <vt:lpstr>Calibri</vt:lpstr>
      <vt:lpstr>Calibri Light</vt:lpstr>
      <vt:lpstr>Peace Sans</vt:lpstr>
      <vt:lpstr>Symbol</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Outils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amandine fabre</dc:creator>
  <cp:lastModifiedBy>amandine fabre</cp:lastModifiedBy>
  <cp:revision>37</cp:revision>
  <dcterms:created xsi:type="dcterms:W3CDTF">2020-04-02T07:42:03Z</dcterms:created>
  <dcterms:modified xsi:type="dcterms:W3CDTF">2020-04-03T13:57:38Z</dcterms:modified>
</cp:coreProperties>
</file>