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4" r:id="rId15"/>
    <p:sldId id="276" r:id="rId16"/>
    <p:sldId id="279" r:id="rId17"/>
    <p:sldId id="280" r:id="rId18"/>
    <p:sldId id="281" r:id="rId19"/>
    <p:sldId id="283" r:id="rId20"/>
    <p:sldId id="282" r:id="rId21"/>
    <p:sldId id="285" r:id="rId22"/>
    <p:sldId id="289" r:id="rId23"/>
    <p:sldId id="286" r:id="rId24"/>
    <p:sldId id="28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96"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5/26/2023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5/26/2023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5/26/2023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5/26/2023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ites.google.com/site/henritournyolducloshomepage/reperes-d-histoire-economique/3---la-premiere-revolution-industrielle-et-la-naissance-du-monde-moderne/Populations%201700-2000.png?attredirects=0"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archives.nato.int/uploads/r/null/1/3/137795/0228_NATO_and_the_Warsaw_Pact_1984-Force_Comparisons_ENG.pdf" TargetMode="Externa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s://www.lipe-europe.eu/document/le-sport-pendant-la-guerre-froide-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geoconfluences.ens-lyon.fr/informations-scientifiques/dossiers-regionaux/territoires-europeens-regions-etats-union/articles-scientifiques/EurDoc13.ht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euradio.fr/emission/4aJ0-geopolitique-europeenne-jenny-raflik/zxkq-le-festival-de-cannes-la-geopolitique-du-cinema-et-leurope"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cairn.info/revue-les-cahiers-irice-2012-1-page-73.htm"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api.open-ressources.fr/files/aHR0cHM6Ly9hcGkuem90ZXJvLm9yZy9ncm91cHMvMzM2MTk3L2l0ZW1zL01DQ0JNUVNNL2ZpbGUvdmlldw==/YXBwbGljYXRpb24vcGR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airn.info/revue-politique-americaine-2012-1-page-27.htm" TargetMode="Externa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La </a:t>
            </a:r>
            <a:r>
              <a:rPr lang="fr-FR" dirty="0" smtClean="0"/>
              <a:t>puissance en </a:t>
            </a:r>
            <a:r>
              <a:rPr lang="fr-FR" dirty="0"/>
              <a:t>relations </a:t>
            </a:r>
            <a:r>
              <a:rPr lang="fr-FR" dirty="0" smtClean="0"/>
              <a:t>internationales</a:t>
            </a:r>
            <a:r>
              <a:rPr lang="fr-FR" dirty="0"/>
              <a:t/>
            </a:r>
            <a:br>
              <a:rPr lang="fr-FR" dirty="0"/>
            </a:br>
            <a:endParaRPr lang="fr-FR" dirty="0"/>
          </a:p>
        </p:txBody>
      </p:sp>
      <p:sp>
        <p:nvSpPr>
          <p:cNvPr id="3" name="Sous-titre 2"/>
          <p:cNvSpPr>
            <a:spLocks noGrp="1"/>
          </p:cNvSpPr>
          <p:nvPr>
            <p:ph type="subTitle" idx="1"/>
          </p:nvPr>
        </p:nvSpPr>
        <p:spPr/>
        <p:txBody>
          <a:bodyPr/>
          <a:lstStyle/>
          <a:p>
            <a:r>
              <a:rPr lang="fr-FR" dirty="0" smtClean="0"/>
              <a:t>Jenny RAFLIK, Nantes Université</a:t>
            </a:r>
            <a:endParaRPr lang="fr-FR" dirty="0"/>
          </a:p>
        </p:txBody>
      </p:sp>
    </p:spTree>
    <p:extLst>
      <p:ext uri="{BB962C8B-B14F-4D97-AF65-F5344CB8AC3E}">
        <p14:creationId xmlns:p14="http://schemas.microsoft.com/office/powerpoint/2010/main" val="1462194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2635" y="404408"/>
            <a:ext cx="6753772" cy="821700"/>
          </a:xfrm>
          <a:prstGeom prst="rect">
            <a:avLst/>
          </a:prstGeom>
        </p:spPr>
        <p:txBody>
          <a:bodyPr wrap="none">
            <a:spAutoFit/>
          </a:bodyPr>
          <a:lstStyle/>
          <a:p>
            <a:pPr lvl="0" algn="just">
              <a:lnSpc>
                <a:spcPct val="115000"/>
              </a:lnSpc>
              <a:spcBef>
                <a:spcPts val="1200"/>
              </a:spcBef>
              <a:spcAft>
                <a:spcPts val="0"/>
              </a:spcAft>
            </a:pPr>
            <a:r>
              <a:rPr lang="fr-FR" sz="4400" b="1" kern="0" dirty="0" smtClean="0">
                <a:latin typeface="Times New Roman" panose="02020603050405020304" pitchFamily="18" charset="0"/>
                <a:ea typeface="Times New Roman" panose="02020603050405020304" pitchFamily="18" charset="0"/>
                <a:cs typeface="Times New Roman" panose="02020603050405020304" pitchFamily="18" charset="0"/>
              </a:rPr>
              <a:t>I. Les </a:t>
            </a:r>
            <a:r>
              <a:rPr lang="fr-FR" sz="4400" b="1" kern="0" dirty="0">
                <a:latin typeface="Times New Roman" panose="02020603050405020304" pitchFamily="18" charset="0"/>
                <a:ea typeface="Times New Roman" panose="02020603050405020304" pitchFamily="18" charset="0"/>
                <a:cs typeface="Times New Roman" panose="02020603050405020304" pitchFamily="18" charset="0"/>
              </a:rPr>
              <a:t>voies de la puissance </a:t>
            </a:r>
            <a:endParaRPr lang="fr-FR" sz="4400"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14400" y="1530221"/>
            <a:ext cx="10431625" cy="3031407"/>
          </a:xfrm>
          <a:prstGeom prst="rect">
            <a:avLst/>
          </a:prstGeom>
          <a:ln w="19050">
            <a:solidFill>
              <a:schemeClr val="tx1"/>
            </a:solidFill>
          </a:ln>
        </p:spPr>
        <p:txBody>
          <a:bodyPr wrap="square">
            <a:spAutoFit/>
          </a:bodyPr>
          <a:lstStyle/>
          <a:p>
            <a:pPr algn="just">
              <a:lnSpc>
                <a:spcPct val="115000"/>
              </a:lnSpc>
              <a:spcAft>
                <a:spcPts val="800"/>
              </a:spcAft>
            </a:pPr>
            <a:r>
              <a:rPr lang="fr-FR" sz="2400" dirty="0" smtClean="0">
                <a:latin typeface="Times New Roman" panose="02020603050405020304" pitchFamily="18" charset="0"/>
                <a:ea typeface="Calibri" panose="020F0502020204030204" pitchFamily="34" charset="0"/>
              </a:rPr>
              <a:t>«</a:t>
            </a:r>
            <a:r>
              <a:rPr lang="fr-FR" sz="2400" dirty="0">
                <a:latin typeface="Times New Roman" panose="02020603050405020304" pitchFamily="18" charset="0"/>
                <a:ea typeface="Calibri" panose="020F0502020204030204" pitchFamily="34" charset="0"/>
              </a:rPr>
              <a:t>  Contentons nous de distinguer quelques une des principales forces utilisables, afin de dégager des axes du « calcul » [le calcul de la puissance]. Le </a:t>
            </a:r>
            <a:r>
              <a:rPr lang="fr-FR" sz="2400" b="1" dirty="0">
                <a:latin typeface="Times New Roman" panose="02020603050405020304" pitchFamily="18" charset="0"/>
                <a:ea typeface="Calibri" panose="020F0502020204030204" pitchFamily="34" charset="0"/>
              </a:rPr>
              <a:t>potentiel humain (présent et futur), les forces militaires, la production (industrielle, agricole, commercial), les capacités financières et monétaires, la cohésion politique interne, le rayonnement culturel ou idéologique, la situation géographique</a:t>
            </a:r>
            <a:r>
              <a:rPr lang="fr-FR" sz="2400" dirty="0">
                <a:latin typeface="Times New Roman" panose="02020603050405020304" pitchFamily="18" charset="0"/>
                <a:ea typeface="Calibri" panose="020F0502020204030204" pitchFamily="34" charset="0"/>
              </a:rPr>
              <a:t> sont autant de facteurs possibles pour l’action du </a:t>
            </a:r>
            <a:r>
              <a:rPr lang="fr-FR" sz="2400" dirty="0" smtClean="0">
                <a:latin typeface="Times New Roman" panose="02020603050405020304" pitchFamily="18" charset="0"/>
                <a:ea typeface="Calibri" panose="020F0502020204030204" pitchFamily="34" charset="0"/>
              </a:rPr>
              <a:t>décideur</a:t>
            </a:r>
            <a:r>
              <a:rPr lang="fr-FR" sz="2400" dirty="0">
                <a:latin typeface="Times New Roman" panose="02020603050405020304" pitchFamily="18" charset="0"/>
                <a:ea typeface="Calibri" panose="020F0502020204030204" pitchFamily="34" charset="0"/>
              </a:rPr>
              <a:t> </a:t>
            </a:r>
            <a:r>
              <a:rPr lang="fr-FR" sz="2400" dirty="0" smtClean="0">
                <a:latin typeface="Times New Roman" panose="02020603050405020304" pitchFamily="18" charset="0"/>
                <a:ea typeface="Calibri" panose="020F0502020204030204" pitchFamily="34" charset="0"/>
              </a:rPr>
              <a:t>», </a:t>
            </a:r>
            <a:r>
              <a:rPr lang="fr-FR" sz="2400" dirty="0">
                <a:latin typeface="Times New Roman" panose="02020603050405020304" pitchFamily="18" charset="0"/>
                <a:ea typeface="Calibri" panose="020F0502020204030204" pitchFamily="34" charset="0"/>
              </a:rPr>
              <a:t>René Girault, </a:t>
            </a:r>
            <a:r>
              <a:rPr lang="fr-FR" sz="2400" i="1" dirty="0">
                <a:latin typeface="Times New Roman" panose="02020603050405020304" pitchFamily="18" charset="0"/>
                <a:ea typeface="Calibri" panose="020F0502020204030204" pitchFamily="34" charset="0"/>
              </a:rPr>
              <a:t>Être historien des relations internationales, </a:t>
            </a:r>
            <a:r>
              <a:rPr lang="fr-FR" sz="2400" dirty="0" err="1">
                <a:latin typeface="Times New Roman" panose="02020603050405020304" pitchFamily="18" charset="0"/>
                <a:ea typeface="Calibri" panose="020F0502020204030204" pitchFamily="34" charset="0"/>
              </a:rPr>
              <a:t>Editions</a:t>
            </a:r>
            <a:r>
              <a:rPr lang="fr-FR" sz="2400" dirty="0">
                <a:latin typeface="Times New Roman" panose="02020603050405020304" pitchFamily="18" charset="0"/>
                <a:ea typeface="Calibri" panose="020F0502020204030204" pitchFamily="34" charset="0"/>
              </a:rPr>
              <a:t> de la Sorbonne, 2000</a:t>
            </a:r>
          </a:p>
        </p:txBody>
      </p:sp>
      <p:sp>
        <p:nvSpPr>
          <p:cNvPr id="4" name="ZoneTexte 3"/>
          <p:cNvSpPr txBox="1"/>
          <p:nvPr/>
        </p:nvSpPr>
        <p:spPr>
          <a:xfrm>
            <a:off x="3319272" y="4737815"/>
            <a:ext cx="3483864" cy="2031325"/>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t>La démographie</a:t>
            </a:r>
          </a:p>
          <a:p>
            <a:pPr marL="285750" indent="-285750">
              <a:buFont typeface="Wingdings" panose="05000000000000000000" pitchFamily="2" charset="2"/>
              <a:buChar char="Ø"/>
            </a:pPr>
            <a:r>
              <a:rPr lang="fr-FR" dirty="0" smtClean="0"/>
              <a:t>La puissance économique</a:t>
            </a:r>
          </a:p>
          <a:p>
            <a:pPr marL="285750" indent="-285750">
              <a:buFont typeface="Wingdings" panose="05000000000000000000" pitchFamily="2" charset="2"/>
              <a:buChar char="Ø"/>
            </a:pPr>
            <a:r>
              <a:rPr lang="fr-FR" dirty="0" smtClean="0"/>
              <a:t>La puissance militaire</a:t>
            </a:r>
          </a:p>
          <a:p>
            <a:pPr marL="285750" indent="-285750">
              <a:buFont typeface="Wingdings" panose="05000000000000000000" pitchFamily="2" charset="2"/>
              <a:buChar char="Ø"/>
            </a:pPr>
            <a:r>
              <a:rPr lang="fr-FR" dirty="0" smtClean="0"/>
              <a:t>L’activité diplomatique</a:t>
            </a:r>
          </a:p>
          <a:p>
            <a:pPr marL="285750" indent="-285750">
              <a:buFont typeface="Wingdings" panose="05000000000000000000" pitchFamily="2" charset="2"/>
              <a:buChar char="Ø"/>
            </a:pPr>
            <a:r>
              <a:rPr lang="fr-FR" dirty="0" smtClean="0"/>
              <a:t>La culture</a:t>
            </a:r>
          </a:p>
          <a:p>
            <a:pPr marL="285750" indent="-285750">
              <a:buFont typeface="Wingdings" panose="05000000000000000000" pitchFamily="2" charset="2"/>
              <a:buChar char="Ø"/>
            </a:pPr>
            <a:r>
              <a:rPr lang="fr-FR" dirty="0" smtClean="0"/>
              <a:t>…</a:t>
            </a:r>
          </a:p>
          <a:p>
            <a:endParaRPr lang="fr-FR" dirty="0"/>
          </a:p>
        </p:txBody>
      </p:sp>
    </p:spTree>
    <p:extLst>
      <p:ext uri="{BB962C8B-B14F-4D97-AF65-F5344CB8AC3E}">
        <p14:creationId xmlns:p14="http://schemas.microsoft.com/office/powerpoint/2010/main" val="2933751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8642" y="552765"/>
            <a:ext cx="9565700" cy="2318583"/>
          </a:xfrm>
          <a:prstGeom prst="rect">
            <a:avLst/>
          </a:prstGeom>
        </p:spPr>
        <p:txBody>
          <a:bodyPr wrap="square">
            <a:spAutoFit/>
          </a:bodyPr>
          <a:lstStyle/>
          <a:p>
            <a:pPr algn="just">
              <a:lnSpc>
                <a:spcPct val="115000"/>
              </a:lnSpc>
              <a:spcBef>
                <a:spcPts val="200"/>
              </a:spcBef>
              <a:spcAft>
                <a:spcPts val="0"/>
              </a:spcAft>
            </a:pPr>
            <a:r>
              <a:rPr lang="fr-FR" sz="2400" b="1" i="1" u="sng" dirty="0" smtClean="0">
                <a:latin typeface="Bahnschrift" panose="020B0502040204020203" pitchFamily="34" charset="0"/>
                <a:ea typeface="Times New Roman" panose="02020603050405020304" pitchFamily="18" charset="0"/>
                <a:cs typeface="Times New Roman" panose="02020603050405020304" pitchFamily="18" charset="0"/>
              </a:rPr>
              <a:t>La démographie?</a:t>
            </a:r>
          </a:p>
          <a:p>
            <a:pPr marL="342900" indent="-342900" algn="just">
              <a:lnSpc>
                <a:spcPct val="115000"/>
              </a:lnSpc>
              <a:spcBef>
                <a:spcPts val="200"/>
              </a:spcBef>
              <a:spcAft>
                <a:spcPts val="0"/>
              </a:spcAft>
              <a:buFontTx/>
              <a:buChar char="-"/>
            </a:pPr>
            <a:r>
              <a:rPr lang="fr-FR" dirty="0" smtClean="0">
                <a:latin typeface="Bahnschrift" panose="020B0502040204020203" pitchFamily="34" charset="0"/>
                <a:ea typeface="Times New Roman" panose="02020603050405020304" pitchFamily="18" charset="0"/>
                <a:cs typeface="Times New Roman" panose="02020603050405020304" pitchFamily="18" charset="0"/>
              </a:rPr>
              <a:t>Ce facteur, crucial par le passé, perd de l’importance dans le monde contemporain.</a:t>
            </a:r>
          </a:p>
          <a:p>
            <a:pPr marL="342900" indent="-342900" algn="just">
              <a:lnSpc>
                <a:spcPct val="115000"/>
              </a:lnSpc>
              <a:spcBef>
                <a:spcPts val="200"/>
              </a:spcBef>
              <a:buFontTx/>
              <a:buChar char="-"/>
            </a:pPr>
            <a:r>
              <a:rPr lang="fr-FR" dirty="0">
                <a:latin typeface="Bahnschrift" panose="020B0502040204020203" pitchFamily="34" charset="0"/>
              </a:rPr>
              <a:t>Les chiffres bruts de population doivent être relativisés en fonction de différents facteurs : le chômage, l’éducation, le système de santé, l’âge des populations</a:t>
            </a:r>
            <a:r>
              <a:rPr lang="fr-FR" dirty="0" smtClean="0">
                <a:latin typeface="Bahnschrift" panose="020B0502040204020203" pitchFamily="34" charset="0"/>
              </a:rPr>
              <a:t>…</a:t>
            </a:r>
          </a:p>
          <a:p>
            <a:pPr marL="342900" indent="-342900" algn="just">
              <a:lnSpc>
                <a:spcPct val="115000"/>
              </a:lnSpc>
              <a:spcBef>
                <a:spcPts val="200"/>
              </a:spcBef>
              <a:buFontTx/>
              <a:buChar char="-"/>
            </a:pPr>
            <a:r>
              <a:rPr lang="fr-FR" dirty="0" smtClean="0">
                <a:latin typeface="Bahnschrift" panose="020B0502040204020203" pitchFamily="34" charset="0"/>
              </a:rPr>
              <a:t>Certaines diasporas sont des leviers de puissance.</a:t>
            </a:r>
            <a:endParaRPr lang="fr-FR" dirty="0">
              <a:latin typeface="Bahnschrift" panose="020B0502040204020203" pitchFamily="34" charset="0"/>
            </a:endParaRPr>
          </a:p>
          <a:p>
            <a:pPr marL="342900" indent="-342900" algn="just">
              <a:lnSpc>
                <a:spcPct val="115000"/>
              </a:lnSpc>
              <a:spcBef>
                <a:spcPts val="200"/>
              </a:spcBef>
              <a:spcAft>
                <a:spcPts val="0"/>
              </a:spcAft>
              <a:buFontTx/>
              <a:buChar char="-"/>
            </a:pPr>
            <a:endParaRPr lang="fr-FR" sz="2400" i="1" dirty="0">
              <a:latin typeface="Bahnschrift" panose="020B0502040204020203" pitchFamily="34" charset="0"/>
              <a:ea typeface="Times New Roman" panose="02020603050405020304" pitchFamily="18" charset="0"/>
              <a:cs typeface="Times New Roman" panose="02020603050405020304" pitchFamily="18" charset="0"/>
            </a:endParaRPr>
          </a:p>
        </p:txBody>
      </p:sp>
      <p:pic>
        <p:nvPicPr>
          <p:cNvPr id="3" name="Image 2" descr="https://sites.google.com/site/henritournyolducloshomepage/_/rsrc/1353585990506/reperes-d-histoire-economique/3---la-premiere-revolution-industrielle-et-la-naissance-du-monde-moderne/Populations%201700-2000.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416552" y="2719284"/>
            <a:ext cx="4425696" cy="2934374"/>
          </a:xfrm>
          <a:prstGeom prst="rect">
            <a:avLst/>
          </a:prstGeom>
          <a:noFill/>
          <a:ln>
            <a:noFill/>
          </a:ln>
        </p:spPr>
      </p:pic>
      <p:pic>
        <p:nvPicPr>
          <p:cNvPr id="4" name="Image 3" descr="Fichier:Egypt population pyramid (2018).jpg"/>
          <p:cNvPicPr/>
          <p:nvPr/>
        </p:nvPicPr>
        <p:blipFill>
          <a:blip r:embed="rId4">
            <a:extLst>
              <a:ext uri="{28A0092B-C50C-407E-A947-70E740481C1C}">
                <a14:useLocalDpi xmlns:a14="http://schemas.microsoft.com/office/drawing/2010/main" val="0"/>
              </a:ext>
            </a:extLst>
          </a:blip>
          <a:srcRect/>
          <a:stretch>
            <a:fillRect/>
          </a:stretch>
        </p:blipFill>
        <p:spPr bwMode="auto">
          <a:xfrm>
            <a:off x="40234" y="2719284"/>
            <a:ext cx="4294707" cy="2934374"/>
          </a:xfrm>
          <a:prstGeom prst="rect">
            <a:avLst/>
          </a:prstGeom>
          <a:noFill/>
          <a:ln>
            <a:noFill/>
          </a:ln>
        </p:spPr>
      </p:pic>
      <p:pic>
        <p:nvPicPr>
          <p:cNvPr id="5" name="Image 4" descr="Agence France-Presse on Twitter: &quot;La diaspora turque en Europe est estimée  à plus de 4 millions de personnes #AFP https://t.co/mrvfccE4wA&quot; / Twitte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55023" y="2426676"/>
            <a:ext cx="3236977" cy="4019844"/>
          </a:xfrm>
          <a:prstGeom prst="rect">
            <a:avLst/>
          </a:prstGeom>
          <a:noFill/>
          <a:ln>
            <a:noFill/>
          </a:ln>
        </p:spPr>
      </p:pic>
    </p:spTree>
    <p:extLst>
      <p:ext uri="{BB962C8B-B14F-4D97-AF65-F5344CB8AC3E}">
        <p14:creationId xmlns:p14="http://schemas.microsoft.com/office/powerpoint/2010/main" val="2533271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1753" y="226193"/>
            <a:ext cx="8016938" cy="3959033"/>
          </a:xfrm>
          <a:prstGeom prst="rect">
            <a:avLst/>
          </a:prstGeom>
        </p:spPr>
        <p:txBody>
          <a:bodyPr wrap="none">
            <a:spAutoFit/>
          </a:bodyPr>
          <a:lstStyle/>
          <a:p>
            <a:pPr algn="just">
              <a:lnSpc>
                <a:spcPct val="115000"/>
              </a:lnSpc>
              <a:spcBef>
                <a:spcPts val="200"/>
              </a:spcBef>
              <a:spcAft>
                <a:spcPts val="0"/>
              </a:spcAft>
            </a:pPr>
            <a:r>
              <a:rPr lang="fr-FR" sz="2400" b="1" i="1" u="sng" dirty="0" smtClean="0">
                <a:latin typeface="Bahnschrift" panose="020B0502040204020203" pitchFamily="34" charset="0"/>
                <a:ea typeface="Times New Roman" panose="02020603050405020304" pitchFamily="18" charset="0"/>
                <a:cs typeface="Times New Roman" panose="02020603050405020304" pitchFamily="18" charset="0"/>
              </a:rPr>
              <a:t>La </a:t>
            </a:r>
            <a:r>
              <a:rPr lang="fr-FR" sz="2400" b="1" i="1" u="sng" dirty="0">
                <a:latin typeface="Bahnschrift" panose="020B0502040204020203" pitchFamily="34" charset="0"/>
                <a:ea typeface="Times New Roman" panose="02020603050405020304" pitchFamily="18" charset="0"/>
                <a:cs typeface="Times New Roman" panose="02020603050405020304" pitchFamily="18" charset="0"/>
              </a:rPr>
              <a:t>puissance </a:t>
            </a:r>
            <a:r>
              <a:rPr lang="fr-FR" sz="2400" b="1" i="1" u="sng" dirty="0" smtClean="0">
                <a:latin typeface="Bahnschrift" panose="020B0502040204020203" pitchFamily="34" charset="0"/>
                <a:ea typeface="Times New Roman" panose="02020603050405020304" pitchFamily="18" charset="0"/>
                <a:cs typeface="Times New Roman" panose="02020603050405020304" pitchFamily="18" charset="0"/>
              </a:rPr>
              <a:t>économique : </a:t>
            </a:r>
          </a:p>
          <a:p>
            <a:pPr marL="285750" indent="-285750" algn="just">
              <a:lnSpc>
                <a:spcPct val="115000"/>
              </a:lnSpc>
              <a:spcBef>
                <a:spcPts val="200"/>
              </a:spcBef>
              <a:spcAft>
                <a:spcPts val="0"/>
              </a:spcAft>
              <a:buFont typeface="Wingdings" panose="05000000000000000000" pitchFamily="2" charset="2"/>
              <a:buChar char="Ø"/>
            </a:pPr>
            <a:r>
              <a:rPr lang="fr-FR" dirty="0" smtClean="0">
                <a:latin typeface="Bahnschrift" panose="020B0502040204020203" pitchFamily="34" charset="0"/>
                <a:ea typeface="Times New Roman" panose="02020603050405020304" pitchFamily="18" charset="0"/>
                <a:cs typeface="Times New Roman" panose="02020603050405020304" pitchFamily="18" charset="0"/>
              </a:rPr>
              <a:t>Le territoire a perdu de son importance, mais reste déterminant.</a:t>
            </a:r>
          </a:p>
          <a:p>
            <a:pPr marL="285750" indent="-285750" algn="just">
              <a:lnSpc>
                <a:spcPct val="115000"/>
              </a:lnSpc>
              <a:spcBef>
                <a:spcPts val="200"/>
              </a:spcBef>
              <a:spcAft>
                <a:spcPts val="0"/>
              </a:spcAft>
              <a:buFont typeface="Wingdings" panose="05000000000000000000" pitchFamily="2" charset="2"/>
              <a:buChar char="Ø"/>
            </a:pPr>
            <a:r>
              <a:rPr lang="fr-FR" dirty="0" smtClean="0">
                <a:latin typeface="Bahnschrift" panose="020B0502040204020203" pitchFamily="34" charset="0"/>
                <a:ea typeface="Times New Roman" panose="02020603050405020304" pitchFamily="18" charset="0"/>
                <a:cs typeface="Times New Roman" panose="02020603050405020304" pitchFamily="18" charset="0"/>
              </a:rPr>
              <a:t>De multiples moyens de « calculer » la puissance économique d’un </a:t>
            </a:r>
            <a:r>
              <a:rPr lang="fr-FR" dirty="0" err="1" smtClean="0">
                <a:latin typeface="Bahnschrift" panose="020B0502040204020203" pitchFamily="34" charset="0"/>
                <a:ea typeface="Times New Roman" panose="02020603050405020304" pitchFamily="18" charset="0"/>
                <a:cs typeface="Times New Roman" panose="02020603050405020304" pitchFamily="18" charset="0"/>
              </a:rPr>
              <a:t>Etat</a:t>
            </a:r>
            <a:r>
              <a:rPr lang="fr-FR" dirty="0" smtClean="0">
                <a:latin typeface="Bahnschrift" panose="020B0502040204020203" pitchFamily="34" charset="0"/>
                <a:ea typeface="Times New Roman" panose="02020603050405020304" pitchFamily="18" charset="0"/>
                <a:cs typeface="Times New Roman" panose="02020603050405020304" pitchFamily="18" charset="0"/>
              </a:rPr>
              <a:t> : </a:t>
            </a:r>
          </a:p>
          <a:p>
            <a:pPr marL="1200150" lvl="2" indent="-285750" algn="just">
              <a:lnSpc>
                <a:spcPct val="115000"/>
              </a:lnSpc>
              <a:spcBef>
                <a:spcPts val="200"/>
              </a:spcBef>
              <a:buFont typeface="Wingdings" panose="05000000000000000000" pitchFamily="2" charset="2"/>
              <a:buChar char="v"/>
            </a:pPr>
            <a:r>
              <a:rPr lang="fr-FR" dirty="0" smtClean="0">
                <a:latin typeface="Bahnschrift" panose="020B0502040204020203" pitchFamily="34" charset="0"/>
                <a:ea typeface="Times New Roman" panose="02020603050405020304" pitchFamily="18" charset="0"/>
                <a:cs typeface="Times New Roman" panose="02020603050405020304" pitchFamily="18" charset="0"/>
              </a:rPr>
              <a:t>Le PIB</a:t>
            </a:r>
          </a:p>
          <a:p>
            <a:pPr marL="1200150" lvl="2" indent="-285750" algn="just">
              <a:lnSpc>
                <a:spcPct val="115000"/>
              </a:lnSpc>
              <a:spcBef>
                <a:spcPts val="200"/>
              </a:spcBef>
              <a:buFont typeface="Wingdings" panose="05000000000000000000" pitchFamily="2" charset="2"/>
              <a:buChar char="v"/>
            </a:pPr>
            <a:r>
              <a:rPr lang="fr-FR" dirty="0" smtClean="0">
                <a:latin typeface="Bahnschrift" panose="020B0502040204020203" pitchFamily="34" charset="0"/>
                <a:ea typeface="Times New Roman" panose="02020603050405020304" pitchFamily="18" charset="0"/>
                <a:cs typeface="Times New Roman" panose="02020603050405020304" pitchFamily="18" charset="0"/>
              </a:rPr>
              <a:t>Le PIB en parité du pouvoir d’achat</a:t>
            </a:r>
          </a:p>
          <a:p>
            <a:pPr marL="1200150" lvl="2" indent="-285750" algn="just">
              <a:lnSpc>
                <a:spcPct val="115000"/>
              </a:lnSpc>
              <a:spcBef>
                <a:spcPts val="200"/>
              </a:spcBef>
              <a:buFont typeface="Wingdings" panose="05000000000000000000" pitchFamily="2" charset="2"/>
              <a:buChar char="v"/>
            </a:pPr>
            <a:r>
              <a:rPr lang="fr-FR" dirty="0" smtClean="0">
                <a:latin typeface="Bahnschrift" panose="020B0502040204020203" pitchFamily="34" charset="0"/>
                <a:ea typeface="Times New Roman" panose="02020603050405020304" pitchFamily="18" charset="0"/>
                <a:cs typeface="Times New Roman" panose="02020603050405020304" pitchFamily="18" charset="0"/>
              </a:rPr>
              <a:t>L’indice de développement humain</a:t>
            </a:r>
          </a:p>
          <a:p>
            <a:pPr marL="1200150" lvl="2" indent="-285750" algn="just">
              <a:lnSpc>
                <a:spcPct val="115000"/>
              </a:lnSpc>
              <a:spcBef>
                <a:spcPts val="200"/>
              </a:spcBef>
              <a:buFont typeface="Wingdings" panose="05000000000000000000" pitchFamily="2" charset="2"/>
              <a:buChar char="v"/>
            </a:pPr>
            <a:r>
              <a:rPr lang="fr-FR" dirty="0" smtClean="0">
                <a:latin typeface="Bahnschrift" panose="020B0502040204020203" pitchFamily="34" charset="0"/>
                <a:ea typeface="Times New Roman" panose="02020603050405020304" pitchFamily="18" charset="0"/>
                <a:cs typeface="Times New Roman" panose="02020603050405020304" pitchFamily="18" charset="0"/>
              </a:rPr>
              <a:t>Tous les chiffres du commerce</a:t>
            </a:r>
          </a:p>
          <a:p>
            <a:pPr marL="1200150" lvl="2" indent="-285750" algn="just">
              <a:lnSpc>
                <a:spcPct val="115000"/>
              </a:lnSpc>
              <a:spcBef>
                <a:spcPts val="200"/>
              </a:spcBef>
              <a:buFont typeface="Wingdings" panose="05000000000000000000" pitchFamily="2" charset="2"/>
              <a:buChar char="v"/>
            </a:pPr>
            <a:r>
              <a:rPr lang="fr-FR" dirty="0" smtClean="0">
                <a:latin typeface="Bahnschrift" panose="020B0502040204020203" pitchFamily="34" charset="0"/>
                <a:ea typeface="Times New Roman" panose="02020603050405020304" pitchFamily="18" charset="0"/>
                <a:cs typeface="Times New Roman" panose="02020603050405020304" pitchFamily="18" charset="0"/>
              </a:rPr>
              <a:t>Valeur de la monnaie</a:t>
            </a:r>
          </a:p>
          <a:p>
            <a:pPr marL="1200150" lvl="2" indent="-285750" algn="just">
              <a:lnSpc>
                <a:spcPct val="115000"/>
              </a:lnSpc>
              <a:spcBef>
                <a:spcPts val="200"/>
              </a:spcBef>
              <a:buFont typeface="Wingdings" panose="05000000000000000000" pitchFamily="2" charset="2"/>
              <a:buChar char="v"/>
            </a:pPr>
            <a:r>
              <a:rPr lang="fr-FR" dirty="0" smtClean="0">
                <a:latin typeface="Bahnschrift" panose="020B0502040204020203" pitchFamily="34" charset="0"/>
                <a:ea typeface="Times New Roman" panose="02020603050405020304" pitchFamily="18" charset="0"/>
                <a:cs typeface="Times New Roman" panose="02020603050405020304" pitchFamily="18" charset="0"/>
              </a:rPr>
              <a:t>Etc.</a:t>
            </a:r>
          </a:p>
          <a:p>
            <a:pPr marL="1200150" lvl="2" indent="-285750" algn="just">
              <a:lnSpc>
                <a:spcPct val="115000"/>
              </a:lnSpc>
              <a:spcBef>
                <a:spcPts val="200"/>
              </a:spcBef>
              <a:buFontTx/>
              <a:buChar char="-"/>
            </a:pPr>
            <a:endParaRPr lang="fr-FR" b="1" i="1" u="sng" dirty="0" smtClean="0">
              <a:latin typeface="Bahnschrift" panose="020B0502040204020203" pitchFamily="34" charset="0"/>
              <a:ea typeface="Times New Roman" panose="02020603050405020304" pitchFamily="18" charset="0"/>
              <a:cs typeface="Times New Roman" panose="02020603050405020304" pitchFamily="18" charset="0"/>
            </a:endParaRPr>
          </a:p>
          <a:p>
            <a:pPr algn="just">
              <a:lnSpc>
                <a:spcPct val="115000"/>
              </a:lnSpc>
              <a:spcBef>
                <a:spcPts val="200"/>
              </a:spcBef>
              <a:spcAft>
                <a:spcPts val="0"/>
              </a:spcAft>
            </a:pPr>
            <a:endParaRPr lang="fr-FR" b="1" i="1" u="sng" dirty="0">
              <a:latin typeface="Bahnschrift" panose="020B0502040204020203" pitchFamily="34" charset="0"/>
              <a:ea typeface="Times New Roman" panose="02020603050405020304" pitchFamily="18" charset="0"/>
              <a:cs typeface="Times New Roman" panose="02020603050405020304" pitchFamily="18" charset="0"/>
            </a:endParaRPr>
          </a:p>
        </p:txBody>
      </p:sp>
      <p:pic>
        <p:nvPicPr>
          <p:cNvPr id="3" name="Image 2" descr="https://atlasocio.com/cartes/geographie/superficie/carte-monde-superficie-totale-par-etat_atlasoci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8984" y="3575304"/>
            <a:ext cx="5843015" cy="3282695"/>
          </a:xfrm>
          <a:prstGeom prst="rect">
            <a:avLst/>
          </a:prstGeom>
          <a:noFill/>
          <a:ln>
            <a:noFill/>
          </a:ln>
        </p:spPr>
      </p:pic>
      <p:pic>
        <p:nvPicPr>
          <p:cNvPr id="4" name="Image 3" descr="Infographie: Les grandes puissances économiques au fil du temps | Statist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41319"/>
            <a:ext cx="3139440" cy="3916680"/>
          </a:xfrm>
          <a:prstGeom prst="rect">
            <a:avLst/>
          </a:prstGeom>
          <a:noFill/>
          <a:ln>
            <a:noFill/>
          </a:ln>
        </p:spPr>
      </p:pic>
      <p:sp>
        <p:nvSpPr>
          <p:cNvPr id="5" name="Rectangle 4"/>
          <p:cNvSpPr/>
          <p:nvPr/>
        </p:nvSpPr>
        <p:spPr>
          <a:xfrm>
            <a:off x="8906256" y="1540030"/>
            <a:ext cx="2941756" cy="1754326"/>
          </a:xfrm>
          <a:prstGeom prst="rect">
            <a:avLst/>
          </a:prstGeom>
          <a:ln w="19050">
            <a:solidFill>
              <a:schemeClr val="tx1"/>
            </a:solidFill>
          </a:ln>
        </p:spPr>
        <p:txBody>
          <a:bodyPr wrap="square">
            <a:spAutoFit/>
          </a:bodyPr>
          <a:lstStyle/>
          <a:p>
            <a:pPr algn="just"/>
            <a:r>
              <a:rPr lang="fr-FR" dirty="0">
                <a:latin typeface="Times New Roman" panose="02020603050405020304" pitchFamily="18" charset="0"/>
                <a:ea typeface="Calibri" panose="020F0502020204030204" pitchFamily="34" charset="0"/>
              </a:rPr>
              <a:t>Capacité d’un </a:t>
            </a:r>
            <a:r>
              <a:rPr lang="fr-FR" dirty="0" err="1">
                <a:latin typeface="Times New Roman" panose="02020603050405020304" pitchFamily="18" charset="0"/>
                <a:ea typeface="Calibri" panose="020F0502020204030204" pitchFamily="34" charset="0"/>
              </a:rPr>
              <a:t>Etat</a:t>
            </a:r>
            <a:r>
              <a:rPr lang="fr-FR" dirty="0">
                <a:latin typeface="Times New Roman" panose="02020603050405020304" pitchFamily="18" charset="0"/>
                <a:ea typeface="Calibri" panose="020F0502020204030204" pitchFamily="34" charset="0"/>
              </a:rPr>
              <a:t> à assurer ses besoins matériels et financiers vitaux, et à utiliser ses capacités dans ces domaines pour peser sur les décisions d’autres pays </a:t>
            </a:r>
            <a:endParaRPr lang="fr-FR" dirty="0"/>
          </a:p>
        </p:txBody>
      </p:sp>
      <p:pic>
        <p:nvPicPr>
          <p:cNvPr id="6" name="Image 5"/>
          <p:cNvPicPr/>
          <p:nvPr/>
        </p:nvPicPr>
        <p:blipFill>
          <a:blip r:embed="rId4">
            <a:extLst>
              <a:ext uri="{28A0092B-C50C-407E-A947-70E740481C1C}">
                <a14:useLocalDpi xmlns:a14="http://schemas.microsoft.com/office/drawing/2010/main" val="0"/>
              </a:ext>
            </a:extLst>
          </a:blip>
          <a:srcRect/>
          <a:stretch>
            <a:fillRect/>
          </a:stretch>
        </p:blipFill>
        <p:spPr bwMode="auto">
          <a:xfrm>
            <a:off x="3139440" y="3498369"/>
            <a:ext cx="3209544" cy="3359630"/>
          </a:xfrm>
          <a:prstGeom prst="rect">
            <a:avLst/>
          </a:prstGeom>
          <a:noFill/>
          <a:ln>
            <a:noFill/>
          </a:ln>
        </p:spPr>
      </p:pic>
    </p:spTree>
    <p:extLst>
      <p:ext uri="{BB962C8B-B14F-4D97-AF65-F5344CB8AC3E}">
        <p14:creationId xmlns:p14="http://schemas.microsoft.com/office/powerpoint/2010/main" val="91968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8701" y="271414"/>
            <a:ext cx="2885726" cy="461665"/>
          </a:xfrm>
          <a:prstGeom prst="rect">
            <a:avLst/>
          </a:prstGeom>
        </p:spPr>
        <p:txBody>
          <a:bodyPr wrap="none">
            <a:spAutoFit/>
          </a:bodyPr>
          <a:lstStyle/>
          <a:p>
            <a:r>
              <a:rPr lang="fr-FR" sz="2400" b="1" i="1" u="sng" dirty="0" smtClean="0">
                <a:latin typeface="Bahnschrift" panose="020B0502040204020203" pitchFamily="34" charset="0"/>
                <a:ea typeface="Calibri" panose="020F0502020204030204" pitchFamily="34" charset="0"/>
              </a:rPr>
              <a:t>Puissance </a:t>
            </a:r>
            <a:r>
              <a:rPr lang="fr-FR" sz="2400" b="1" i="1" u="sng" dirty="0">
                <a:latin typeface="Bahnschrift" panose="020B0502040204020203" pitchFamily="34" charset="0"/>
                <a:ea typeface="Calibri" panose="020F0502020204030204" pitchFamily="34" charset="0"/>
              </a:rPr>
              <a:t>militaire</a:t>
            </a:r>
            <a:r>
              <a:rPr lang="fr-FR" b="1" i="1" u="sng" dirty="0">
                <a:latin typeface="Times New Roman" panose="02020603050405020304" pitchFamily="18" charset="0"/>
                <a:ea typeface="Calibri" panose="020F0502020204030204" pitchFamily="34" charset="0"/>
              </a:rPr>
              <a:t> </a:t>
            </a:r>
            <a:endParaRPr lang="fr-FR" b="1" i="1" u="sng" dirty="0"/>
          </a:p>
        </p:txBody>
      </p:sp>
      <p:sp>
        <p:nvSpPr>
          <p:cNvPr id="3" name="Rectangle 2"/>
          <p:cNvSpPr/>
          <p:nvPr/>
        </p:nvSpPr>
        <p:spPr>
          <a:xfrm>
            <a:off x="1924530" y="1007910"/>
            <a:ext cx="7354266" cy="646331"/>
          </a:xfrm>
          <a:prstGeom prst="rect">
            <a:avLst/>
          </a:prstGeom>
          <a:ln w="19050">
            <a:solidFill>
              <a:schemeClr val="tx1"/>
            </a:solidFill>
          </a:ln>
        </p:spPr>
        <p:txBody>
          <a:bodyPr wrap="square">
            <a:spAutoFit/>
          </a:bodyPr>
          <a:lstStyle/>
          <a:p>
            <a:pPr algn="just"/>
            <a:r>
              <a:rPr lang="fr-FR" dirty="0">
                <a:latin typeface="Times New Roman" panose="02020603050405020304" pitchFamily="18" charset="0"/>
                <a:ea typeface="Calibri" panose="020F0502020204030204" pitchFamily="34" charset="0"/>
              </a:rPr>
              <a:t>capacité d’un État à mener un affrontement armé, ou à sécuriser par la force son espace ou ses intérêts pour rendre toute idée d’agression irréaliste </a:t>
            </a:r>
            <a:endParaRPr lang="fr-FR" dirty="0"/>
          </a:p>
        </p:txBody>
      </p:sp>
      <p:pic>
        <p:nvPicPr>
          <p:cNvPr id="4" name="Image 3"/>
          <p:cNvPicPr/>
          <p:nvPr/>
        </p:nvPicPr>
        <p:blipFill>
          <a:blip r:embed="rId2"/>
          <a:stretch>
            <a:fillRect/>
          </a:stretch>
        </p:blipFill>
        <p:spPr>
          <a:xfrm>
            <a:off x="23824" y="2935224"/>
            <a:ext cx="5577839" cy="3922776"/>
          </a:xfrm>
          <a:prstGeom prst="rect">
            <a:avLst/>
          </a:prstGeom>
        </p:spPr>
      </p:pic>
      <p:pic>
        <p:nvPicPr>
          <p:cNvPr id="5" name="Image 4" descr="Open original Digital objec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2504" y="2575404"/>
            <a:ext cx="998220" cy="1407795"/>
          </a:xfrm>
          <a:prstGeom prst="rect">
            <a:avLst/>
          </a:prstGeom>
          <a:noFill/>
          <a:ln>
            <a:noFill/>
          </a:ln>
        </p:spPr>
      </p:pic>
      <p:pic>
        <p:nvPicPr>
          <p:cNvPr id="6" name="Image 5"/>
          <p:cNvPicPr/>
          <p:nvPr/>
        </p:nvPicPr>
        <p:blipFill>
          <a:blip r:embed="rId4"/>
          <a:stretch>
            <a:fillRect/>
          </a:stretch>
        </p:blipFill>
        <p:spPr>
          <a:xfrm>
            <a:off x="5601663" y="2487168"/>
            <a:ext cx="6337353" cy="4370832"/>
          </a:xfrm>
          <a:prstGeom prst="rect">
            <a:avLst/>
          </a:prstGeom>
        </p:spPr>
      </p:pic>
      <p:sp>
        <p:nvSpPr>
          <p:cNvPr id="7" name="Rectangle 6"/>
          <p:cNvSpPr/>
          <p:nvPr/>
        </p:nvSpPr>
        <p:spPr>
          <a:xfrm>
            <a:off x="0" y="1931123"/>
            <a:ext cx="4974336" cy="1015663"/>
          </a:xfrm>
          <a:prstGeom prst="rect">
            <a:avLst/>
          </a:prstGeom>
        </p:spPr>
        <p:txBody>
          <a:bodyPr wrap="square">
            <a:spAutoFit/>
          </a:bodyPr>
          <a:lstStyle/>
          <a:p>
            <a:r>
              <a:rPr lang="fr-FR" u="sng" dirty="0" smtClean="0">
                <a:latin typeface="Times New Roman" panose="02020603050405020304" pitchFamily="18" charset="0"/>
                <a:ea typeface="Calibri" panose="020F0502020204030204" pitchFamily="34" charset="0"/>
              </a:rPr>
              <a:t>Ci-dessous: Document </a:t>
            </a:r>
            <a:r>
              <a:rPr lang="fr-FR" u="sng" dirty="0">
                <a:latin typeface="Times New Roman" panose="02020603050405020304" pitchFamily="18" charset="0"/>
                <a:ea typeface="Calibri" panose="020F0502020204030204" pitchFamily="34" charset="0"/>
              </a:rPr>
              <a:t>OTAN de 1984, en ligne sur le site des archives de l’OTAN : </a:t>
            </a:r>
            <a:r>
              <a:rPr lang="fr-FR" sz="1200" dirty="0">
                <a:solidFill>
                  <a:srgbClr val="909090"/>
                </a:solidFill>
                <a:latin typeface="Times New Roman" panose="02020603050405020304" pitchFamily="18" charset="0"/>
                <a:ea typeface="Calibri" panose="020F0502020204030204" pitchFamily="34" charset="0"/>
                <a:hlinkClick r:id="rId5"/>
              </a:rPr>
              <a:t>https://archives.nato.int/uploads/r/null/1/3/137795/0228_NATO_and_the_Warsaw_Pact_1984-Force_Comparisons_ENG.pdf</a:t>
            </a:r>
            <a:endParaRPr lang="fr-FR" sz="1200" dirty="0"/>
          </a:p>
        </p:txBody>
      </p:sp>
    </p:spTree>
    <p:extLst>
      <p:ext uri="{BB962C8B-B14F-4D97-AF65-F5344CB8AC3E}">
        <p14:creationId xmlns:p14="http://schemas.microsoft.com/office/powerpoint/2010/main" val="3108479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ONTEXTE : Dissuasion et projection maritime aux États-Unis et en Inde -  Manuel numérique max Beli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991" y="2044126"/>
            <a:ext cx="5987225" cy="4517136"/>
          </a:xfrm>
          <a:prstGeom prst="rect">
            <a:avLst/>
          </a:prstGeom>
          <a:noFill/>
          <a:ln>
            <a:noFill/>
          </a:ln>
        </p:spPr>
      </p:pic>
      <p:sp>
        <p:nvSpPr>
          <p:cNvPr id="3" name="Rectangle 2"/>
          <p:cNvSpPr/>
          <p:nvPr/>
        </p:nvSpPr>
        <p:spPr>
          <a:xfrm>
            <a:off x="2757963" y="310352"/>
            <a:ext cx="6732969" cy="646331"/>
          </a:xfrm>
          <a:prstGeom prst="rect">
            <a:avLst/>
          </a:prstGeom>
        </p:spPr>
        <p:txBody>
          <a:bodyPr wrap="square">
            <a:spAutoFit/>
          </a:bodyPr>
          <a:lstStyle/>
          <a:p>
            <a:pPr marL="285750" indent="-285750">
              <a:buFont typeface="Wingdings" panose="05000000000000000000" pitchFamily="2" charset="2"/>
              <a:buChar char="Ø"/>
            </a:pPr>
            <a:r>
              <a:rPr lang="fr-FR" dirty="0" smtClean="0">
                <a:latin typeface="Times New Roman" panose="02020603050405020304" pitchFamily="18" charset="0"/>
                <a:ea typeface="Calibri" panose="020F0502020204030204" pitchFamily="34" charset="0"/>
              </a:rPr>
              <a:t>La </a:t>
            </a:r>
            <a:r>
              <a:rPr lang="fr-FR" dirty="0">
                <a:latin typeface="Times New Roman" panose="02020603050405020304" pitchFamily="18" charset="0"/>
                <a:ea typeface="Calibri" panose="020F0502020204030204" pitchFamily="34" charset="0"/>
              </a:rPr>
              <a:t>projection et les capacités de </a:t>
            </a:r>
            <a:r>
              <a:rPr lang="fr-FR" dirty="0" smtClean="0">
                <a:latin typeface="Times New Roman" panose="02020603050405020304" pitchFamily="18" charset="0"/>
                <a:ea typeface="Calibri" panose="020F0502020204030204" pitchFamily="34" charset="0"/>
              </a:rPr>
              <a:t>projection</a:t>
            </a:r>
          </a:p>
          <a:p>
            <a:pPr marL="285750" indent="-285750">
              <a:buFont typeface="Wingdings" panose="05000000000000000000" pitchFamily="2" charset="2"/>
              <a:buChar char="Ø"/>
            </a:pPr>
            <a:r>
              <a:rPr lang="fr-FR" dirty="0" smtClean="0">
                <a:latin typeface="Times New Roman" panose="02020603050405020304" pitchFamily="18" charset="0"/>
              </a:rPr>
              <a:t>La dissuasion</a:t>
            </a:r>
            <a:endParaRPr lang="fr-FR" dirty="0"/>
          </a:p>
        </p:txBody>
      </p:sp>
      <p:sp>
        <p:nvSpPr>
          <p:cNvPr id="4" name="Rectangle 3"/>
          <p:cNvSpPr/>
          <p:nvPr/>
        </p:nvSpPr>
        <p:spPr>
          <a:xfrm>
            <a:off x="953884" y="984699"/>
            <a:ext cx="8025524" cy="761234"/>
          </a:xfrm>
          <a:prstGeom prst="rect">
            <a:avLst/>
          </a:prstGeom>
          <a:ln w="12700">
            <a:solidFill>
              <a:schemeClr val="tx1"/>
            </a:solidFill>
          </a:ln>
        </p:spPr>
        <p:txBody>
          <a:bodyPr wrap="square">
            <a:spAutoFit/>
          </a:bodyPr>
          <a:lstStyle/>
          <a:p>
            <a:pPr algn="just">
              <a:lnSpc>
                <a:spcPct val="115000"/>
              </a:lnSpc>
              <a:spcAft>
                <a:spcPts val="800"/>
              </a:spcAft>
            </a:pPr>
            <a:r>
              <a:rPr lang="fr-FR" dirty="0">
                <a:latin typeface="Times New Roman" panose="02020603050405020304" pitchFamily="18" charset="0"/>
                <a:ea typeface="Calibri" panose="020F0502020204030204" pitchFamily="34" charset="0"/>
              </a:rPr>
              <a:t>Ressource : analyse du concept de dissuasion </a:t>
            </a:r>
            <a:r>
              <a:rPr lang="fr-FR" dirty="0" smtClean="0">
                <a:latin typeface="Times New Roman" panose="02020603050405020304" pitchFamily="18" charset="0"/>
                <a:ea typeface="Calibri" panose="020F0502020204030204" pitchFamily="34" charset="0"/>
              </a:rPr>
              <a:t>(Revue de l’OTAN)</a:t>
            </a:r>
            <a:endParaRPr lang="fr-FR" dirty="0">
              <a:latin typeface="Times New Roman" panose="02020603050405020304" pitchFamily="18" charset="0"/>
              <a:ea typeface="Calibri" panose="020F0502020204030204" pitchFamily="34" charset="0"/>
            </a:endParaRPr>
          </a:p>
          <a:p>
            <a:pPr algn="just">
              <a:lnSpc>
                <a:spcPct val="115000"/>
              </a:lnSpc>
              <a:spcAft>
                <a:spcPts val="800"/>
              </a:spcAft>
            </a:pPr>
            <a:r>
              <a:rPr lang="fr-FR" sz="1400" dirty="0">
                <a:latin typeface="Times New Roman" panose="02020603050405020304" pitchFamily="18" charset="0"/>
                <a:ea typeface="Calibri" panose="020F0502020204030204" pitchFamily="34" charset="0"/>
              </a:rPr>
              <a:t> https://www.nato.int/docu/review/fr/articles/2015/04/20/la-dissuasion-ses-atouts-et-ses-limites/index.html</a:t>
            </a:r>
            <a:endParaRPr lang="fr-FR" sz="1400" dirty="0">
              <a:latin typeface="Times New Roman" panose="02020603050405020304" pitchFamily="18" charset="0"/>
              <a:ea typeface="Calibri" panose="020F0502020204030204" pitchFamily="34" charset="0"/>
            </a:endParaRPr>
          </a:p>
        </p:txBody>
      </p:sp>
      <p:pic>
        <p:nvPicPr>
          <p:cNvPr id="5" name="Image 4" descr="https://www.defense.gouv.fr/sites/default/files/cesm/Mai2020_Classement%20des%20flott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3984" y="1939413"/>
            <a:ext cx="5056912" cy="4726563"/>
          </a:xfrm>
          <a:prstGeom prst="rect">
            <a:avLst/>
          </a:prstGeom>
          <a:noFill/>
          <a:ln>
            <a:noFill/>
          </a:ln>
        </p:spPr>
      </p:pic>
    </p:spTree>
    <p:extLst>
      <p:ext uri="{BB962C8B-B14F-4D97-AF65-F5344CB8AC3E}">
        <p14:creationId xmlns:p14="http://schemas.microsoft.com/office/powerpoint/2010/main" val="2380091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936" y="162134"/>
            <a:ext cx="3504486" cy="474297"/>
          </a:xfrm>
          <a:prstGeom prst="rect">
            <a:avLst/>
          </a:prstGeom>
        </p:spPr>
        <p:txBody>
          <a:bodyPr wrap="none">
            <a:spAutoFit/>
          </a:bodyPr>
          <a:lstStyle/>
          <a:p>
            <a:pPr algn="just">
              <a:lnSpc>
                <a:spcPct val="115000"/>
              </a:lnSpc>
              <a:spcBef>
                <a:spcPts val="200"/>
              </a:spcBef>
              <a:spcAft>
                <a:spcPts val="0"/>
              </a:spcAft>
            </a:pPr>
            <a:r>
              <a:rPr lang="fr-FR" sz="2400" b="1" i="1" u="sng" dirty="0" smtClean="0">
                <a:latin typeface="Bahnschrift" panose="020B0502040204020203" pitchFamily="34" charset="0"/>
                <a:ea typeface="Times New Roman" panose="02020603050405020304" pitchFamily="18" charset="0"/>
                <a:cs typeface="Times New Roman" panose="02020603050405020304" pitchFamily="18" charset="0"/>
              </a:rPr>
              <a:t>L’activité diplomatique </a:t>
            </a:r>
            <a:r>
              <a:rPr lang="fr-FR" sz="2400" b="1" i="1" u="sng" dirty="0">
                <a:latin typeface="Bahnschrift" panose="020B0502040204020203" pitchFamily="34" charset="0"/>
                <a:ea typeface="Times New Roman" panose="02020603050405020304" pitchFamily="18" charset="0"/>
                <a:cs typeface="Times New Roman" panose="02020603050405020304" pitchFamily="18" charset="0"/>
              </a:rPr>
              <a: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747" y="3392425"/>
            <a:ext cx="7267253" cy="3364992"/>
          </a:xfrm>
          <a:prstGeom prst="rect">
            <a:avLst/>
          </a:prstGeom>
        </p:spPr>
      </p:pic>
      <p:pic>
        <p:nvPicPr>
          <p:cNvPr id="4" name="Image 3"/>
          <p:cNvPicPr/>
          <p:nvPr/>
        </p:nvPicPr>
        <p:blipFill>
          <a:blip r:embed="rId3">
            <a:extLst>
              <a:ext uri="{28A0092B-C50C-407E-A947-70E740481C1C}">
                <a14:useLocalDpi xmlns:a14="http://schemas.microsoft.com/office/drawing/2010/main" val="0"/>
              </a:ext>
            </a:extLst>
          </a:blip>
          <a:srcRect/>
          <a:stretch>
            <a:fillRect/>
          </a:stretch>
        </p:blipFill>
        <p:spPr bwMode="auto">
          <a:xfrm>
            <a:off x="0" y="2315183"/>
            <a:ext cx="4892040" cy="4243850"/>
          </a:xfrm>
          <a:prstGeom prst="rect">
            <a:avLst/>
          </a:prstGeom>
          <a:noFill/>
          <a:ln>
            <a:noFill/>
          </a:ln>
        </p:spPr>
      </p:pic>
      <p:sp>
        <p:nvSpPr>
          <p:cNvPr id="5" name="Rectangle 4"/>
          <p:cNvSpPr/>
          <p:nvPr/>
        </p:nvSpPr>
        <p:spPr>
          <a:xfrm>
            <a:off x="1330794" y="805720"/>
            <a:ext cx="7709574" cy="1200329"/>
          </a:xfrm>
          <a:prstGeom prst="rect">
            <a:avLst/>
          </a:prstGeom>
        </p:spPr>
        <p:txBody>
          <a:bodyPr wrap="square">
            <a:spAutoFit/>
          </a:bodyPr>
          <a:lstStyle/>
          <a:p>
            <a:pPr marL="285750" indent="-285750">
              <a:buFont typeface="Wingdings" panose="05000000000000000000" pitchFamily="2" charset="2"/>
              <a:buChar char="Ø"/>
            </a:pPr>
            <a:r>
              <a:rPr lang="fr-FR" dirty="0" smtClean="0">
                <a:latin typeface="Times New Roman" panose="02020603050405020304" pitchFamily="18" charset="0"/>
                <a:ea typeface="Calibri" panose="020F0502020204030204" pitchFamily="34" charset="0"/>
              </a:rPr>
              <a:t>L’Indice de « diplomatie globale » </a:t>
            </a:r>
            <a:r>
              <a:rPr lang="fr-FR" i="1" dirty="0" smtClean="0">
                <a:latin typeface="Times New Roman" panose="02020603050405020304" pitchFamily="18" charset="0"/>
                <a:ea typeface="Calibri" panose="020F0502020204030204" pitchFamily="34" charset="0"/>
              </a:rPr>
              <a:t>(</a:t>
            </a:r>
            <a:r>
              <a:rPr lang="fr-FR" i="1" dirty="0" err="1" smtClean="0">
                <a:latin typeface="Times New Roman" panose="02020603050405020304" pitchFamily="18" charset="0"/>
                <a:ea typeface="Calibri" panose="020F0502020204030204" pitchFamily="34" charset="0"/>
              </a:rPr>
              <a:t>Lowy</a:t>
            </a:r>
            <a:r>
              <a:rPr lang="fr-FR" i="1" dirty="0" smtClean="0">
                <a:latin typeface="Times New Roman" panose="02020603050405020304" pitchFamily="18" charset="0"/>
                <a:ea typeface="Calibri" panose="020F0502020204030204" pitchFamily="34" charset="0"/>
              </a:rPr>
              <a:t> Institute for International Policy)</a:t>
            </a:r>
          </a:p>
          <a:p>
            <a:pPr marL="285750" indent="-285750">
              <a:buFont typeface="Wingdings" panose="05000000000000000000" pitchFamily="2" charset="2"/>
              <a:buChar char="Ø"/>
            </a:pPr>
            <a:r>
              <a:rPr lang="fr-FR" dirty="0" smtClean="0">
                <a:latin typeface="Times New Roman" panose="02020603050405020304" pitchFamily="18" charset="0"/>
                <a:ea typeface="Calibri" panose="020F0502020204030204" pitchFamily="34" charset="0"/>
              </a:rPr>
              <a:t>Diplomatie </a:t>
            </a:r>
            <a:r>
              <a:rPr lang="fr-FR" dirty="0">
                <a:latin typeface="Times New Roman" panose="02020603050405020304" pitchFamily="18" charset="0"/>
                <a:ea typeface="Calibri" panose="020F0502020204030204" pitchFamily="34" charset="0"/>
              </a:rPr>
              <a:t>culturelle</a:t>
            </a:r>
          </a:p>
          <a:p>
            <a:pPr marL="285750" indent="-285750">
              <a:buFont typeface="Wingdings" panose="05000000000000000000" pitchFamily="2" charset="2"/>
              <a:buChar char="Ø"/>
            </a:pPr>
            <a:r>
              <a:rPr lang="fr-FR" dirty="0" smtClean="0">
                <a:latin typeface="Times New Roman" panose="02020603050405020304" pitchFamily="18" charset="0"/>
                <a:ea typeface="Calibri" panose="020F0502020204030204" pitchFamily="34" charset="0"/>
              </a:rPr>
              <a:t>Diplomatie </a:t>
            </a:r>
            <a:r>
              <a:rPr lang="fr-FR" dirty="0">
                <a:latin typeface="Times New Roman" panose="02020603050405020304" pitchFamily="18" charset="0"/>
                <a:ea typeface="Calibri" panose="020F0502020204030204" pitchFamily="34" charset="0"/>
              </a:rPr>
              <a:t>sportive</a:t>
            </a:r>
          </a:p>
          <a:p>
            <a:pPr marL="285750" indent="-285750">
              <a:buFont typeface="Wingdings" panose="05000000000000000000" pitchFamily="2" charset="2"/>
              <a:buChar char="Ø"/>
            </a:pPr>
            <a:r>
              <a:rPr lang="fr-FR" dirty="0" smtClean="0">
                <a:latin typeface="Times New Roman" panose="02020603050405020304" pitchFamily="18" charset="0"/>
              </a:rPr>
              <a:t>Diplomatie </a:t>
            </a:r>
            <a:r>
              <a:rPr lang="fr-FR" dirty="0">
                <a:latin typeface="Times New Roman" panose="02020603050405020304" pitchFamily="18" charset="0"/>
              </a:rPr>
              <a:t>mémorielle</a:t>
            </a:r>
            <a:endParaRPr lang="fr-FR" dirty="0"/>
          </a:p>
        </p:txBody>
      </p:sp>
      <p:sp>
        <p:nvSpPr>
          <p:cNvPr id="6" name="Rectangle 5"/>
          <p:cNvSpPr/>
          <p:nvPr/>
        </p:nvSpPr>
        <p:spPr>
          <a:xfrm>
            <a:off x="5992368" y="1576519"/>
            <a:ext cx="6096000" cy="1477328"/>
          </a:xfrm>
          <a:prstGeom prst="rect">
            <a:avLst/>
          </a:prstGeom>
          <a:ln w="19050">
            <a:solidFill>
              <a:schemeClr val="tx1"/>
            </a:solidFill>
          </a:ln>
        </p:spPr>
        <p:txBody>
          <a:bodyPr>
            <a:spAutoFit/>
          </a:bodyPr>
          <a:lstStyle/>
          <a:p>
            <a:r>
              <a:rPr lang="fr-FR" u="sng" dirty="0" smtClean="0">
                <a:latin typeface="Times New Roman" panose="02020603050405020304" pitchFamily="18" charset="0"/>
                <a:ea typeface="Calibri" panose="020F0502020204030204" pitchFamily="34" charset="0"/>
              </a:rPr>
              <a:t>Malette pédagogique sur le sport et la diplomatie sportive pendant la guerre froide (Laboratoire d’innovation pédagogique de Nantes université):</a:t>
            </a:r>
            <a:endParaRPr lang="fr-FR" u="sng" dirty="0" smtClean="0">
              <a:latin typeface="Times New Roman" panose="02020603050405020304" pitchFamily="18" charset="0"/>
              <a:ea typeface="Calibri" panose="020F0502020204030204" pitchFamily="34" charset="0"/>
              <a:hlinkClick r:id="rId4"/>
            </a:endParaRPr>
          </a:p>
          <a:p>
            <a:r>
              <a:rPr lang="fr-FR" dirty="0" smtClean="0">
                <a:latin typeface="Times New Roman" panose="02020603050405020304" pitchFamily="18" charset="0"/>
                <a:ea typeface="Calibri" panose="020F0502020204030204" pitchFamily="34" charset="0"/>
                <a:hlinkClick r:id="rId4"/>
              </a:rPr>
              <a:t>Https</a:t>
            </a:r>
            <a:r>
              <a:rPr lang="fr-FR" dirty="0">
                <a:latin typeface="Times New Roman" panose="02020603050405020304" pitchFamily="18" charset="0"/>
                <a:ea typeface="Calibri" panose="020F0502020204030204" pitchFamily="34" charset="0"/>
                <a:hlinkClick r:id="rId4"/>
              </a:rPr>
              <a:t>://www.lipe-europe.eu/document/le-sport-pendant-la-guerre-froide-2/</a:t>
            </a:r>
            <a:endParaRPr lang="fr-FR"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50907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130" y="5707429"/>
            <a:ext cx="10238605" cy="1150571"/>
          </a:xfrm>
          <a:prstGeom prst="rect">
            <a:avLst/>
          </a:prstGeom>
        </p:spPr>
        <p:txBody>
          <a:bodyPr wrap="square">
            <a:spAutoFit/>
          </a:bodyPr>
          <a:lstStyle/>
          <a:p>
            <a:pPr indent="449580" algn="just">
              <a:lnSpc>
                <a:spcPct val="115000"/>
              </a:lnSpc>
              <a:spcAft>
                <a:spcPts val="800"/>
              </a:spcAft>
            </a:pPr>
            <a:r>
              <a:rPr lang="fr-FR" b="1" dirty="0">
                <a:latin typeface="Times New Roman" panose="02020603050405020304" pitchFamily="18" charset="0"/>
                <a:ea typeface="Calibri" panose="020F0502020204030204" pitchFamily="34" charset="0"/>
              </a:rPr>
              <a:t>L'Europe, une géographie variable de coopérations entre États : situation au 1</a:t>
            </a:r>
            <a:r>
              <a:rPr lang="fr-FR" b="1" baseline="30000" dirty="0">
                <a:latin typeface="Times New Roman" panose="02020603050405020304" pitchFamily="18" charset="0"/>
                <a:ea typeface="Calibri" panose="020F0502020204030204" pitchFamily="34" charset="0"/>
              </a:rPr>
              <a:t>er</a:t>
            </a:r>
            <a:r>
              <a:rPr lang="fr-FR" b="1" dirty="0">
                <a:latin typeface="Times New Roman" panose="02020603050405020304" pitchFamily="18" charset="0"/>
                <a:ea typeface="Calibri" panose="020F0502020204030204" pitchFamily="34" charset="0"/>
              </a:rPr>
              <a:t> juillet 2022</a:t>
            </a:r>
            <a:endParaRPr lang="fr-FR" dirty="0">
              <a:latin typeface="Times New Roman" panose="02020603050405020304" pitchFamily="18" charset="0"/>
              <a:ea typeface="Calibri" panose="020F0502020204030204" pitchFamily="34" charset="0"/>
            </a:endParaRPr>
          </a:p>
          <a:p>
            <a:pPr indent="449580" algn="just">
              <a:lnSpc>
                <a:spcPct val="115000"/>
              </a:lnSpc>
              <a:spcAft>
                <a:spcPts val="800"/>
              </a:spcAft>
            </a:pPr>
            <a:r>
              <a:rPr lang="fr-FR" b="1" dirty="0">
                <a:latin typeface="Times New Roman" panose="02020603050405020304" pitchFamily="18" charset="0"/>
                <a:ea typeface="Calibri" panose="020F0502020204030204" pitchFamily="34" charset="0"/>
              </a:rPr>
              <a:t>Source: </a:t>
            </a:r>
            <a:r>
              <a:rPr lang="fr-FR" dirty="0">
                <a:solidFill>
                  <a:srgbClr val="909090"/>
                </a:solidFill>
                <a:latin typeface="Times New Roman" panose="02020603050405020304" pitchFamily="18" charset="0"/>
                <a:ea typeface="Calibri" panose="020F0502020204030204" pitchFamily="34" charset="0"/>
                <a:hlinkClick r:id="rId2"/>
              </a:rPr>
              <a:t>https://geoconfluences.ens-lyon.fr/informations-scientifiques/dossiers-regionaux/territoires-europeens-regions-etats-union/articles-scientifiques/EurDoc13.htm</a:t>
            </a:r>
            <a:r>
              <a:rPr lang="fr-FR" dirty="0">
                <a:latin typeface="Times New Roman" panose="02020603050405020304" pitchFamily="18" charset="0"/>
                <a:ea typeface="Calibri" panose="020F0502020204030204" pitchFamily="34" charset="0"/>
              </a:rPr>
              <a:t> </a:t>
            </a:r>
          </a:p>
        </p:txBody>
      </p:sp>
      <p:pic>
        <p:nvPicPr>
          <p:cNvPr id="3" name="Image 2"/>
          <p:cNvPicPr/>
          <p:nvPr/>
        </p:nvPicPr>
        <p:blipFill>
          <a:blip r:embed="rId3" cstate="print">
            <a:extLst>
              <a:ext uri="{28A0092B-C50C-407E-A947-70E740481C1C}">
                <a14:useLocalDpi xmlns:a14="http://schemas.microsoft.com/office/drawing/2010/main" val="0"/>
              </a:ext>
            </a:extLst>
          </a:blip>
          <a:stretch>
            <a:fillRect/>
          </a:stretch>
        </p:blipFill>
        <p:spPr>
          <a:xfrm>
            <a:off x="1975104" y="369332"/>
            <a:ext cx="6455664" cy="5338097"/>
          </a:xfrm>
          <a:prstGeom prst="rect">
            <a:avLst/>
          </a:prstGeom>
        </p:spPr>
      </p:pic>
      <p:sp>
        <p:nvSpPr>
          <p:cNvPr id="4" name="ZoneTexte 3"/>
          <p:cNvSpPr txBox="1"/>
          <p:nvPr/>
        </p:nvSpPr>
        <p:spPr>
          <a:xfrm>
            <a:off x="3227832" y="0"/>
            <a:ext cx="3538728" cy="369332"/>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t>Le multilatéralisme</a:t>
            </a:r>
            <a:endParaRPr lang="fr-FR" dirty="0"/>
          </a:p>
        </p:txBody>
      </p:sp>
    </p:spTree>
    <p:extLst>
      <p:ext uri="{BB962C8B-B14F-4D97-AF65-F5344CB8AC3E}">
        <p14:creationId xmlns:p14="http://schemas.microsoft.com/office/powerpoint/2010/main" val="730561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8420" y="241682"/>
            <a:ext cx="1592103" cy="474297"/>
          </a:xfrm>
          <a:prstGeom prst="rect">
            <a:avLst/>
          </a:prstGeom>
        </p:spPr>
        <p:txBody>
          <a:bodyPr wrap="none">
            <a:spAutoFit/>
          </a:bodyPr>
          <a:lstStyle/>
          <a:p>
            <a:pPr algn="just">
              <a:lnSpc>
                <a:spcPct val="115000"/>
              </a:lnSpc>
              <a:spcBef>
                <a:spcPts val="200"/>
              </a:spcBef>
              <a:spcAft>
                <a:spcPts val="0"/>
              </a:spcAft>
            </a:pPr>
            <a:r>
              <a:rPr lang="fr-FR" sz="2400" b="1" i="1" u="sng" dirty="0" smtClean="0">
                <a:latin typeface="Bahnschrift" panose="020B0502040204020203" pitchFamily="34" charset="0"/>
                <a:ea typeface="Times New Roman" panose="02020603050405020304" pitchFamily="18" charset="0"/>
                <a:cs typeface="Times New Roman" panose="02020603050405020304" pitchFamily="18" charset="0"/>
              </a:rPr>
              <a:t>La </a:t>
            </a:r>
            <a:r>
              <a:rPr lang="fr-FR" sz="2400" b="1" i="1" u="sng" dirty="0">
                <a:latin typeface="Bahnschrift" panose="020B0502040204020203" pitchFamily="34" charset="0"/>
                <a:ea typeface="Times New Roman" panose="02020603050405020304" pitchFamily="18" charset="0"/>
                <a:cs typeface="Times New Roman" panose="02020603050405020304" pitchFamily="18" charset="0"/>
              </a:rPr>
              <a:t>culture</a:t>
            </a:r>
          </a:p>
        </p:txBody>
      </p:sp>
      <p:pic>
        <p:nvPicPr>
          <p:cNvPr id="3" name="Image 2"/>
          <p:cNvPicPr>
            <a:picLocks noChangeAspect="1"/>
          </p:cNvPicPr>
          <p:nvPr/>
        </p:nvPicPr>
        <p:blipFill>
          <a:blip r:embed="rId2"/>
          <a:stretch>
            <a:fillRect/>
          </a:stretch>
        </p:blipFill>
        <p:spPr>
          <a:xfrm>
            <a:off x="4668097" y="1196931"/>
            <a:ext cx="6660457" cy="5403048"/>
          </a:xfrm>
          <a:prstGeom prst="rect">
            <a:avLst/>
          </a:prstGeom>
        </p:spPr>
      </p:pic>
      <p:sp>
        <p:nvSpPr>
          <p:cNvPr id="4" name="Rectangle 3"/>
          <p:cNvSpPr/>
          <p:nvPr/>
        </p:nvSpPr>
        <p:spPr>
          <a:xfrm>
            <a:off x="301752" y="2063571"/>
            <a:ext cx="3632719" cy="2031325"/>
          </a:xfrm>
          <a:prstGeom prst="rect">
            <a:avLst/>
          </a:prstGeom>
          <a:ln w="12700">
            <a:solidFill>
              <a:schemeClr val="tx1"/>
            </a:solidFill>
          </a:ln>
        </p:spPr>
        <p:txBody>
          <a:bodyPr wrap="square">
            <a:spAutoFit/>
          </a:bodyPr>
          <a:lstStyle/>
          <a:p>
            <a:r>
              <a:rPr lang="fr-FR" b="1" u="sng" dirty="0" smtClean="0"/>
              <a:t>Ressource : capsule audio sur la géopolitique du cinéma:</a:t>
            </a:r>
          </a:p>
          <a:p>
            <a:r>
              <a:rPr lang="fr-FR" dirty="0" smtClean="0">
                <a:hlinkClick r:id="rId3"/>
              </a:rPr>
              <a:t>https</a:t>
            </a:r>
            <a:r>
              <a:rPr lang="fr-FR" dirty="0">
                <a:hlinkClick r:id="rId3"/>
              </a:rPr>
              <a:t>://</a:t>
            </a:r>
            <a:r>
              <a:rPr lang="fr-FR" dirty="0" smtClean="0">
                <a:hlinkClick r:id="rId3"/>
              </a:rPr>
              <a:t>euradio.fr/emission/4aJ0-geopolitique-europeenne-jenny-raflik/zxkq-le-festival-de-cannes-la-geopolitique-du-cinema-et-leurope</a:t>
            </a:r>
            <a:r>
              <a:rPr lang="fr-FR" dirty="0" smtClean="0"/>
              <a:t> </a:t>
            </a:r>
            <a:endParaRPr lang="fr-FR" dirty="0"/>
          </a:p>
        </p:txBody>
      </p:sp>
    </p:spTree>
    <p:extLst>
      <p:ext uri="{BB962C8B-B14F-4D97-AF65-F5344CB8AC3E}">
        <p14:creationId xmlns:p14="http://schemas.microsoft.com/office/powerpoint/2010/main" val="2179909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7211" y="148376"/>
            <a:ext cx="7633821" cy="821700"/>
          </a:xfrm>
          <a:prstGeom prst="rect">
            <a:avLst/>
          </a:prstGeom>
        </p:spPr>
        <p:txBody>
          <a:bodyPr wrap="none">
            <a:spAutoFit/>
          </a:bodyPr>
          <a:lstStyle/>
          <a:p>
            <a:pPr lvl="0" algn="just">
              <a:lnSpc>
                <a:spcPct val="115000"/>
              </a:lnSpc>
              <a:spcBef>
                <a:spcPts val="1200"/>
              </a:spcBef>
              <a:spcAft>
                <a:spcPts val="0"/>
              </a:spcAft>
            </a:pPr>
            <a:r>
              <a:rPr lang="fr-FR" sz="4400" b="1" kern="0" dirty="0" smtClean="0">
                <a:latin typeface="Times New Roman" panose="02020603050405020304" pitchFamily="18" charset="0"/>
                <a:ea typeface="Times New Roman" panose="02020603050405020304" pitchFamily="18" charset="0"/>
                <a:cs typeface="Times New Roman" panose="02020603050405020304" pitchFamily="18" charset="0"/>
              </a:rPr>
              <a:t>II. La </a:t>
            </a:r>
            <a:r>
              <a:rPr lang="fr-FR" sz="4400" b="1" kern="0" dirty="0">
                <a:latin typeface="Times New Roman" panose="02020603050405020304" pitchFamily="18" charset="0"/>
                <a:ea typeface="Times New Roman" panose="02020603050405020304" pitchFamily="18" charset="0"/>
                <a:cs typeface="Times New Roman" panose="02020603050405020304" pitchFamily="18" charset="0"/>
              </a:rPr>
              <a:t>puissance, mais de qui ? </a:t>
            </a:r>
            <a:endParaRPr lang="fr-FR" sz="4400"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28084" y="1945614"/>
            <a:ext cx="6096000" cy="3483005"/>
          </a:xfrm>
          <a:prstGeom prst="rect">
            <a:avLst/>
          </a:prstGeom>
        </p:spPr>
        <p:txBody>
          <a:bodyPr>
            <a:spAutoFit/>
          </a:bodyPr>
          <a:lstStyle/>
          <a:p>
            <a:pPr algn="just">
              <a:lnSpc>
                <a:spcPct val="115000"/>
              </a:lnSpc>
              <a:spcBef>
                <a:spcPts val="200"/>
              </a:spcBef>
              <a:spcAft>
                <a:spcPts val="0"/>
              </a:spcAft>
            </a:pP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Divers acteurs </a:t>
            </a:r>
            <a:r>
              <a:rPr lang="fr-FR" b="1" dirty="0">
                <a:latin typeface="Times New Roman" panose="02020603050405020304" pitchFamily="18" charset="0"/>
                <a:ea typeface="Times New Roman" panose="02020603050405020304" pitchFamily="18" charset="0"/>
                <a:cs typeface="Times New Roman" panose="02020603050405020304" pitchFamily="18" charset="0"/>
              </a:rPr>
              <a:t>politiques et économiques revendiquent la notion de </a:t>
            </a: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puissance:</a:t>
            </a:r>
          </a:p>
          <a:p>
            <a:pPr marL="285750" indent="-285750" algn="just">
              <a:lnSpc>
                <a:spcPct val="115000"/>
              </a:lnSpc>
              <a:spcBef>
                <a:spcPts val="200"/>
              </a:spcBef>
              <a:spcAft>
                <a:spcPts val="0"/>
              </a:spcAft>
              <a:buFont typeface="Wingdings" panose="05000000000000000000" pitchFamily="2" charset="2"/>
              <a:buChar char="Ø"/>
            </a:pP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Les États</a:t>
            </a:r>
          </a:p>
          <a:p>
            <a:pPr marL="285750" indent="-285750" algn="just">
              <a:lnSpc>
                <a:spcPct val="115000"/>
              </a:lnSpc>
              <a:spcBef>
                <a:spcPts val="200"/>
              </a:spcBef>
              <a:spcAft>
                <a:spcPts val="0"/>
              </a:spcAft>
              <a:buFont typeface="Wingdings" panose="05000000000000000000" pitchFamily="2" charset="2"/>
              <a:buChar char="Ø"/>
            </a:pP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Les groupements d’</a:t>
            </a:r>
            <a:r>
              <a:rPr lang="fr-FR" b="1" dirty="0" err="1" smtClean="0">
                <a:latin typeface="Times New Roman" panose="02020603050405020304" pitchFamily="18" charset="0"/>
                <a:ea typeface="Times New Roman" panose="02020603050405020304" pitchFamily="18" charset="0"/>
                <a:cs typeface="Times New Roman" panose="02020603050405020304" pitchFamily="18" charset="0"/>
              </a:rPr>
              <a:t>Etat</a:t>
            </a:r>
            <a:endParaRPr lang="fr-FR"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ct val="115000"/>
              </a:lnSpc>
              <a:spcBef>
                <a:spcPts val="200"/>
              </a:spcBef>
              <a:buFont typeface="Wingdings" panose="05000000000000000000" pitchFamily="2" charset="2"/>
              <a:buChar char="v"/>
            </a:pPr>
            <a:r>
              <a:rPr lang="fr-FR" b="1" dirty="0">
                <a:latin typeface="Times New Roman" panose="02020603050405020304" pitchFamily="18" charset="0"/>
                <a:ea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l’ONU</a:t>
            </a:r>
          </a:p>
          <a:p>
            <a:pPr marL="742950" lvl="1" indent="-285750" algn="just">
              <a:lnSpc>
                <a:spcPct val="115000"/>
              </a:lnSpc>
              <a:spcBef>
                <a:spcPts val="200"/>
              </a:spcBef>
              <a:buFont typeface="Wingdings" panose="05000000000000000000" pitchFamily="2" charset="2"/>
              <a:buChar char="v"/>
            </a:pPr>
            <a:r>
              <a:rPr lang="fr-FR" b="1" dirty="0">
                <a:latin typeface="Times New Roman" panose="02020603050405020304" pitchFamily="18" charset="0"/>
                <a:ea typeface="Times New Roman" panose="02020603050405020304" pitchFamily="18" charset="0"/>
                <a:cs typeface="Times New Roman" panose="02020603050405020304" pitchFamily="18" charset="0"/>
              </a:rPr>
              <a:t>	</a:t>
            </a: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les « non-alignés »</a:t>
            </a:r>
          </a:p>
          <a:p>
            <a:pPr marL="742950" lvl="1" indent="-285750" algn="just">
              <a:lnSpc>
                <a:spcPct val="115000"/>
              </a:lnSpc>
              <a:spcBef>
                <a:spcPts val="200"/>
              </a:spcBef>
              <a:buFont typeface="Wingdings" panose="05000000000000000000" pitchFamily="2" charset="2"/>
              <a:buChar char="v"/>
            </a:pP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	L’Europe puissance?</a:t>
            </a:r>
          </a:p>
          <a:p>
            <a:pPr marL="285750" indent="-285750" algn="just">
              <a:lnSpc>
                <a:spcPct val="115000"/>
              </a:lnSpc>
              <a:spcBef>
                <a:spcPts val="200"/>
              </a:spcBef>
              <a:spcAft>
                <a:spcPts val="0"/>
              </a:spcAft>
              <a:buFont typeface="Wingdings" panose="05000000000000000000" pitchFamily="2" charset="2"/>
              <a:buChar char="Ø"/>
            </a:pP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ONG et firmes internationales</a:t>
            </a:r>
          </a:p>
          <a:p>
            <a:pPr marL="285750" indent="-285750" algn="just">
              <a:lnSpc>
                <a:spcPct val="115000"/>
              </a:lnSpc>
              <a:spcBef>
                <a:spcPts val="200"/>
              </a:spcBef>
              <a:spcAft>
                <a:spcPts val="0"/>
              </a:spcAft>
              <a:buFont typeface="Wingdings" panose="05000000000000000000" pitchFamily="2" charset="2"/>
              <a:buChar char="Ø"/>
            </a:pPr>
            <a:r>
              <a:rPr lang="fr-FR" b="1" dirty="0" smtClean="0">
                <a:latin typeface="Times New Roman" panose="02020603050405020304" pitchFamily="18" charset="0"/>
                <a:ea typeface="Times New Roman" panose="02020603050405020304" pitchFamily="18" charset="0"/>
                <a:cs typeface="Times New Roman" panose="02020603050405020304" pitchFamily="18" charset="0"/>
              </a:rPr>
              <a:t>Collectivités/communautés idéologiques et/ou religieuses</a:t>
            </a: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00"/>
              </a:spcBef>
              <a:spcAft>
                <a:spcPts val="0"/>
              </a:spcAft>
            </a:pPr>
            <a:endParaRPr lang="fr-FR" b="1"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8196010" y="1736817"/>
            <a:ext cx="3265714" cy="3354893"/>
          </a:xfrm>
          <a:prstGeom prst="rect">
            <a:avLst/>
          </a:prstGeom>
          <a:ln w="28575">
            <a:solidFill>
              <a:schemeClr val="tx1"/>
            </a:solidFill>
          </a:ln>
        </p:spPr>
        <p:txBody>
          <a:bodyPr wrap="square">
            <a:spAutoFit/>
          </a:bodyPr>
          <a:lstStyle/>
          <a:p>
            <a:pPr indent="449580" algn="just">
              <a:lnSpc>
                <a:spcPct val="115000"/>
              </a:lnSpc>
              <a:spcAft>
                <a:spcPts val="800"/>
              </a:spcAft>
            </a:pPr>
            <a:r>
              <a:rPr lang="fr-FR" b="1" u="sng" dirty="0" smtClean="0">
                <a:latin typeface="Times New Roman" panose="02020603050405020304" pitchFamily="18" charset="0"/>
                <a:ea typeface="Calibri" panose="020F0502020204030204" pitchFamily="34" charset="0"/>
              </a:rPr>
              <a:t>Ressource:</a:t>
            </a:r>
            <a:r>
              <a:rPr lang="fr-FR" dirty="0" smtClean="0">
                <a:latin typeface="Times New Roman" panose="02020603050405020304" pitchFamily="18" charset="0"/>
                <a:ea typeface="Calibri" panose="020F0502020204030204" pitchFamily="34" charset="0"/>
              </a:rPr>
              <a:t> </a:t>
            </a:r>
          </a:p>
          <a:p>
            <a:pPr algn="just">
              <a:lnSpc>
                <a:spcPct val="115000"/>
              </a:lnSpc>
              <a:spcAft>
                <a:spcPts val="800"/>
              </a:spcAft>
            </a:pPr>
            <a:r>
              <a:rPr lang="fr-FR" dirty="0" smtClean="0">
                <a:latin typeface="Times New Roman" panose="02020603050405020304" pitchFamily="18" charset="0"/>
                <a:ea typeface="Calibri" panose="020F0502020204030204" pitchFamily="34" charset="0"/>
              </a:rPr>
              <a:t>BONHOMME </a:t>
            </a:r>
            <a:r>
              <a:rPr lang="fr-FR" dirty="0">
                <a:latin typeface="Times New Roman" panose="02020603050405020304" pitchFamily="18" charset="0"/>
                <a:ea typeface="Calibri" panose="020F0502020204030204" pitchFamily="34" charset="0"/>
              </a:rPr>
              <a:t>Noël, « Les Européens au G7 : entre intérêts communautaires et gouvernance mondiale (1975-1985) », </a:t>
            </a:r>
            <a:r>
              <a:rPr lang="fr-FR" i="1" dirty="0">
                <a:latin typeface="Times New Roman" panose="02020603050405020304" pitchFamily="18" charset="0"/>
                <a:ea typeface="Calibri" panose="020F0502020204030204" pitchFamily="34" charset="0"/>
              </a:rPr>
              <a:t>Les cahiers </a:t>
            </a:r>
            <a:r>
              <a:rPr lang="fr-FR" i="1" dirty="0" err="1">
                <a:latin typeface="Times New Roman" panose="02020603050405020304" pitchFamily="18" charset="0"/>
                <a:ea typeface="Calibri" panose="020F0502020204030204" pitchFamily="34" charset="0"/>
              </a:rPr>
              <a:t>Irice</a:t>
            </a:r>
            <a:r>
              <a:rPr lang="fr-FR" dirty="0">
                <a:latin typeface="Times New Roman" panose="02020603050405020304" pitchFamily="18" charset="0"/>
                <a:ea typeface="Calibri" panose="020F0502020204030204" pitchFamily="34" charset="0"/>
              </a:rPr>
              <a:t>, 2012/1 (n° 9), p. 73-89. </a:t>
            </a:r>
            <a:r>
              <a:rPr lang="fr-FR" dirty="0" err="1">
                <a:latin typeface="Times New Roman" panose="02020603050405020304" pitchFamily="18" charset="0"/>
                <a:ea typeface="Calibri" panose="020F0502020204030204" pitchFamily="34" charset="0"/>
              </a:rPr>
              <a:t>DOI</a:t>
            </a:r>
            <a:r>
              <a:rPr lang="fr-FR" dirty="0">
                <a:latin typeface="Times New Roman" panose="02020603050405020304" pitchFamily="18" charset="0"/>
                <a:ea typeface="Calibri" panose="020F0502020204030204" pitchFamily="34" charset="0"/>
              </a:rPr>
              <a:t> : 10.3917/lci.009.0073. URL : </a:t>
            </a:r>
            <a:r>
              <a:rPr lang="fr-FR" dirty="0">
                <a:solidFill>
                  <a:srgbClr val="909090"/>
                </a:solidFill>
                <a:latin typeface="Times New Roman" panose="02020603050405020304" pitchFamily="18" charset="0"/>
                <a:ea typeface="Calibri" panose="020F0502020204030204" pitchFamily="34" charset="0"/>
                <a:hlinkClick r:id="rId2"/>
              </a:rPr>
              <a:t>https://www.cairn.info/revue-les-cahiers-irice-2012-1-page-73.htm</a:t>
            </a:r>
            <a:endParaRPr lang="fr-FR"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91379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6392" y="84622"/>
            <a:ext cx="7945762" cy="2279598"/>
          </a:xfrm>
          <a:prstGeom prst="rect">
            <a:avLst/>
          </a:prstGeom>
          <a:ln w="12700">
            <a:solidFill>
              <a:schemeClr val="tx1"/>
            </a:solidFill>
          </a:ln>
        </p:spPr>
        <p:txBody>
          <a:bodyPr wrap="square">
            <a:spAutoFit/>
          </a:bodyPr>
          <a:lstStyle/>
          <a:p>
            <a:pPr algn="just">
              <a:lnSpc>
                <a:spcPct val="115000"/>
              </a:lnSpc>
              <a:spcAft>
                <a:spcPts val="800"/>
              </a:spcAft>
            </a:pPr>
            <a:r>
              <a:rPr lang="fr-FR" sz="1400" b="1" u="sng" dirty="0" smtClean="0">
                <a:latin typeface="Bahnschrift" panose="020B0502040204020203" pitchFamily="34" charset="0"/>
                <a:ea typeface="Calibri" panose="020F0502020204030204" pitchFamily="34" charset="0"/>
              </a:rPr>
              <a:t>Lectures:</a:t>
            </a:r>
          </a:p>
          <a:p>
            <a:pPr algn="just">
              <a:lnSpc>
                <a:spcPct val="115000"/>
              </a:lnSpc>
              <a:spcAft>
                <a:spcPts val="800"/>
              </a:spcAft>
            </a:pPr>
            <a:r>
              <a:rPr lang="fr-FR" sz="1400" dirty="0" err="1" smtClean="0">
                <a:latin typeface="Bahnschrift" panose="020B0502040204020203" pitchFamily="34" charset="0"/>
                <a:ea typeface="Calibri" panose="020F0502020204030204" pitchFamily="34" charset="0"/>
              </a:rPr>
              <a:t>Cf</a:t>
            </a:r>
            <a:r>
              <a:rPr lang="fr-FR" sz="1400" dirty="0" smtClean="0">
                <a:latin typeface="Bahnschrift" panose="020B0502040204020203" pitchFamily="34" charset="0"/>
                <a:ea typeface="Calibri" panose="020F0502020204030204" pitchFamily="34" charset="0"/>
              </a:rPr>
              <a:t> </a:t>
            </a:r>
            <a:r>
              <a:rPr lang="fr-FR" sz="1400" dirty="0">
                <a:latin typeface="Bahnschrift" panose="020B0502040204020203" pitchFamily="34" charset="0"/>
                <a:ea typeface="Calibri" panose="020F0502020204030204" pitchFamily="34" charset="0"/>
              </a:rPr>
              <a:t>Milan </a:t>
            </a:r>
            <a:r>
              <a:rPr lang="fr-FR" sz="1400" dirty="0" err="1">
                <a:latin typeface="Bahnschrift" panose="020B0502040204020203" pitchFamily="34" charset="0"/>
                <a:ea typeface="Calibri" panose="020F0502020204030204" pitchFamily="34" charset="0"/>
              </a:rPr>
              <a:t>Babic</a:t>
            </a:r>
            <a:r>
              <a:rPr lang="fr-FR" sz="1400" dirty="0">
                <a:latin typeface="Bahnschrift" panose="020B0502040204020203" pitchFamily="34" charset="0"/>
                <a:ea typeface="Calibri" panose="020F0502020204030204" pitchFamily="34" charset="0"/>
              </a:rPr>
              <a:t>, Jan </a:t>
            </a:r>
            <a:r>
              <a:rPr lang="fr-FR" sz="1400" dirty="0" err="1">
                <a:latin typeface="Bahnschrift" panose="020B0502040204020203" pitchFamily="34" charset="0"/>
                <a:ea typeface="Calibri" panose="020F0502020204030204" pitchFamily="34" charset="0"/>
              </a:rPr>
              <a:t>Fichtner</a:t>
            </a:r>
            <a:r>
              <a:rPr lang="fr-FR" sz="1400" dirty="0">
                <a:latin typeface="Bahnschrift" panose="020B0502040204020203" pitchFamily="34" charset="0"/>
                <a:ea typeface="Calibri" panose="020F0502020204030204" pitchFamily="34" charset="0"/>
              </a:rPr>
              <a:t> &amp; </a:t>
            </a:r>
            <a:r>
              <a:rPr lang="fr-FR" sz="1400" dirty="0" err="1">
                <a:latin typeface="Bahnschrift" panose="020B0502040204020203" pitchFamily="34" charset="0"/>
                <a:ea typeface="Calibri" panose="020F0502020204030204" pitchFamily="34" charset="0"/>
              </a:rPr>
              <a:t>Eelke</a:t>
            </a:r>
            <a:r>
              <a:rPr lang="fr-FR" sz="1400" dirty="0">
                <a:latin typeface="Bahnschrift" panose="020B0502040204020203" pitchFamily="34" charset="0"/>
                <a:ea typeface="Calibri" panose="020F0502020204030204" pitchFamily="34" charset="0"/>
              </a:rPr>
              <a:t> M. </a:t>
            </a:r>
            <a:r>
              <a:rPr lang="fr-FR" sz="1400" dirty="0" err="1">
                <a:latin typeface="Bahnschrift" panose="020B0502040204020203" pitchFamily="34" charset="0"/>
                <a:ea typeface="Calibri" panose="020F0502020204030204" pitchFamily="34" charset="0"/>
              </a:rPr>
              <a:t>Heemskerk</a:t>
            </a:r>
            <a:r>
              <a:rPr lang="fr-FR" sz="1400" dirty="0">
                <a:latin typeface="Bahnschrift" panose="020B0502040204020203" pitchFamily="34" charset="0"/>
                <a:ea typeface="Calibri" panose="020F0502020204030204" pitchFamily="34" charset="0"/>
              </a:rPr>
              <a:t> (2017) States versus</a:t>
            </a:r>
            <a:br>
              <a:rPr lang="fr-FR" sz="1400" dirty="0">
                <a:latin typeface="Bahnschrift" panose="020B0502040204020203" pitchFamily="34" charset="0"/>
                <a:ea typeface="Calibri" panose="020F0502020204030204" pitchFamily="34" charset="0"/>
              </a:rPr>
            </a:br>
            <a:r>
              <a:rPr lang="fr-FR" sz="1400" dirty="0">
                <a:latin typeface="Bahnschrift" panose="020B0502040204020203" pitchFamily="34" charset="0"/>
                <a:ea typeface="Calibri" panose="020F0502020204030204" pitchFamily="34" charset="0"/>
              </a:rPr>
              <a:t>Corporations: </a:t>
            </a:r>
            <a:r>
              <a:rPr lang="fr-FR" sz="1400" dirty="0" err="1">
                <a:latin typeface="Bahnschrift" panose="020B0502040204020203" pitchFamily="34" charset="0"/>
                <a:ea typeface="Calibri" panose="020F0502020204030204" pitchFamily="34" charset="0"/>
              </a:rPr>
              <a:t>Rethinking</a:t>
            </a:r>
            <a:r>
              <a:rPr lang="fr-FR" sz="1400" dirty="0">
                <a:latin typeface="Bahnschrift" panose="020B0502040204020203" pitchFamily="34" charset="0"/>
                <a:ea typeface="Calibri" panose="020F0502020204030204" pitchFamily="34" charset="0"/>
              </a:rPr>
              <a:t> the Power of Business in International </a:t>
            </a:r>
            <a:r>
              <a:rPr lang="fr-FR" sz="1400" dirty="0" err="1">
                <a:latin typeface="Bahnschrift" panose="020B0502040204020203" pitchFamily="34" charset="0"/>
                <a:ea typeface="Calibri" panose="020F0502020204030204" pitchFamily="34" charset="0"/>
              </a:rPr>
              <a:t>Politics</a:t>
            </a:r>
            <a:r>
              <a:rPr lang="fr-FR" sz="1400" dirty="0">
                <a:latin typeface="Bahnschrift" panose="020B0502040204020203" pitchFamily="34" charset="0"/>
                <a:ea typeface="Calibri" panose="020F0502020204030204" pitchFamily="34" charset="0"/>
              </a:rPr>
              <a:t>, The International</a:t>
            </a:r>
            <a:br>
              <a:rPr lang="fr-FR" sz="1400" dirty="0">
                <a:latin typeface="Bahnschrift" panose="020B0502040204020203" pitchFamily="34" charset="0"/>
                <a:ea typeface="Calibri" panose="020F0502020204030204" pitchFamily="34" charset="0"/>
              </a:rPr>
            </a:br>
            <a:r>
              <a:rPr lang="fr-FR" sz="1400" dirty="0">
                <a:latin typeface="Bahnschrift" panose="020B0502040204020203" pitchFamily="34" charset="0"/>
                <a:ea typeface="Calibri" panose="020F0502020204030204" pitchFamily="34" charset="0"/>
              </a:rPr>
              <a:t>Spectator, 52:4, 20-43, </a:t>
            </a:r>
            <a:r>
              <a:rPr lang="fr-FR" sz="1400" dirty="0">
                <a:solidFill>
                  <a:srgbClr val="909090"/>
                </a:solidFill>
                <a:latin typeface="Bahnschrift" panose="020B0502040204020203" pitchFamily="34" charset="0"/>
                <a:ea typeface="Calibri" panose="020F0502020204030204" pitchFamily="34" charset="0"/>
                <a:hlinkClick r:id="rId2"/>
              </a:rPr>
              <a:t>https://api.open-ressources.fr/files/aHR0cHM6Ly9hcGkuem90ZXJvLm9yZy9ncm91cHMvMzM2MTk3L2l0ZW1zL01DQ0JNUVNNL2ZpbGUvdmlldw==/YXBwbGljYXRpb24vcGRm</a:t>
            </a:r>
            <a:r>
              <a:rPr lang="fr-FR" sz="1400" dirty="0">
                <a:latin typeface="Bahnschrift" panose="020B0502040204020203" pitchFamily="34" charset="0"/>
                <a:ea typeface="Calibri" panose="020F0502020204030204" pitchFamily="34" charset="0"/>
              </a:rPr>
              <a:t> </a:t>
            </a:r>
            <a:endParaRPr lang="fr-FR" sz="1400" dirty="0" smtClean="0">
              <a:latin typeface="Bahnschrift" panose="020B0502040204020203" pitchFamily="34" charset="0"/>
              <a:ea typeface="Calibri" panose="020F0502020204030204" pitchFamily="34" charset="0"/>
            </a:endParaRPr>
          </a:p>
          <a:p>
            <a:pPr algn="just">
              <a:lnSpc>
                <a:spcPct val="115000"/>
              </a:lnSpc>
              <a:spcAft>
                <a:spcPts val="800"/>
              </a:spcAft>
            </a:pPr>
            <a:r>
              <a:rPr lang="fr-FR" sz="1400" dirty="0">
                <a:latin typeface="Bahnschrift" panose="020B0502040204020203" pitchFamily="34" charset="0"/>
              </a:rPr>
              <a:t>Adrien </a:t>
            </a:r>
            <a:r>
              <a:rPr lang="fr-FR" sz="1400" dirty="0" err="1">
                <a:latin typeface="Bahnschrift" panose="020B0502040204020203" pitchFamily="34" charset="0"/>
              </a:rPr>
              <a:t>Schwyter</a:t>
            </a:r>
            <a:r>
              <a:rPr lang="fr-FR" sz="1400" dirty="0">
                <a:latin typeface="Bahnschrift" panose="020B0502040204020203" pitchFamily="34" charset="0"/>
              </a:rPr>
              <a:t>, « Comment Total gère le risque géopolitique », </a:t>
            </a:r>
            <a:r>
              <a:rPr lang="fr-FR" sz="1400" i="1" dirty="0">
                <a:latin typeface="Bahnschrift" panose="020B0502040204020203" pitchFamily="34" charset="0"/>
              </a:rPr>
              <a:t>Challenge</a:t>
            </a:r>
            <a:r>
              <a:rPr lang="fr-FR" sz="1400" dirty="0">
                <a:latin typeface="Bahnschrift" panose="020B0502040204020203" pitchFamily="34" charset="0"/>
              </a:rPr>
              <a:t>, 7 avril 2016 (compte-rendu d’une conférence du PDG de Total à l’</a:t>
            </a:r>
            <a:r>
              <a:rPr lang="fr-FR" sz="1400" dirty="0" err="1">
                <a:latin typeface="Bahnschrift" panose="020B0502040204020203" pitchFamily="34" charset="0"/>
              </a:rPr>
              <a:t>IHEE</a:t>
            </a:r>
            <a:r>
              <a:rPr lang="fr-FR" sz="1400" dirty="0">
                <a:latin typeface="Bahnschrift" panose="020B0502040204020203" pitchFamily="34" charset="0"/>
              </a:rPr>
              <a:t>)</a:t>
            </a:r>
            <a:endParaRPr lang="fr-FR" sz="1400" dirty="0">
              <a:latin typeface="Bahnschrift" panose="020B0502040204020203" pitchFamily="34" charset="0"/>
              <a:ea typeface="Calibri" panose="020F0502020204030204" pitchFamily="34" charset="0"/>
            </a:endParaRPr>
          </a:p>
        </p:txBody>
      </p:sp>
      <p:pic>
        <p:nvPicPr>
          <p:cNvPr id="3" name="Image 2"/>
          <p:cNvPicPr/>
          <p:nvPr/>
        </p:nvPicPr>
        <p:blipFill>
          <a:blip r:embed="rId3"/>
          <a:stretch>
            <a:fillRect/>
          </a:stretch>
        </p:blipFill>
        <p:spPr>
          <a:xfrm>
            <a:off x="7109273" y="2443551"/>
            <a:ext cx="3883279" cy="4316098"/>
          </a:xfrm>
          <a:prstGeom prst="rect">
            <a:avLst/>
          </a:prstGeom>
        </p:spPr>
      </p:pic>
      <p:sp>
        <p:nvSpPr>
          <p:cNvPr id="4" name="Rectangle 3"/>
          <p:cNvSpPr/>
          <p:nvPr/>
        </p:nvSpPr>
        <p:spPr>
          <a:xfrm>
            <a:off x="88392" y="2443551"/>
            <a:ext cx="6096000" cy="3138808"/>
          </a:xfrm>
          <a:prstGeom prst="rect">
            <a:avLst/>
          </a:prstGeom>
        </p:spPr>
        <p:txBody>
          <a:bodyPr>
            <a:spAutoFit/>
          </a:bodyPr>
          <a:lstStyle/>
          <a:p>
            <a:pPr algn="just">
              <a:lnSpc>
                <a:spcPct val="115000"/>
              </a:lnSpc>
              <a:spcBef>
                <a:spcPts val="200"/>
              </a:spcBef>
              <a:spcAft>
                <a:spcPts val="0"/>
              </a:spcAft>
            </a:pPr>
            <a:r>
              <a:rPr lang="fr-FR" b="1" dirty="0">
                <a:latin typeface="Times New Roman" panose="02020603050405020304" pitchFamily="18" charset="0"/>
                <a:ea typeface="Times New Roman" panose="02020603050405020304" pitchFamily="18" charset="0"/>
                <a:cs typeface="Times New Roman" panose="02020603050405020304" pitchFamily="18" charset="0"/>
              </a:rPr>
              <a:t>Divers acteurs politiques et économiques revendiquent la notion de puissance:</a:t>
            </a:r>
          </a:p>
          <a:p>
            <a:pPr marL="285750" indent="-285750" algn="just">
              <a:lnSpc>
                <a:spcPct val="115000"/>
              </a:lnSpc>
              <a:spcBef>
                <a:spcPts val="200"/>
              </a:spcBef>
              <a:spcAft>
                <a:spcPts val="0"/>
              </a:spcAft>
              <a:buFont typeface="Wingdings" panose="05000000000000000000" pitchFamily="2" charset="2"/>
              <a:buChar char="Ø"/>
            </a:pPr>
            <a:r>
              <a:rPr lang="fr-FR" b="1" dirty="0">
                <a:latin typeface="Times New Roman" panose="02020603050405020304" pitchFamily="18" charset="0"/>
                <a:ea typeface="Times New Roman" panose="02020603050405020304" pitchFamily="18" charset="0"/>
                <a:cs typeface="Times New Roman" panose="02020603050405020304" pitchFamily="18" charset="0"/>
              </a:rPr>
              <a:t>Les États</a:t>
            </a:r>
          </a:p>
          <a:p>
            <a:pPr marL="285750" indent="-285750" algn="just">
              <a:lnSpc>
                <a:spcPct val="115000"/>
              </a:lnSpc>
              <a:spcBef>
                <a:spcPts val="200"/>
              </a:spcBef>
              <a:spcAft>
                <a:spcPts val="0"/>
              </a:spcAft>
              <a:buFont typeface="Wingdings" panose="05000000000000000000" pitchFamily="2" charset="2"/>
              <a:buChar char="Ø"/>
            </a:pPr>
            <a:r>
              <a:rPr lang="fr-FR" b="1" dirty="0">
                <a:latin typeface="Times New Roman" panose="02020603050405020304" pitchFamily="18" charset="0"/>
                <a:ea typeface="Times New Roman" panose="02020603050405020304" pitchFamily="18" charset="0"/>
                <a:cs typeface="Times New Roman" panose="02020603050405020304" pitchFamily="18" charset="0"/>
              </a:rPr>
              <a:t>Les groupements d’</a:t>
            </a:r>
            <a:r>
              <a:rPr lang="fr-FR" b="1" dirty="0" err="1">
                <a:latin typeface="Times New Roman" panose="02020603050405020304" pitchFamily="18" charset="0"/>
                <a:ea typeface="Times New Roman" panose="02020603050405020304" pitchFamily="18" charset="0"/>
                <a:cs typeface="Times New Roman" panose="02020603050405020304" pitchFamily="18" charset="0"/>
              </a:rPr>
              <a:t>Etat</a:t>
            </a: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ct val="115000"/>
              </a:lnSpc>
              <a:spcBef>
                <a:spcPts val="200"/>
              </a:spcBef>
              <a:buFont typeface="Wingdings" panose="05000000000000000000" pitchFamily="2" charset="2"/>
              <a:buChar char="v"/>
            </a:pPr>
            <a:r>
              <a:rPr lang="fr-FR" b="1" dirty="0">
                <a:latin typeface="Times New Roman" panose="02020603050405020304" pitchFamily="18" charset="0"/>
                <a:ea typeface="Times New Roman" panose="02020603050405020304" pitchFamily="18" charset="0"/>
                <a:cs typeface="Times New Roman" panose="02020603050405020304" pitchFamily="18" charset="0"/>
              </a:rPr>
              <a:t>	l’ONU</a:t>
            </a:r>
          </a:p>
          <a:p>
            <a:pPr marL="742950" lvl="1" indent="-285750" algn="just">
              <a:lnSpc>
                <a:spcPct val="115000"/>
              </a:lnSpc>
              <a:spcBef>
                <a:spcPts val="200"/>
              </a:spcBef>
              <a:buFont typeface="Wingdings" panose="05000000000000000000" pitchFamily="2" charset="2"/>
              <a:buChar char="v"/>
            </a:pPr>
            <a:r>
              <a:rPr lang="fr-FR" b="1" dirty="0">
                <a:latin typeface="Times New Roman" panose="02020603050405020304" pitchFamily="18" charset="0"/>
                <a:ea typeface="Times New Roman" panose="02020603050405020304" pitchFamily="18" charset="0"/>
                <a:cs typeface="Times New Roman" panose="02020603050405020304" pitchFamily="18" charset="0"/>
              </a:rPr>
              <a:t>	les « non-alignés »</a:t>
            </a:r>
          </a:p>
          <a:p>
            <a:pPr marL="742950" lvl="1" indent="-285750" algn="just">
              <a:lnSpc>
                <a:spcPct val="115000"/>
              </a:lnSpc>
              <a:spcBef>
                <a:spcPts val="200"/>
              </a:spcBef>
              <a:buFont typeface="Wingdings" panose="05000000000000000000" pitchFamily="2" charset="2"/>
              <a:buChar char="v"/>
            </a:pPr>
            <a:r>
              <a:rPr lang="fr-FR" b="1" dirty="0">
                <a:latin typeface="Times New Roman" panose="02020603050405020304" pitchFamily="18" charset="0"/>
                <a:ea typeface="Times New Roman" panose="02020603050405020304" pitchFamily="18" charset="0"/>
                <a:cs typeface="Times New Roman" panose="02020603050405020304" pitchFamily="18" charset="0"/>
              </a:rPr>
              <a:t>	L’Europe puissance?</a:t>
            </a:r>
          </a:p>
          <a:p>
            <a:pPr marL="285750" indent="-285750" algn="just">
              <a:lnSpc>
                <a:spcPct val="115000"/>
              </a:lnSpc>
              <a:spcBef>
                <a:spcPts val="200"/>
              </a:spcBef>
              <a:spcAft>
                <a:spcPts val="0"/>
              </a:spcAft>
              <a:buFont typeface="Wingdings" panose="05000000000000000000" pitchFamily="2" charset="2"/>
              <a:buChar char="Ø"/>
            </a:pPr>
            <a:r>
              <a:rPr lang="fr-FR" b="1" dirty="0">
                <a:latin typeface="Times New Roman" panose="02020603050405020304" pitchFamily="18" charset="0"/>
                <a:ea typeface="Times New Roman" panose="02020603050405020304" pitchFamily="18" charset="0"/>
                <a:cs typeface="Times New Roman" panose="02020603050405020304" pitchFamily="18" charset="0"/>
              </a:rPr>
              <a:t>ONG et firmes internationales</a:t>
            </a:r>
          </a:p>
          <a:p>
            <a:pPr marL="285750" indent="-285750" algn="just">
              <a:lnSpc>
                <a:spcPct val="115000"/>
              </a:lnSpc>
              <a:spcBef>
                <a:spcPts val="200"/>
              </a:spcBef>
              <a:spcAft>
                <a:spcPts val="0"/>
              </a:spcAft>
              <a:buFont typeface="Wingdings" panose="05000000000000000000" pitchFamily="2" charset="2"/>
              <a:buChar char="Ø"/>
            </a:pPr>
            <a:r>
              <a:rPr lang="fr-FR" b="1" dirty="0">
                <a:latin typeface="Times New Roman" panose="02020603050405020304" pitchFamily="18" charset="0"/>
                <a:ea typeface="Times New Roman" panose="02020603050405020304" pitchFamily="18" charset="0"/>
                <a:cs typeface="Times New Roman" panose="02020603050405020304" pitchFamily="18" charset="0"/>
              </a:rPr>
              <a:t>Collectivités/communautés idéologiques et/ou religieuses</a:t>
            </a: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296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1746" y="134807"/>
            <a:ext cx="6096000" cy="556434"/>
          </a:xfrm>
          <a:prstGeom prst="rect">
            <a:avLst/>
          </a:prstGeom>
        </p:spPr>
        <p:txBody>
          <a:bodyPr>
            <a:spAutoFit/>
          </a:bodyPr>
          <a:lstStyle/>
          <a:p>
            <a:pPr algn="just">
              <a:lnSpc>
                <a:spcPct val="115000"/>
              </a:lnSpc>
              <a:spcBef>
                <a:spcPts val="1200"/>
              </a:spcBef>
              <a:spcAft>
                <a:spcPts val="0"/>
              </a:spcAft>
            </a:pPr>
            <a:r>
              <a:rPr lang="fr-FR" sz="28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Qu’est-ce que la puissance ? </a:t>
            </a:r>
            <a:endParaRPr lang="fr-FR" sz="2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054360" y="1095833"/>
            <a:ext cx="6096000" cy="1685077"/>
          </a:xfrm>
          <a:prstGeom prst="rect">
            <a:avLst/>
          </a:prstGeom>
          <a:ln w="12700">
            <a:solidFill>
              <a:schemeClr val="tx1"/>
            </a:solidFill>
          </a:ln>
        </p:spPr>
        <p:txBody>
          <a:bodyPr>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a:t>
            </a:r>
            <a:r>
              <a:rPr lang="fr-FR" dirty="0">
                <a:latin typeface="Times New Roman" panose="02020603050405020304" pitchFamily="18" charset="0"/>
                <a:ea typeface="Calibri" panose="020F0502020204030204" pitchFamily="34" charset="0"/>
              </a:rPr>
              <a:t> </a:t>
            </a:r>
            <a:r>
              <a:rPr lang="fr-FR" dirty="0" smtClean="0">
                <a:latin typeface="Times New Roman" panose="02020603050405020304" pitchFamily="18" charset="0"/>
                <a:ea typeface="Calibri" panose="020F0502020204030204" pitchFamily="34" charset="0"/>
              </a:rPr>
              <a:t>Capacité </a:t>
            </a:r>
            <a:r>
              <a:rPr lang="fr-FR" dirty="0">
                <a:latin typeface="Times New Roman" panose="02020603050405020304" pitchFamily="18" charset="0"/>
                <a:ea typeface="Calibri" panose="020F0502020204030204" pitchFamily="34" charset="0"/>
              </a:rPr>
              <a:t>d’un acteur du système international à agir sur les autres acteurs et sur le système lui-même pour atteindre ses objectifs, défendre ses intérêts ou asseoir sa suprématie </a:t>
            </a:r>
            <a:r>
              <a:rPr lang="fr-FR" dirty="0" smtClean="0">
                <a:latin typeface="Times New Roman" panose="02020603050405020304" pitchFamily="18" charset="0"/>
                <a:ea typeface="Calibri" panose="020F0502020204030204" pitchFamily="34" charset="0"/>
              </a:rPr>
              <a:t>», Pascal </a:t>
            </a:r>
            <a:r>
              <a:rPr lang="fr-FR" dirty="0" err="1" smtClean="0">
                <a:latin typeface="Times New Roman" panose="02020603050405020304" pitchFamily="18" charset="0"/>
                <a:ea typeface="Calibri" panose="020F0502020204030204" pitchFamily="34" charset="0"/>
              </a:rPr>
              <a:t>Gauchon</a:t>
            </a:r>
            <a:r>
              <a:rPr lang="fr-FR" dirty="0" smtClean="0">
                <a:latin typeface="Times New Roman" panose="02020603050405020304" pitchFamily="18" charset="0"/>
                <a:ea typeface="Calibri" panose="020F0502020204030204" pitchFamily="34" charset="0"/>
              </a:rPr>
              <a:t>, </a:t>
            </a:r>
            <a:r>
              <a:rPr lang="fr-FR" i="1" dirty="0">
                <a:latin typeface="Times New Roman" panose="02020603050405020304" pitchFamily="18" charset="0"/>
                <a:ea typeface="Calibri" panose="020F0502020204030204" pitchFamily="34" charset="0"/>
              </a:rPr>
              <a:t>Dictionnaire de Géopolitique et de </a:t>
            </a:r>
            <a:r>
              <a:rPr lang="fr-FR" i="1" dirty="0" err="1" smtClean="0">
                <a:latin typeface="Times New Roman" panose="02020603050405020304" pitchFamily="18" charset="0"/>
                <a:ea typeface="Calibri" panose="020F0502020204030204" pitchFamily="34" charset="0"/>
              </a:rPr>
              <a:t>Géoéconomie</a:t>
            </a:r>
            <a:r>
              <a:rPr lang="fr-FR" dirty="0" smtClean="0">
                <a:latin typeface="Times New Roman" panose="02020603050405020304" pitchFamily="18" charset="0"/>
                <a:ea typeface="Calibri" panose="020F0502020204030204" pitchFamily="34" charset="0"/>
              </a:rPr>
              <a:t>, PUF, 2011, p</a:t>
            </a:r>
            <a:r>
              <a:rPr lang="fr-FR" dirty="0">
                <a:latin typeface="Times New Roman" panose="02020603050405020304" pitchFamily="18" charset="0"/>
                <a:ea typeface="Calibri" panose="020F0502020204030204" pitchFamily="34" charset="0"/>
              </a:rPr>
              <a:t>. 526.</a:t>
            </a:r>
          </a:p>
        </p:txBody>
      </p:sp>
    </p:spTree>
    <p:extLst>
      <p:ext uri="{BB962C8B-B14F-4D97-AF65-F5344CB8AC3E}">
        <p14:creationId xmlns:p14="http://schemas.microsoft.com/office/powerpoint/2010/main" val="3887901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392" y="91440"/>
            <a:ext cx="8254651" cy="3822192"/>
          </a:xfrm>
          <a:prstGeom prst="rect">
            <a:avLst/>
          </a:prstGeom>
        </p:spPr>
      </p:pic>
      <p:sp>
        <p:nvSpPr>
          <p:cNvPr id="3" name="Rectangle 2"/>
          <p:cNvSpPr/>
          <p:nvPr/>
        </p:nvSpPr>
        <p:spPr>
          <a:xfrm>
            <a:off x="109728" y="4037741"/>
            <a:ext cx="8439912" cy="2820259"/>
          </a:xfrm>
          <a:prstGeom prst="rect">
            <a:avLst/>
          </a:prstGeom>
        </p:spPr>
        <p:txBody>
          <a:bodyPr wrap="square">
            <a:spAutoFit/>
          </a:bodyPr>
          <a:lstStyle/>
          <a:p>
            <a:pPr algn="just">
              <a:lnSpc>
                <a:spcPct val="115000"/>
              </a:lnSpc>
              <a:spcBef>
                <a:spcPts val="200"/>
              </a:spcBef>
              <a:spcAft>
                <a:spcPts val="0"/>
              </a:spcAft>
            </a:pPr>
            <a:r>
              <a:rPr lang="fr-FR" b="1" dirty="0">
                <a:latin typeface="Times New Roman" panose="02020603050405020304" pitchFamily="18" charset="0"/>
                <a:ea typeface="Times New Roman" panose="02020603050405020304" pitchFamily="18" charset="0"/>
                <a:cs typeface="Times New Roman" panose="02020603050405020304" pitchFamily="18" charset="0"/>
              </a:rPr>
              <a:t>Divers acteurs politiques et économiques revendiquent la notion de puissance:</a:t>
            </a:r>
          </a:p>
          <a:p>
            <a:pPr marL="285750" indent="-285750" algn="just">
              <a:lnSpc>
                <a:spcPct val="115000"/>
              </a:lnSpc>
              <a:spcBef>
                <a:spcPts val="200"/>
              </a:spcBef>
              <a:spcAft>
                <a:spcPts val="0"/>
              </a:spcAft>
              <a:buFont typeface="Wingdings" panose="05000000000000000000" pitchFamily="2" charset="2"/>
              <a:buChar char="Ø"/>
            </a:pPr>
            <a:r>
              <a:rPr lang="fr-FR" b="1" dirty="0">
                <a:latin typeface="Times New Roman" panose="02020603050405020304" pitchFamily="18" charset="0"/>
                <a:ea typeface="Times New Roman" panose="02020603050405020304" pitchFamily="18" charset="0"/>
                <a:cs typeface="Times New Roman" panose="02020603050405020304" pitchFamily="18" charset="0"/>
              </a:rPr>
              <a:t>Les États</a:t>
            </a:r>
          </a:p>
          <a:p>
            <a:pPr marL="285750" indent="-285750" algn="just">
              <a:lnSpc>
                <a:spcPct val="115000"/>
              </a:lnSpc>
              <a:spcBef>
                <a:spcPts val="200"/>
              </a:spcBef>
              <a:spcAft>
                <a:spcPts val="0"/>
              </a:spcAft>
              <a:buFont typeface="Wingdings" panose="05000000000000000000" pitchFamily="2" charset="2"/>
              <a:buChar char="Ø"/>
            </a:pPr>
            <a:r>
              <a:rPr lang="fr-FR" b="1" dirty="0">
                <a:latin typeface="Times New Roman" panose="02020603050405020304" pitchFamily="18" charset="0"/>
                <a:ea typeface="Times New Roman" panose="02020603050405020304" pitchFamily="18" charset="0"/>
                <a:cs typeface="Times New Roman" panose="02020603050405020304" pitchFamily="18" charset="0"/>
              </a:rPr>
              <a:t>Les groupements d’</a:t>
            </a:r>
            <a:r>
              <a:rPr lang="fr-FR" b="1" dirty="0" err="1">
                <a:latin typeface="Times New Roman" panose="02020603050405020304" pitchFamily="18" charset="0"/>
                <a:ea typeface="Times New Roman" panose="02020603050405020304" pitchFamily="18" charset="0"/>
                <a:cs typeface="Times New Roman" panose="02020603050405020304" pitchFamily="18" charset="0"/>
              </a:rPr>
              <a:t>Etat</a:t>
            </a: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ct val="115000"/>
              </a:lnSpc>
              <a:spcBef>
                <a:spcPts val="200"/>
              </a:spcBef>
              <a:buFont typeface="Wingdings" panose="05000000000000000000" pitchFamily="2" charset="2"/>
              <a:buChar char="v"/>
            </a:pPr>
            <a:r>
              <a:rPr lang="fr-FR" b="1" dirty="0">
                <a:latin typeface="Times New Roman" panose="02020603050405020304" pitchFamily="18" charset="0"/>
                <a:ea typeface="Times New Roman" panose="02020603050405020304" pitchFamily="18" charset="0"/>
                <a:cs typeface="Times New Roman" panose="02020603050405020304" pitchFamily="18" charset="0"/>
              </a:rPr>
              <a:t>	l’ONU</a:t>
            </a:r>
          </a:p>
          <a:p>
            <a:pPr marL="742950" lvl="1" indent="-285750" algn="just">
              <a:lnSpc>
                <a:spcPct val="115000"/>
              </a:lnSpc>
              <a:spcBef>
                <a:spcPts val="200"/>
              </a:spcBef>
              <a:buFont typeface="Wingdings" panose="05000000000000000000" pitchFamily="2" charset="2"/>
              <a:buChar char="v"/>
            </a:pPr>
            <a:r>
              <a:rPr lang="fr-FR" b="1" dirty="0">
                <a:latin typeface="Times New Roman" panose="02020603050405020304" pitchFamily="18" charset="0"/>
                <a:ea typeface="Times New Roman" panose="02020603050405020304" pitchFamily="18" charset="0"/>
                <a:cs typeface="Times New Roman" panose="02020603050405020304" pitchFamily="18" charset="0"/>
              </a:rPr>
              <a:t>	les « non-alignés »</a:t>
            </a:r>
          </a:p>
          <a:p>
            <a:pPr marL="742950" lvl="1" indent="-285750" algn="just">
              <a:lnSpc>
                <a:spcPct val="115000"/>
              </a:lnSpc>
              <a:spcBef>
                <a:spcPts val="200"/>
              </a:spcBef>
              <a:buFont typeface="Wingdings" panose="05000000000000000000" pitchFamily="2" charset="2"/>
              <a:buChar char="v"/>
            </a:pPr>
            <a:r>
              <a:rPr lang="fr-FR" b="1" dirty="0">
                <a:latin typeface="Times New Roman" panose="02020603050405020304" pitchFamily="18" charset="0"/>
                <a:ea typeface="Times New Roman" panose="02020603050405020304" pitchFamily="18" charset="0"/>
                <a:cs typeface="Times New Roman" panose="02020603050405020304" pitchFamily="18" charset="0"/>
              </a:rPr>
              <a:t>	L’Europe puissance?</a:t>
            </a:r>
          </a:p>
          <a:p>
            <a:pPr marL="285750" indent="-285750" algn="just">
              <a:lnSpc>
                <a:spcPct val="115000"/>
              </a:lnSpc>
              <a:spcBef>
                <a:spcPts val="200"/>
              </a:spcBef>
              <a:spcAft>
                <a:spcPts val="0"/>
              </a:spcAft>
              <a:buFont typeface="Wingdings" panose="05000000000000000000" pitchFamily="2" charset="2"/>
              <a:buChar char="Ø"/>
            </a:pPr>
            <a:r>
              <a:rPr lang="fr-FR" b="1" dirty="0">
                <a:latin typeface="Times New Roman" panose="02020603050405020304" pitchFamily="18" charset="0"/>
                <a:ea typeface="Times New Roman" panose="02020603050405020304" pitchFamily="18" charset="0"/>
                <a:cs typeface="Times New Roman" panose="02020603050405020304" pitchFamily="18" charset="0"/>
              </a:rPr>
              <a:t>ONG et firmes internationales</a:t>
            </a:r>
          </a:p>
          <a:p>
            <a:pPr marL="285750" indent="-285750" algn="just">
              <a:lnSpc>
                <a:spcPct val="115000"/>
              </a:lnSpc>
              <a:spcBef>
                <a:spcPts val="200"/>
              </a:spcBef>
              <a:spcAft>
                <a:spcPts val="0"/>
              </a:spcAft>
              <a:buFont typeface="Wingdings" panose="05000000000000000000" pitchFamily="2" charset="2"/>
              <a:buChar char="Ø"/>
            </a:pPr>
            <a:r>
              <a:rPr lang="fr-FR" b="1" dirty="0">
                <a:latin typeface="Times New Roman" panose="02020603050405020304" pitchFamily="18" charset="0"/>
                <a:ea typeface="Times New Roman" panose="02020603050405020304" pitchFamily="18" charset="0"/>
                <a:cs typeface="Times New Roman" panose="02020603050405020304" pitchFamily="18" charset="0"/>
              </a:rPr>
              <a:t>Collectivités/communautés idéologiques et/ou religieuses</a:t>
            </a: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998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5586" y="490567"/>
            <a:ext cx="9371476" cy="821700"/>
          </a:xfrm>
          <a:prstGeom prst="rect">
            <a:avLst/>
          </a:prstGeom>
        </p:spPr>
        <p:txBody>
          <a:bodyPr wrap="none">
            <a:spAutoFit/>
          </a:bodyPr>
          <a:lstStyle/>
          <a:p>
            <a:pPr algn="just">
              <a:lnSpc>
                <a:spcPct val="115000"/>
              </a:lnSpc>
              <a:spcBef>
                <a:spcPts val="1200"/>
              </a:spcBef>
              <a:spcAft>
                <a:spcPts val="0"/>
              </a:spcAft>
            </a:pPr>
            <a:r>
              <a:rPr lang="fr-FR" sz="4400" b="1" kern="0" dirty="0" smtClean="0">
                <a:latin typeface="Times New Roman" panose="02020603050405020304" pitchFamily="18" charset="0"/>
                <a:ea typeface="Times New Roman" panose="02020603050405020304" pitchFamily="18" charset="0"/>
                <a:cs typeface="Times New Roman" panose="02020603050405020304" pitchFamily="18" charset="0"/>
              </a:rPr>
              <a:t>III. Les </a:t>
            </a:r>
            <a:r>
              <a:rPr lang="fr-FR" sz="4400" b="1" kern="0" dirty="0">
                <a:latin typeface="Times New Roman" panose="02020603050405020304" pitchFamily="18" charset="0"/>
                <a:ea typeface="Times New Roman" panose="02020603050405020304" pitchFamily="18" charset="0"/>
                <a:cs typeface="Times New Roman" panose="02020603050405020304" pitchFamily="18" charset="0"/>
              </a:rPr>
              <a:t>manifestations de la puissance</a:t>
            </a:r>
            <a:endParaRPr lang="fr-FR" sz="4400"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96696" y="1732891"/>
            <a:ext cx="9848088" cy="3991990"/>
          </a:xfrm>
          <a:prstGeom prst="rect">
            <a:avLst/>
          </a:prstGeom>
          <a:ln w="28575">
            <a:solidFill>
              <a:schemeClr val="tx1"/>
            </a:solidFill>
          </a:ln>
        </p:spPr>
        <p:txBody>
          <a:bodyPr wrap="square">
            <a:spAutoFit/>
          </a:bodyPr>
          <a:lstStyle/>
          <a:p>
            <a:pPr indent="449580" algn="just">
              <a:lnSpc>
                <a:spcPct val="115000"/>
              </a:lnSpc>
              <a:spcAft>
                <a:spcPts val="800"/>
              </a:spcAft>
            </a:pPr>
            <a:r>
              <a:rPr lang="fr-FR" dirty="0">
                <a:latin typeface="Times New Roman" panose="02020603050405020304" pitchFamily="18" charset="0"/>
                <a:ea typeface="Calibri" panose="020F0502020204030204" pitchFamily="34" charset="0"/>
              </a:rPr>
              <a:t>«  Contentons nous de distinguer quelques une des principales forces utilisables, afin de dégager des axes du « calcul » [le calcul de la puissance]. Le potentiel humain (présent et futur), les forces militaires, la production (industrielle, agricole, commercial), les capacités financières et monétaires, la cohésion politique interne, le rayonnement culturel ou idéologique, la situation géographique sont autant de facteurs possibles pour l’action du décideur. Celui-ci, en privilégiant tel ou tel facteur, nous renseigne donc sur sa propre manière d’envisager la puissance de son pays. </a:t>
            </a:r>
            <a:r>
              <a:rPr lang="fr-FR" b="1" dirty="0">
                <a:latin typeface="Times New Roman" panose="02020603050405020304" pitchFamily="18" charset="0"/>
                <a:ea typeface="Calibri" panose="020F0502020204030204" pitchFamily="34" charset="0"/>
              </a:rPr>
              <a:t>La puissance d’un État est rarement évaluée dans l’absolu ; elle se conçoit bien dans sa relativité par </a:t>
            </a:r>
            <a:r>
              <a:rPr lang="fr-FR" b="1" dirty="0" smtClean="0">
                <a:latin typeface="Times New Roman" panose="02020603050405020304" pitchFamily="18" charset="0"/>
                <a:ea typeface="Calibri" panose="020F0502020204030204" pitchFamily="34" charset="0"/>
              </a:rPr>
              <a:t>rapport </a:t>
            </a:r>
            <a:r>
              <a:rPr lang="fr-FR" b="1" dirty="0">
                <a:latin typeface="Times New Roman" panose="02020603050405020304" pitchFamily="18" charset="0"/>
                <a:ea typeface="Calibri" panose="020F0502020204030204" pitchFamily="34" charset="0"/>
              </a:rPr>
              <a:t>aux autres États. (…) </a:t>
            </a:r>
            <a:r>
              <a:rPr lang="fr-FR" b="1" dirty="0" smtClean="0">
                <a:latin typeface="Times New Roman" panose="02020603050405020304" pitchFamily="18" charset="0"/>
                <a:ea typeface="Calibri" panose="020F0502020204030204" pitchFamily="34" charset="0"/>
              </a:rPr>
              <a:t>Or, si certains facteurs sont aisément comparables, tels les effectifs militaires ou les ressources humaines, il devient plus délicat de mesurer l’influence relative du poids culturel ou idéologique. Où situer l’échelle de ces valeurs « morales » ?</a:t>
            </a:r>
            <a:r>
              <a:rPr lang="fr-FR" dirty="0">
                <a:latin typeface="Times New Roman" panose="02020603050405020304" pitchFamily="18" charset="0"/>
                <a:ea typeface="Calibri" panose="020F0502020204030204" pitchFamily="34" charset="0"/>
              </a:rPr>
              <a:t> », René Girault, </a:t>
            </a:r>
            <a:r>
              <a:rPr lang="fr-FR" i="1" dirty="0">
                <a:latin typeface="Times New Roman" panose="02020603050405020304" pitchFamily="18" charset="0"/>
                <a:ea typeface="Calibri" panose="020F0502020204030204" pitchFamily="34" charset="0"/>
              </a:rPr>
              <a:t>Être historien des relations internationales, </a:t>
            </a:r>
            <a:r>
              <a:rPr lang="fr-FR" dirty="0" err="1">
                <a:latin typeface="Times New Roman" panose="02020603050405020304" pitchFamily="18" charset="0"/>
                <a:ea typeface="Calibri" panose="020F0502020204030204" pitchFamily="34" charset="0"/>
              </a:rPr>
              <a:t>Editions</a:t>
            </a:r>
            <a:r>
              <a:rPr lang="fr-FR" dirty="0">
                <a:latin typeface="Times New Roman" panose="02020603050405020304" pitchFamily="18" charset="0"/>
                <a:ea typeface="Calibri" panose="020F0502020204030204" pitchFamily="34" charset="0"/>
              </a:rPr>
              <a:t> de la Sorbonne, </a:t>
            </a:r>
            <a:r>
              <a:rPr lang="fr-FR" dirty="0" smtClean="0">
                <a:latin typeface="Times New Roman" panose="02020603050405020304" pitchFamily="18" charset="0"/>
                <a:ea typeface="Calibri" panose="020F0502020204030204" pitchFamily="34" charset="0"/>
              </a:rPr>
              <a:t>2000.</a:t>
            </a:r>
            <a:endParaRPr lang="fr-FR" dirty="0">
              <a:latin typeface="Times New Roman" panose="02020603050405020304" pitchFamily="18" charset="0"/>
              <a:ea typeface="Calibri" panose="020F0502020204030204" pitchFamily="34" charset="0"/>
            </a:endParaRPr>
          </a:p>
          <a:p>
            <a:pPr indent="449580" algn="just">
              <a:lnSpc>
                <a:spcPct val="115000"/>
              </a:lnSpc>
              <a:spcAft>
                <a:spcPts val="800"/>
              </a:spcAft>
            </a:pPr>
            <a:endParaRPr lang="fr-FR"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7641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3583" y="169463"/>
            <a:ext cx="7483202" cy="483017"/>
          </a:xfrm>
          <a:prstGeom prst="rect">
            <a:avLst/>
          </a:prstGeom>
        </p:spPr>
        <p:txBody>
          <a:bodyPr wrap="none">
            <a:spAutoFit/>
          </a:bodyPr>
          <a:lstStyle/>
          <a:p>
            <a:pPr algn="just">
              <a:lnSpc>
                <a:spcPct val="115000"/>
              </a:lnSpc>
              <a:spcBef>
                <a:spcPts val="200"/>
              </a:spcBef>
              <a:spcAft>
                <a:spcPts val="0"/>
              </a:spcAft>
            </a:pPr>
            <a:r>
              <a:rPr lang="fr-FR" sz="2400" b="1" i="1" u="sng" dirty="0">
                <a:latin typeface="Times New Roman" panose="02020603050405020304" pitchFamily="18" charset="0"/>
                <a:ea typeface="Times New Roman" panose="02020603050405020304" pitchFamily="18" charset="0"/>
              </a:rPr>
              <a:t>Des rapports de toutes natures, pacifiques ou militaires.</a:t>
            </a:r>
          </a:p>
        </p:txBody>
      </p:sp>
      <p:sp>
        <p:nvSpPr>
          <p:cNvPr id="3" name="Rectangle 2"/>
          <p:cNvSpPr/>
          <p:nvPr/>
        </p:nvSpPr>
        <p:spPr>
          <a:xfrm>
            <a:off x="890016" y="1408557"/>
            <a:ext cx="2511552" cy="4524315"/>
          </a:xfrm>
          <a:prstGeom prst="rect">
            <a:avLst/>
          </a:prstGeom>
          <a:ln w="19050">
            <a:solidFill>
              <a:schemeClr val="tx1"/>
            </a:solidFill>
          </a:ln>
        </p:spPr>
        <p:txBody>
          <a:bodyPr wrap="square">
            <a:spAutoFit/>
          </a:bodyPr>
          <a:lstStyle/>
          <a:p>
            <a:r>
              <a:rPr lang="fr-FR" b="1" u="sng" dirty="0" smtClean="0"/>
              <a:t>Ressource : </a:t>
            </a:r>
          </a:p>
          <a:p>
            <a:r>
              <a:rPr lang="fr-FR" dirty="0" err="1" smtClean="0"/>
              <a:t>TAILLAT</a:t>
            </a:r>
            <a:r>
              <a:rPr lang="fr-FR" dirty="0" smtClean="0"/>
              <a:t> </a:t>
            </a:r>
            <a:r>
              <a:rPr lang="fr-FR" dirty="0"/>
              <a:t>Stéphane, « « L'impuissance de la puissance » ? : Une approche sociologique de la contre-insurrection américaine en Irak », </a:t>
            </a:r>
            <a:r>
              <a:rPr lang="fr-FR" i="1" dirty="0"/>
              <a:t>Politique américaine</a:t>
            </a:r>
            <a:r>
              <a:rPr lang="fr-FR" dirty="0"/>
              <a:t>, 2012/1 (N° 19), p. 27-48. </a:t>
            </a:r>
            <a:r>
              <a:rPr lang="fr-FR" dirty="0" smtClean="0">
                <a:hlinkClick r:id="rId2"/>
              </a:rPr>
              <a:t>https</a:t>
            </a:r>
            <a:r>
              <a:rPr lang="fr-FR" dirty="0">
                <a:hlinkClick r:id="rId2"/>
              </a:rPr>
              <a:t>://</a:t>
            </a:r>
            <a:r>
              <a:rPr lang="fr-FR" dirty="0" smtClean="0">
                <a:hlinkClick r:id="rId2"/>
              </a:rPr>
              <a:t>www.cairn.info/revue-politique-americaine-2012-1-page-27.htm</a:t>
            </a:r>
            <a:r>
              <a:rPr lang="fr-FR" dirty="0" smtClean="0"/>
              <a:t> </a:t>
            </a:r>
          </a:p>
          <a:p>
            <a:endParaRPr lang="fr-FR" dirty="0"/>
          </a:p>
        </p:txBody>
      </p:sp>
      <p:pic>
        <p:nvPicPr>
          <p:cNvPr id="5" name="Image 4"/>
          <p:cNvPicPr>
            <a:picLocks noChangeAspect="1"/>
          </p:cNvPicPr>
          <p:nvPr/>
        </p:nvPicPr>
        <p:blipFill>
          <a:blip r:embed="rId3"/>
          <a:stretch>
            <a:fillRect/>
          </a:stretch>
        </p:blipFill>
        <p:spPr>
          <a:xfrm>
            <a:off x="9088755" y="1408557"/>
            <a:ext cx="2609850" cy="4095750"/>
          </a:xfrm>
          <a:prstGeom prst="rect">
            <a:avLst/>
          </a:prstGeom>
        </p:spPr>
      </p:pic>
      <p:pic>
        <p:nvPicPr>
          <p:cNvPr id="6" name="image" descr="0Aillaud_-_Vietnam__la_bataille_du_riz">
            <a:extLst>
              <a:ext uri="{FF2B5EF4-FFF2-40B4-BE49-F238E27FC236}">
                <a16:creationId xmlns:a16="http://schemas.microsoft.com/office/drawing/2014/main" id="{60065776-199C-4DDE-975D-B316236DE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5093" y="1108799"/>
            <a:ext cx="4337630" cy="429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450407" y="5675376"/>
            <a:ext cx="3589509" cy="369332"/>
          </a:xfrm>
          <a:prstGeom prst="rect">
            <a:avLst/>
          </a:prstGeom>
        </p:spPr>
        <p:txBody>
          <a:bodyPr wrap="none">
            <a:spAutoFit/>
          </a:bodyPr>
          <a:lstStyle/>
          <a:p>
            <a:r>
              <a:rPr lang="fr-FR" kern="150" dirty="0">
                <a:latin typeface="Times New Roman" panose="02020603050405020304" pitchFamily="18" charset="0"/>
                <a:ea typeface="SimSun" panose="02010600030101010101" pitchFamily="2" charset="-122"/>
              </a:rPr>
              <a:t>G. Aillaud,</a:t>
            </a:r>
            <a:r>
              <a:rPr lang="fr-FR" i="1" kern="150" dirty="0">
                <a:latin typeface="Times New Roman" panose="02020603050405020304" pitchFamily="18" charset="0"/>
                <a:ea typeface="SimSun" panose="02010600030101010101" pitchFamily="2" charset="-122"/>
              </a:rPr>
              <a:t> La bataille du riz </a:t>
            </a:r>
            <a:r>
              <a:rPr lang="fr-FR" kern="150" dirty="0">
                <a:latin typeface="Times New Roman" panose="02020603050405020304" pitchFamily="18" charset="0"/>
                <a:ea typeface="SimSun" panose="02010600030101010101" pitchFamily="2" charset="-122"/>
              </a:rPr>
              <a:t> (1968)</a:t>
            </a:r>
            <a:endParaRPr lang="fr-FR" dirty="0"/>
          </a:p>
        </p:txBody>
      </p:sp>
    </p:spTree>
    <p:extLst>
      <p:ext uri="{BB962C8B-B14F-4D97-AF65-F5344CB8AC3E}">
        <p14:creationId xmlns:p14="http://schemas.microsoft.com/office/powerpoint/2010/main" val="2239643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9053" y="387613"/>
            <a:ext cx="3645550" cy="490199"/>
          </a:xfrm>
          <a:prstGeom prst="rect">
            <a:avLst/>
          </a:prstGeom>
        </p:spPr>
        <p:txBody>
          <a:bodyPr wrap="none">
            <a:spAutoFit/>
          </a:bodyPr>
          <a:lstStyle/>
          <a:p>
            <a:pPr algn="just">
              <a:lnSpc>
                <a:spcPct val="115000"/>
              </a:lnSpc>
              <a:spcBef>
                <a:spcPts val="1200"/>
              </a:spcBef>
              <a:spcAft>
                <a:spcPts val="0"/>
              </a:spcAft>
            </a:pPr>
            <a:r>
              <a:rPr lang="fr-FR" sz="2400" b="1" i="1" u="sng" kern="0" dirty="0">
                <a:latin typeface="Times New Roman" panose="02020603050405020304" pitchFamily="18" charset="0"/>
                <a:ea typeface="Times New Roman" panose="02020603050405020304" pitchFamily="18" charset="0"/>
                <a:cs typeface="Times New Roman" panose="02020603050405020304" pitchFamily="18" charset="0"/>
              </a:rPr>
              <a:t>Des hiérarchies multiples ?</a:t>
            </a:r>
            <a:endParaRPr lang="fr-FR" sz="2400" b="1" i="1" u="sng" kern="0" dirty="0">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235511" y="2074410"/>
            <a:ext cx="5967083" cy="4289813"/>
          </a:xfrm>
          <a:prstGeom prst="rect">
            <a:avLst/>
          </a:prstGeom>
          <a:noFill/>
          <a:ln>
            <a:noFill/>
          </a:ln>
        </p:spPr>
      </p:pic>
      <p:graphicFrame>
        <p:nvGraphicFramePr>
          <p:cNvPr id="4" name="Tableau 3"/>
          <p:cNvGraphicFramePr>
            <a:graphicFrameLocks noGrp="1"/>
          </p:cNvGraphicFramePr>
          <p:nvPr>
            <p:extLst>
              <p:ext uri="{D42A27DB-BD31-4B8C-83A1-F6EECF244321}">
                <p14:modId xmlns:p14="http://schemas.microsoft.com/office/powerpoint/2010/main" val="3331249498"/>
              </p:ext>
            </p:extLst>
          </p:nvPr>
        </p:nvGraphicFramePr>
        <p:xfrm>
          <a:off x="6413486" y="2257746"/>
          <a:ext cx="5610876" cy="3192078"/>
        </p:xfrm>
        <a:graphic>
          <a:graphicData uri="http://schemas.openxmlformats.org/drawingml/2006/table">
            <a:tbl>
              <a:tblPr firstRow="1" firstCol="1" bandRow="1">
                <a:tableStyleId>{5C22544A-7EE6-4342-B048-85BDC9FD1C3A}</a:tableStyleId>
              </a:tblPr>
              <a:tblGrid>
                <a:gridCol w="1402719">
                  <a:extLst>
                    <a:ext uri="{9D8B030D-6E8A-4147-A177-3AD203B41FA5}">
                      <a16:colId xmlns:a16="http://schemas.microsoft.com/office/drawing/2014/main" val="526491349"/>
                    </a:ext>
                  </a:extLst>
                </a:gridCol>
                <a:gridCol w="1402719">
                  <a:extLst>
                    <a:ext uri="{9D8B030D-6E8A-4147-A177-3AD203B41FA5}">
                      <a16:colId xmlns:a16="http://schemas.microsoft.com/office/drawing/2014/main" val="4205988994"/>
                    </a:ext>
                  </a:extLst>
                </a:gridCol>
                <a:gridCol w="1402719">
                  <a:extLst>
                    <a:ext uri="{9D8B030D-6E8A-4147-A177-3AD203B41FA5}">
                      <a16:colId xmlns:a16="http://schemas.microsoft.com/office/drawing/2014/main" val="1253324660"/>
                    </a:ext>
                  </a:extLst>
                </a:gridCol>
                <a:gridCol w="1402719">
                  <a:extLst>
                    <a:ext uri="{9D8B030D-6E8A-4147-A177-3AD203B41FA5}">
                      <a16:colId xmlns:a16="http://schemas.microsoft.com/office/drawing/2014/main" val="4236006230"/>
                    </a:ext>
                  </a:extLst>
                </a:gridCol>
              </a:tblGrid>
              <a:tr h="769578">
                <a:tc>
                  <a:txBody>
                    <a:bodyPr/>
                    <a:lstStyle/>
                    <a:p>
                      <a:pPr algn="ctr">
                        <a:lnSpc>
                          <a:spcPct val="115000"/>
                        </a:lnSpc>
                        <a:spcAft>
                          <a:spcPts val="800"/>
                        </a:spcAft>
                      </a:pPr>
                      <a:r>
                        <a:rPr lang="fr-FR" sz="1200">
                          <a:effectLst/>
                        </a:rPr>
                        <a:t>Pays</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Rang – PIB </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Rang – Puissance militaire </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Rang-Démographie</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90516290"/>
                  </a:ext>
                </a:extLst>
              </a:tr>
              <a:tr h="242250">
                <a:tc>
                  <a:txBody>
                    <a:bodyPr/>
                    <a:lstStyle/>
                    <a:p>
                      <a:pPr algn="ctr">
                        <a:lnSpc>
                          <a:spcPct val="115000"/>
                        </a:lnSpc>
                        <a:spcAft>
                          <a:spcPts val="800"/>
                        </a:spcAft>
                      </a:pPr>
                      <a:r>
                        <a:rPr lang="fr-FR" sz="1200">
                          <a:effectLst/>
                        </a:rPr>
                        <a:t>États-Unis</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1</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1</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3</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60199832"/>
                  </a:ext>
                </a:extLst>
              </a:tr>
              <a:tr h="242250">
                <a:tc>
                  <a:txBody>
                    <a:bodyPr/>
                    <a:lstStyle/>
                    <a:p>
                      <a:pPr algn="ctr">
                        <a:lnSpc>
                          <a:spcPct val="115000"/>
                        </a:lnSpc>
                        <a:spcAft>
                          <a:spcPts val="800"/>
                        </a:spcAft>
                      </a:pPr>
                      <a:r>
                        <a:rPr lang="fr-FR" sz="1200">
                          <a:effectLst/>
                        </a:rPr>
                        <a:t>Chine</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2</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3</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1</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58950753"/>
                  </a:ext>
                </a:extLst>
              </a:tr>
              <a:tr h="242250">
                <a:tc>
                  <a:txBody>
                    <a:bodyPr/>
                    <a:lstStyle/>
                    <a:p>
                      <a:pPr algn="ctr">
                        <a:lnSpc>
                          <a:spcPct val="115000"/>
                        </a:lnSpc>
                        <a:spcAft>
                          <a:spcPts val="800"/>
                        </a:spcAft>
                      </a:pPr>
                      <a:r>
                        <a:rPr lang="fr-FR" sz="1200">
                          <a:effectLst/>
                        </a:rPr>
                        <a:t>Japon</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3</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5</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11</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49610288"/>
                  </a:ext>
                </a:extLst>
              </a:tr>
              <a:tr h="242250">
                <a:tc>
                  <a:txBody>
                    <a:bodyPr/>
                    <a:lstStyle/>
                    <a:p>
                      <a:pPr algn="ctr">
                        <a:lnSpc>
                          <a:spcPct val="115000"/>
                        </a:lnSpc>
                        <a:spcAft>
                          <a:spcPts val="800"/>
                        </a:spcAft>
                      </a:pPr>
                      <a:r>
                        <a:rPr lang="fr-FR" sz="1200">
                          <a:effectLst/>
                        </a:rPr>
                        <a:t>Inde</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5</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4</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2</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95788123"/>
                  </a:ext>
                </a:extLst>
              </a:tr>
              <a:tr h="242250">
                <a:tc>
                  <a:txBody>
                    <a:bodyPr/>
                    <a:lstStyle/>
                    <a:p>
                      <a:pPr algn="ctr">
                        <a:lnSpc>
                          <a:spcPct val="115000"/>
                        </a:lnSpc>
                        <a:spcAft>
                          <a:spcPts val="800"/>
                        </a:spcAft>
                      </a:pPr>
                      <a:r>
                        <a:rPr lang="fr-FR" sz="1200">
                          <a:effectLst/>
                        </a:rPr>
                        <a:t>Russie</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dirty="0">
                          <a:effectLst/>
                        </a:rPr>
                        <a:t>9</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2</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9</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23011919"/>
                  </a:ext>
                </a:extLst>
              </a:tr>
              <a:tr h="242250">
                <a:tc>
                  <a:txBody>
                    <a:bodyPr/>
                    <a:lstStyle/>
                    <a:p>
                      <a:pPr algn="ctr">
                        <a:lnSpc>
                          <a:spcPct val="115000"/>
                        </a:lnSpc>
                        <a:spcAft>
                          <a:spcPts val="800"/>
                        </a:spcAft>
                      </a:pPr>
                      <a:r>
                        <a:rPr lang="fr-FR" sz="1200">
                          <a:effectLst/>
                        </a:rPr>
                        <a:t>Allemagne</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4</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16</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19</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66870179"/>
                  </a:ext>
                </a:extLst>
              </a:tr>
              <a:tr h="242250">
                <a:tc>
                  <a:txBody>
                    <a:bodyPr/>
                    <a:lstStyle/>
                    <a:p>
                      <a:pPr algn="ctr">
                        <a:lnSpc>
                          <a:spcPct val="115000"/>
                        </a:lnSpc>
                        <a:spcAft>
                          <a:spcPts val="800"/>
                        </a:spcAft>
                      </a:pPr>
                      <a:r>
                        <a:rPr lang="fr-FR" sz="1200">
                          <a:effectLst/>
                        </a:rPr>
                        <a:t>Royaume-Uni</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6</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8</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21</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12336866"/>
                  </a:ext>
                </a:extLst>
              </a:tr>
              <a:tr h="242250">
                <a:tc>
                  <a:txBody>
                    <a:bodyPr/>
                    <a:lstStyle/>
                    <a:p>
                      <a:pPr algn="ctr">
                        <a:lnSpc>
                          <a:spcPct val="115000"/>
                        </a:lnSpc>
                        <a:spcAft>
                          <a:spcPts val="800"/>
                        </a:spcAft>
                      </a:pPr>
                      <a:r>
                        <a:rPr lang="fr-FR" sz="1200">
                          <a:effectLst/>
                        </a:rPr>
                        <a:t>France</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7</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7</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22</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89790565"/>
                  </a:ext>
                </a:extLst>
              </a:tr>
              <a:tr h="242250">
                <a:tc>
                  <a:txBody>
                    <a:bodyPr/>
                    <a:lstStyle/>
                    <a:p>
                      <a:pPr algn="ctr">
                        <a:lnSpc>
                          <a:spcPct val="115000"/>
                        </a:lnSpc>
                        <a:spcAft>
                          <a:spcPts val="800"/>
                        </a:spcAft>
                      </a:pPr>
                      <a:r>
                        <a:rPr lang="fr-FR" sz="1200">
                          <a:effectLst/>
                        </a:rPr>
                        <a:t>Brésil</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10</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10</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6</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67449194"/>
                  </a:ext>
                </a:extLst>
              </a:tr>
              <a:tr h="242250">
                <a:tc>
                  <a:txBody>
                    <a:bodyPr/>
                    <a:lstStyle/>
                    <a:p>
                      <a:pPr algn="ctr">
                        <a:lnSpc>
                          <a:spcPct val="115000"/>
                        </a:lnSpc>
                        <a:spcAft>
                          <a:spcPts val="800"/>
                        </a:spcAft>
                      </a:pPr>
                      <a:r>
                        <a:rPr lang="fr-FR" sz="1200">
                          <a:effectLst/>
                        </a:rPr>
                        <a:t>Canada</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8</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a:effectLst/>
                        </a:rPr>
                        <a:t>27</a:t>
                      </a:r>
                      <a:endParaRPr lang="fr-F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fr-FR" sz="1200" dirty="0">
                          <a:effectLst/>
                        </a:rPr>
                        <a:t>39</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96084486"/>
                  </a:ext>
                </a:extLst>
              </a:tr>
            </a:tbl>
          </a:graphicData>
        </a:graphic>
      </p:graphicFrame>
    </p:spTree>
    <p:extLst>
      <p:ext uri="{BB962C8B-B14F-4D97-AF65-F5344CB8AC3E}">
        <p14:creationId xmlns:p14="http://schemas.microsoft.com/office/powerpoint/2010/main" val="18147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4371" y="443783"/>
            <a:ext cx="6402715" cy="474297"/>
          </a:xfrm>
          <a:prstGeom prst="rect">
            <a:avLst/>
          </a:prstGeom>
        </p:spPr>
        <p:txBody>
          <a:bodyPr wrap="none">
            <a:spAutoFit/>
          </a:bodyPr>
          <a:lstStyle/>
          <a:p>
            <a:pPr algn="just">
              <a:lnSpc>
                <a:spcPct val="115000"/>
              </a:lnSpc>
              <a:spcBef>
                <a:spcPts val="200"/>
              </a:spcBef>
              <a:spcAft>
                <a:spcPts val="0"/>
              </a:spcAft>
            </a:pPr>
            <a:r>
              <a:rPr lang="fr-FR" sz="2400" b="1" i="1" dirty="0">
                <a:latin typeface="Bahnschrift" panose="020B0502040204020203" pitchFamily="34" charset="0"/>
                <a:ea typeface="Times New Roman" panose="02020603050405020304" pitchFamily="18" charset="0"/>
                <a:cs typeface="Times New Roman" panose="02020603050405020304" pitchFamily="18" charset="0"/>
              </a:rPr>
              <a:t>Un rapport de force en évolution permanente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540" y="1106424"/>
            <a:ext cx="4368597" cy="5449824"/>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662" y="1871090"/>
            <a:ext cx="6371082" cy="3185541"/>
          </a:xfrm>
          <a:prstGeom prst="rect">
            <a:avLst/>
          </a:prstGeom>
        </p:spPr>
      </p:pic>
    </p:spTree>
    <p:extLst>
      <p:ext uri="{BB962C8B-B14F-4D97-AF65-F5344CB8AC3E}">
        <p14:creationId xmlns:p14="http://schemas.microsoft.com/office/powerpoint/2010/main" val="861826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1746" y="134807"/>
            <a:ext cx="6096000" cy="556434"/>
          </a:xfrm>
          <a:prstGeom prst="rect">
            <a:avLst/>
          </a:prstGeom>
        </p:spPr>
        <p:txBody>
          <a:bodyPr>
            <a:spAutoFit/>
          </a:bodyPr>
          <a:lstStyle/>
          <a:p>
            <a:pPr algn="just">
              <a:lnSpc>
                <a:spcPct val="115000"/>
              </a:lnSpc>
              <a:spcBef>
                <a:spcPts val="1200"/>
              </a:spcBef>
              <a:spcAft>
                <a:spcPts val="0"/>
              </a:spcAft>
            </a:pPr>
            <a:r>
              <a:rPr lang="fr-FR" sz="28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Qu’est-ce que la puissance ? </a:t>
            </a:r>
            <a:endParaRPr lang="fr-FR" sz="2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054360" y="1095833"/>
            <a:ext cx="6096000" cy="1685077"/>
          </a:xfrm>
          <a:prstGeom prst="rect">
            <a:avLst/>
          </a:prstGeom>
          <a:ln w="12700">
            <a:solidFill>
              <a:schemeClr val="tx1"/>
            </a:solidFill>
          </a:ln>
        </p:spPr>
        <p:txBody>
          <a:bodyPr>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a:t>
            </a:r>
            <a:r>
              <a:rPr lang="fr-FR" dirty="0">
                <a:latin typeface="Times New Roman" panose="02020603050405020304" pitchFamily="18" charset="0"/>
                <a:ea typeface="Calibri" panose="020F0502020204030204" pitchFamily="34" charset="0"/>
              </a:rPr>
              <a:t> </a:t>
            </a:r>
            <a:r>
              <a:rPr lang="fr-FR" dirty="0" smtClean="0">
                <a:latin typeface="Times New Roman" panose="02020603050405020304" pitchFamily="18" charset="0"/>
                <a:ea typeface="Calibri" panose="020F0502020204030204" pitchFamily="34" charset="0"/>
              </a:rPr>
              <a:t>Capacité </a:t>
            </a:r>
            <a:r>
              <a:rPr lang="fr-FR" dirty="0">
                <a:latin typeface="Times New Roman" panose="02020603050405020304" pitchFamily="18" charset="0"/>
                <a:ea typeface="Calibri" panose="020F0502020204030204" pitchFamily="34" charset="0"/>
              </a:rPr>
              <a:t>d’un acteur du système international à agir sur les autres acteurs et sur le système lui-même pour atteindre ses objectifs, défendre ses intérêts ou asseoir sa suprématie </a:t>
            </a:r>
            <a:r>
              <a:rPr lang="fr-FR" dirty="0" smtClean="0">
                <a:latin typeface="Times New Roman" panose="02020603050405020304" pitchFamily="18" charset="0"/>
                <a:ea typeface="Calibri" panose="020F0502020204030204" pitchFamily="34" charset="0"/>
              </a:rPr>
              <a:t>», Pascal </a:t>
            </a:r>
            <a:r>
              <a:rPr lang="fr-FR" dirty="0" err="1" smtClean="0">
                <a:latin typeface="Times New Roman" panose="02020603050405020304" pitchFamily="18" charset="0"/>
                <a:ea typeface="Calibri" panose="020F0502020204030204" pitchFamily="34" charset="0"/>
              </a:rPr>
              <a:t>Gauchon</a:t>
            </a:r>
            <a:r>
              <a:rPr lang="fr-FR" dirty="0" smtClean="0">
                <a:latin typeface="Times New Roman" panose="02020603050405020304" pitchFamily="18" charset="0"/>
                <a:ea typeface="Calibri" panose="020F0502020204030204" pitchFamily="34" charset="0"/>
              </a:rPr>
              <a:t>, </a:t>
            </a:r>
            <a:r>
              <a:rPr lang="fr-FR" i="1" dirty="0">
                <a:latin typeface="Times New Roman" panose="02020603050405020304" pitchFamily="18" charset="0"/>
                <a:ea typeface="Calibri" panose="020F0502020204030204" pitchFamily="34" charset="0"/>
              </a:rPr>
              <a:t>Dictionnaire de Géopolitique et de </a:t>
            </a:r>
            <a:r>
              <a:rPr lang="fr-FR" i="1" dirty="0" err="1" smtClean="0">
                <a:latin typeface="Times New Roman" panose="02020603050405020304" pitchFamily="18" charset="0"/>
                <a:ea typeface="Calibri" panose="020F0502020204030204" pitchFamily="34" charset="0"/>
              </a:rPr>
              <a:t>Géoéconomie</a:t>
            </a:r>
            <a:r>
              <a:rPr lang="fr-FR" dirty="0" smtClean="0">
                <a:latin typeface="Times New Roman" panose="02020603050405020304" pitchFamily="18" charset="0"/>
                <a:ea typeface="Calibri" panose="020F0502020204030204" pitchFamily="34" charset="0"/>
              </a:rPr>
              <a:t>, PUF, 2011, p</a:t>
            </a:r>
            <a:r>
              <a:rPr lang="fr-FR" dirty="0">
                <a:latin typeface="Times New Roman" panose="02020603050405020304" pitchFamily="18" charset="0"/>
                <a:ea typeface="Calibri" panose="020F0502020204030204" pitchFamily="34" charset="0"/>
              </a:rPr>
              <a:t>. 526.</a:t>
            </a:r>
          </a:p>
        </p:txBody>
      </p:sp>
      <p:sp>
        <p:nvSpPr>
          <p:cNvPr id="4" name="Rectangle 3"/>
          <p:cNvSpPr/>
          <p:nvPr/>
        </p:nvSpPr>
        <p:spPr>
          <a:xfrm>
            <a:off x="4932785" y="5015292"/>
            <a:ext cx="6637174" cy="1366528"/>
          </a:xfrm>
          <a:prstGeom prst="rect">
            <a:avLst/>
          </a:prstGeom>
          <a:ln w="12700">
            <a:solidFill>
              <a:schemeClr val="tx1"/>
            </a:solidFill>
          </a:ln>
        </p:spPr>
        <p:txBody>
          <a:bodyPr wrap="square">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a:t>
            </a:r>
            <a:r>
              <a:rPr lang="fr-FR" dirty="0">
                <a:latin typeface="Times New Roman" panose="02020603050405020304" pitchFamily="18" charset="0"/>
                <a:ea typeface="Calibri" panose="020F0502020204030204" pitchFamily="34" charset="0"/>
              </a:rPr>
              <a:t> J’appelle puissance sur la scène internationale la capacité d’une unité politique d’imposer sa volonté aux autres unités. En bref, la puissance politique n’est pas un absolu mais une relation humaine </a:t>
            </a:r>
            <a:r>
              <a:rPr lang="fr-FR" dirty="0" smtClean="0">
                <a:latin typeface="Times New Roman" panose="02020603050405020304" pitchFamily="18" charset="0"/>
                <a:ea typeface="Calibri" panose="020F0502020204030204" pitchFamily="34" charset="0"/>
              </a:rPr>
              <a:t>», Raymond </a:t>
            </a:r>
            <a:r>
              <a:rPr lang="fr-FR" dirty="0">
                <a:latin typeface="Times New Roman" panose="02020603050405020304" pitchFamily="18" charset="0"/>
                <a:ea typeface="Calibri" panose="020F0502020204030204" pitchFamily="34" charset="0"/>
              </a:rPr>
              <a:t>Aron, </a:t>
            </a:r>
            <a:r>
              <a:rPr lang="fr-FR" i="1" dirty="0">
                <a:latin typeface="Times New Roman" panose="02020603050405020304" pitchFamily="18" charset="0"/>
                <a:ea typeface="Calibri" panose="020F0502020204030204" pitchFamily="34" charset="0"/>
              </a:rPr>
              <a:t>Paix et guerre entre les </a:t>
            </a:r>
            <a:r>
              <a:rPr lang="fr-FR" i="1" dirty="0" smtClean="0">
                <a:latin typeface="Times New Roman" panose="02020603050405020304" pitchFamily="18" charset="0"/>
                <a:ea typeface="Calibri" panose="020F0502020204030204" pitchFamily="34" charset="0"/>
              </a:rPr>
              <a:t>nations</a:t>
            </a:r>
            <a:r>
              <a:rPr lang="fr-FR" dirty="0" smtClean="0">
                <a:latin typeface="Times New Roman" panose="02020603050405020304" pitchFamily="18" charset="0"/>
                <a:ea typeface="Calibri" panose="020F0502020204030204" pitchFamily="34" charset="0"/>
              </a:rPr>
              <a:t>, Calmann-Lévy, 1984</a:t>
            </a:r>
            <a:endParaRPr lang="fr-FR"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23607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1746" y="134807"/>
            <a:ext cx="6096000" cy="556434"/>
          </a:xfrm>
          <a:prstGeom prst="rect">
            <a:avLst/>
          </a:prstGeom>
        </p:spPr>
        <p:txBody>
          <a:bodyPr>
            <a:spAutoFit/>
          </a:bodyPr>
          <a:lstStyle/>
          <a:p>
            <a:pPr algn="just">
              <a:lnSpc>
                <a:spcPct val="115000"/>
              </a:lnSpc>
              <a:spcBef>
                <a:spcPts val="1200"/>
              </a:spcBef>
              <a:spcAft>
                <a:spcPts val="0"/>
              </a:spcAft>
            </a:pPr>
            <a:r>
              <a:rPr lang="fr-FR" sz="28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Qu’est-ce que la puissance ? </a:t>
            </a:r>
            <a:endParaRPr lang="fr-FR" sz="2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054360" y="1095833"/>
            <a:ext cx="6096000" cy="1685077"/>
          </a:xfrm>
          <a:prstGeom prst="rect">
            <a:avLst/>
          </a:prstGeom>
          <a:ln w="12700">
            <a:solidFill>
              <a:schemeClr val="tx1"/>
            </a:solidFill>
          </a:ln>
        </p:spPr>
        <p:txBody>
          <a:bodyPr>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a:t>
            </a:r>
            <a:r>
              <a:rPr lang="fr-FR" dirty="0">
                <a:latin typeface="Times New Roman" panose="02020603050405020304" pitchFamily="18" charset="0"/>
                <a:ea typeface="Calibri" panose="020F0502020204030204" pitchFamily="34" charset="0"/>
              </a:rPr>
              <a:t> </a:t>
            </a:r>
            <a:r>
              <a:rPr lang="fr-FR" dirty="0" smtClean="0">
                <a:latin typeface="Times New Roman" panose="02020603050405020304" pitchFamily="18" charset="0"/>
                <a:ea typeface="Calibri" panose="020F0502020204030204" pitchFamily="34" charset="0"/>
              </a:rPr>
              <a:t>Capacité </a:t>
            </a:r>
            <a:r>
              <a:rPr lang="fr-FR" dirty="0">
                <a:latin typeface="Times New Roman" panose="02020603050405020304" pitchFamily="18" charset="0"/>
                <a:ea typeface="Calibri" panose="020F0502020204030204" pitchFamily="34" charset="0"/>
              </a:rPr>
              <a:t>d’un acteur du système international à agir sur les autres acteurs et sur le système lui-même pour atteindre ses objectifs, défendre ses intérêts ou asseoir sa suprématie </a:t>
            </a:r>
            <a:r>
              <a:rPr lang="fr-FR" dirty="0" smtClean="0">
                <a:latin typeface="Times New Roman" panose="02020603050405020304" pitchFamily="18" charset="0"/>
                <a:ea typeface="Calibri" panose="020F0502020204030204" pitchFamily="34" charset="0"/>
              </a:rPr>
              <a:t>», Pascal </a:t>
            </a:r>
            <a:r>
              <a:rPr lang="fr-FR" dirty="0" err="1" smtClean="0">
                <a:latin typeface="Times New Roman" panose="02020603050405020304" pitchFamily="18" charset="0"/>
                <a:ea typeface="Calibri" panose="020F0502020204030204" pitchFamily="34" charset="0"/>
              </a:rPr>
              <a:t>Gauchon</a:t>
            </a:r>
            <a:r>
              <a:rPr lang="fr-FR" dirty="0" smtClean="0">
                <a:latin typeface="Times New Roman" panose="02020603050405020304" pitchFamily="18" charset="0"/>
                <a:ea typeface="Calibri" panose="020F0502020204030204" pitchFamily="34" charset="0"/>
              </a:rPr>
              <a:t>, </a:t>
            </a:r>
            <a:r>
              <a:rPr lang="fr-FR" i="1" dirty="0">
                <a:latin typeface="Times New Roman" panose="02020603050405020304" pitchFamily="18" charset="0"/>
                <a:ea typeface="Calibri" panose="020F0502020204030204" pitchFamily="34" charset="0"/>
              </a:rPr>
              <a:t>Dictionnaire de Géopolitique et de </a:t>
            </a:r>
            <a:r>
              <a:rPr lang="fr-FR" i="1" dirty="0" err="1" smtClean="0">
                <a:latin typeface="Times New Roman" panose="02020603050405020304" pitchFamily="18" charset="0"/>
                <a:ea typeface="Calibri" panose="020F0502020204030204" pitchFamily="34" charset="0"/>
              </a:rPr>
              <a:t>Géoéconomie</a:t>
            </a:r>
            <a:r>
              <a:rPr lang="fr-FR" dirty="0" smtClean="0">
                <a:latin typeface="Times New Roman" panose="02020603050405020304" pitchFamily="18" charset="0"/>
                <a:ea typeface="Calibri" panose="020F0502020204030204" pitchFamily="34" charset="0"/>
              </a:rPr>
              <a:t>, PUF, 2011, p</a:t>
            </a:r>
            <a:r>
              <a:rPr lang="fr-FR" dirty="0">
                <a:latin typeface="Times New Roman" panose="02020603050405020304" pitchFamily="18" charset="0"/>
                <a:ea typeface="Calibri" panose="020F0502020204030204" pitchFamily="34" charset="0"/>
              </a:rPr>
              <a:t>. 526.</a:t>
            </a:r>
          </a:p>
        </p:txBody>
      </p:sp>
      <p:sp>
        <p:nvSpPr>
          <p:cNvPr id="4" name="Rectangle 3"/>
          <p:cNvSpPr/>
          <p:nvPr/>
        </p:nvSpPr>
        <p:spPr>
          <a:xfrm>
            <a:off x="4932785" y="5015292"/>
            <a:ext cx="6637174" cy="1366528"/>
          </a:xfrm>
          <a:prstGeom prst="rect">
            <a:avLst/>
          </a:prstGeom>
          <a:ln w="12700">
            <a:solidFill>
              <a:schemeClr val="tx1"/>
            </a:solidFill>
          </a:ln>
        </p:spPr>
        <p:txBody>
          <a:bodyPr wrap="square">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a:t>
            </a:r>
            <a:r>
              <a:rPr lang="fr-FR" dirty="0">
                <a:latin typeface="Times New Roman" panose="02020603050405020304" pitchFamily="18" charset="0"/>
                <a:ea typeface="Calibri" panose="020F0502020204030204" pitchFamily="34" charset="0"/>
              </a:rPr>
              <a:t> J’appelle puissance sur la scène internationale la capacité d’une unité politique d’imposer sa volonté aux autres unités. En bref, la puissance politique n’est pas un absolu mais une relation humaine </a:t>
            </a:r>
            <a:r>
              <a:rPr lang="fr-FR" dirty="0" smtClean="0">
                <a:latin typeface="Times New Roman" panose="02020603050405020304" pitchFamily="18" charset="0"/>
                <a:ea typeface="Calibri" panose="020F0502020204030204" pitchFamily="34" charset="0"/>
              </a:rPr>
              <a:t>», Raymond </a:t>
            </a:r>
            <a:r>
              <a:rPr lang="fr-FR" dirty="0">
                <a:latin typeface="Times New Roman" panose="02020603050405020304" pitchFamily="18" charset="0"/>
                <a:ea typeface="Calibri" panose="020F0502020204030204" pitchFamily="34" charset="0"/>
              </a:rPr>
              <a:t>Aron, </a:t>
            </a:r>
            <a:r>
              <a:rPr lang="fr-FR" i="1" dirty="0">
                <a:latin typeface="Times New Roman" panose="02020603050405020304" pitchFamily="18" charset="0"/>
                <a:ea typeface="Calibri" panose="020F0502020204030204" pitchFamily="34" charset="0"/>
              </a:rPr>
              <a:t>Paix et guerre entre les </a:t>
            </a:r>
            <a:r>
              <a:rPr lang="fr-FR" i="1" dirty="0" smtClean="0">
                <a:latin typeface="Times New Roman" panose="02020603050405020304" pitchFamily="18" charset="0"/>
                <a:ea typeface="Calibri" panose="020F0502020204030204" pitchFamily="34" charset="0"/>
              </a:rPr>
              <a:t>nations</a:t>
            </a:r>
            <a:r>
              <a:rPr lang="fr-FR" dirty="0" smtClean="0">
                <a:latin typeface="Times New Roman" panose="02020603050405020304" pitchFamily="18" charset="0"/>
                <a:ea typeface="Calibri" panose="020F0502020204030204" pitchFamily="34" charset="0"/>
              </a:rPr>
              <a:t>, Calmann-Lévy, 1984</a:t>
            </a:r>
            <a:endParaRPr lang="fr-FR" dirty="0">
              <a:latin typeface="Times New Roman" panose="02020603050405020304" pitchFamily="18" charset="0"/>
              <a:ea typeface="Calibri" panose="020F0502020204030204" pitchFamily="34" charset="0"/>
            </a:endParaRPr>
          </a:p>
        </p:txBody>
      </p:sp>
      <p:sp>
        <p:nvSpPr>
          <p:cNvPr id="5" name="Rectangle 4"/>
          <p:cNvSpPr/>
          <p:nvPr/>
        </p:nvSpPr>
        <p:spPr>
          <a:xfrm>
            <a:off x="7576457" y="443514"/>
            <a:ext cx="3601617" cy="2322174"/>
          </a:xfrm>
          <a:prstGeom prst="rect">
            <a:avLst/>
          </a:prstGeom>
          <a:ln w="19050">
            <a:solidFill>
              <a:schemeClr val="tx1"/>
            </a:solidFill>
          </a:ln>
        </p:spPr>
        <p:txBody>
          <a:bodyPr wrap="square">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a:t>
            </a:r>
            <a:r>
              <a:rPr lang="fr-FR" dirty="0">
                <a:latin typeface="Times New Roman" panose="02020603050405020304" pitchFamily="18" charset="0"/>
                <a:ea typeface="Calibri" panose="020F0502020204030204" pitchFamily="34" charset="0"/>
              </a:rPr>
              <a:t> La puissance ne se mesure pas seulement en ressources accumulées, mais doit s’apprécier aussi au travers de sa capacité de faire, de ne pas faire ou d’empêcher </a:t>
            </a:r>
            <a:r>
              <a:rPr lang="fr-FR" dirty="0" smtClean="0">
                <a:latin typeface="Times New Roman" panose="02020603050405020304" pitchFamily="18" charset="0"/>
                <a:ea typeface="Calibri" panose="020F0502020204030204" pitchFamily="34" charset="0"/>
              </a:rPr>
              <a:t>», </a:t>
            </a:r>
            <a:r>
              <a:rPr lang="fr-FR" dirty="0">
                <a:latin typeface="Times New Roman" panose="02020603050405020304" pitchFamily="18" charset="0"/>
                <a:ea typeface="Calibri" panose="020F0502020204030204" pitchFamily="34" charset="0"/>
              </a:rPr>
              <a:t>Bertrand </a:t>
            </a:r>
            <a:r>
              <a:rPr lang="fr-FR" dirty="0" err="1">
                <a:latin typeface="Times New Roman" panose="02020603050405020304" pitchFamily="18" charset="0"/>
                <a:ea typeface="Calibri" panose="020F0502020204030204" pitchFamily="34" charset="0"/>
              </a:rPr>
              <a:t>Badie</a:t>
            </a:r>
            <a:r>
              <a:rPr lang="fr-FR" dirty="0">
                <a:latin typeface="Times New Roman" panose="02020603050405020304" pitchFamily="18" charset="0"/>
                <a:ea typeface="Calibri" panose="020F0502020204030204" pitchFamily="34" charset="0"/>
              </a:rPr>
              <a:t>, </a:t>
            </a:r>
            <a:r>
              <a:rPr lang="fr-FR" i="1" dirty="0">
                <a:latin typeface="Times New Roman" panose="02020603050405020304" pitchFamily="18" charset="0"/>
                <a:ea typeface="Calibri" panose="020F0502020204030204" pitchFamily="34" charset="0"/>
              </a:rPr>
              <a:t>L’impuissance de la </a:t>
            </a:r>
            <a:r>
              <a:rPr lang="fr-FR" i="1" dirty="0" smtClean="0">
                <a:latin typeface="Times New Roman" panose="02020603050405020304" pitchFamily="18" charset="0"/>
                <a:ea typeface="Calibri" panose="020F0502020204030204" pitchFamily="34" charset="0"/>
              </a:rPr>
              <a:t>puissance</a:t>
            </a:r>
            <a:r>
              <a:rPr lang="fr-FR" dirty="0" smtClean="0">
                <a:latin typeface="Times New Roman" panose="02020603050405020304" pitchFamily="18" charset="0"/>
                <a:ea typeface="Calibri" panose="020F0502020204030204" pitchFamily="34" charset="0"/>
              </a:rPr>
              <a:t>, Fayard, 2004.</a:t>
            </a:r>
            <a:endParaRPr lang="fr-FR"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50010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1746" y="134807"/>
            <a:ext cx="6096000" cy="556434"/>
          </a:xfrm>
          <a:prstGeom prst="rect">
            <a:avLst/>
          </a:prstGeom>
        </p:spPr>
        <p:txBody>
          <a:bodyPr>
            <a:spAutoFit/>
          </a:bodyPr>
          <a:lstStyle/>
          <a:p>
            <a:pPr algn="just">
              <a:lnSpc>
                <a:spcPct val="115000"/>
              </a:lnSpc>
              <a:spcBef>
                <a:spcPts val="1200"/>
              </a:spcBef>
              <a:spcAft>
                <a:spcPts val="0"/>
              </a:spcAft>
            </a:pPr>
            <a:r>
              <a:rPr lang="fr-FR" sz="28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Qu’est-ce que la puissance ? </a:t>
            </a:r>
            <a:endParaRPr lang="fr-FR" sz="2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054360" y="1095833"/>
            <a:ext cx="6096000" cy="1685077"/>
          </a:xfrm>
          <a:prstGeom prst="rect">
            <a:avLst/>
          </a:prstGeom>
          <a:ln w="12700">
            <a:solidFill>
              <a:schemeClr val="tx1"/>
            </a:solidFill>
          </a:ln>
        </p:spPr>
        <p:txBody>
          <a:bodyPr>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a:t>
            </a:r>
            <a:r>
              <a:rPr lang="fr-FR" dirty="0">
                <a:latin typeface="Times New Roman" panose="02020603050405020304" pitchFamily="18" charset="0"/>
                <a:ea typeface="Calibri" panose="020F0502020204030204" pitchFamily="34" charset="0"/>
              </a:rPr>
              <a:t> </a:t>
            </a:r>
            <a:r>
              <a:rPr lang="fr-FR" dirty="0" smtClean="0">
                <a:latin typeface="Times New Roman" panose="02020603050405020304" pitchFamily="18" charset="0"/>
                <a:ea typeface="Calibri" panose="020F0502020204030204" pitchFamily="34" charset="0"/>
              </a:rPr>
              <a:t>Capacité </a:t>
            </a:r>
            <a:r>
              <a:rPr lang="fr-FR" dirty="0">
                <a:latin typeface="Times New Roman" panose="02020603050405020304" pitchFamily="18" charset="0"/>
                <a:ea typeface="Calibri" panose="020F0502020204030204" pitchFamily="34" charset="0"/>
              </a:rPr>
              <a:t>d’un acteur du système international à agir sur les autres acteurs et sur le système lui-même pour atteindre ses objectifs, défendre ses intérêts ou asseoir sa suprématie </a:t>
            </a:r>
            <a:r>
              <a:rPr lang="fr-FR" dirty="0" smtClean="0">
                <a:latin typeface="Times New Roman" panose="02020603050405020304" pitchFamily="18" charset="0"/>
                <a:ea typeface="Calibri" panose="020F0502020204030204" pitchFamily="34" charset="0"/>
              </a:rPr>
              <a:t>», Pascal </a:t>
            </a:r>
            <a:r>
              <a:rPr lang="fr-FR" dirty="0" err="1" smtClean="0">
                <a:latin typeface="Times New Roman" panose="02020603050405020304" pitchFamily="18" charset="0"/>
                <a:ea typeface="Calibri" panose="020F0502020204030204" pitchFamily="34" charset="0"/>
              </a:rPr>
              <a:t>Gauchon</a:t>
            </a:r>
            <a:r>
              <a:rPr lang="fr-FR" dirty="0" smtClean="0">
                <a:latin typeface="Times New Roman" panose="02020603050405020304" pitchFamily="18" charset="0"/>
                <a:ea typeface="Calibri" panose="020F0502020204030204" pitchFamily="34" charset="0"/>
              </a:rPr>
              <a:t>, </a:t>
            </a:r>
            <a:r>
              <a:rPr lang="fr-FR" i="1" dirty="0">
                <a:latin typeface="Times New Roman" panose="02020603050405020304" pitchFamily="18" charset="0"/>
                <a:ea typeface="Calibri" panose="020F0502020204030204" pitchFamily="34" charset="0"/>
              </a:rPr>
              <a:t>Dictionnaire de Géopolitique et de </a:t>
            </a:r>
            <a:r>
              <a:rPr lang="fr-FR" i="1" dirty="0" err="1" smtClean="0">
                <a:latin typeface="Times New Roman" panose="02020603050405020304" pitchFamily="18" charset="0"/>
                <a:ea typeface="Calibri" panose="020F0502020204030204" pitchFamily="34" charset="0"/>
              </a:rPr>
              <a:t>Géoéconomie</a:t>
            </a:r>
            <a:r>
              <a:rPr lang="fr-FR" dirty="0" smtClean="0">
                <a:latin typeface="Times New Roman" panose="02020603050405020304" pitchFamily="18" charset="0"/>
                <a:ea typeface="Calibri" panose="020F0502020204030204" pitchFamily="34" charset="0"/>
              </a:rPr>
              <a:t>, PUF, 2011, p</a:t>
            </a:r>
            <a:r>
              <a:rPr lang="fr-FR" dirty="0">
                <a:latin typeface="Times New Roman" panose="02020603050405020304" pitchFamily="18" charset="0"/>
                <a:ea typeface="Calibri" panose="020F0502020204030204" pitchFamily="34" charset="0"/>
              </a:rPr>
              <a:t>. 526.</a:t>
            </a:r>
          </a:p>
        </p:txBody>
      </p:sp>
      <p:sp>
        <p:nvSpPr>
          <p:cNvPr id="4" name="Rectangle 3"/>
          <p:cNvSpPr/>
          <p:nvPr/>
        </p:nvSpPr>
        <p:spPr>
          <a:xfrm>
            <a:off x="4932785" y="5015292"/>
            <a:ext cx="6637174" cy="1366528"/>
          </a:xfrm>
          <a:prstGeom prst="rect">
            <a:avLst/>
          </a:prstGeom>
          <a:ln w="12700">
            <a:solidFill>
              <a:schemeClr val="tx1"/>
            </a:solidFill>
          </a:ln>
        </p:spPr>
        <p:txBody>
          <a:bodyPr wrap="square">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a:t>
            </a:r>
            <a:r>
              <a:rPr lang="fr-FR" dirty="0">
                <a:latin typeface="Times New Roman" panose="02020603050405020304" pitchFamily="18" charset="0"/>
                <a:ea typeface="Calibri" panose="020F0502020204030204" pitchFamily="34" charset="0"/>
              </a:rPr>
              <a:t> J’appelle puissance sur la scène internationale la capacité d’une unité politique d’imposer sa volonté aux autres unités. En bref, la puissance politique n’est pas un absolu mais une relation humaine </a:t>
            </a:r>
            <a:r>
              <a:rPr lang="fr-FR" dirty="0" smtClean="0">
                <a:latin typeface="Times New Roman" panose="02020603050405020304" pitchFamily="18" charset="0"/>
                <a:ea typeface="Calibri" panose="020F0502020204030204" pitchFamily="34" charset="0"/>
              </a:rPr>
              <a:t>», Raymond </a:t>
            </a:r>
            <a:r>
              <a:rPr lang="fr-FR" dirty="0">
                <a:latin typeface="Times New Roman" panose="02020603050405020304" pitchFamily="18" charset="0"/>
                <a:ea typeface="Calibri" panose="020F0502020204030204" pitchFamily="34" charset="0"/>
              </a:rPr>
              <a:t>Aron, </a:t>
            </a:r>
            <a:r>
              <a:rPr lang="fr-FR" i="1" dirty="0">
                <a:latin typeface="Times New Roman" panose="02020603050405020304" pitchFamily="18" charset="0"/>
                <a:ea typeface="Calibri" panose="020F0502020204030204" pitchFamily="34" charset="0"/>
              </a:rPr>
              <a:t>Paix et guerre entre les </a:t>
            </a:r>
            <a:r>
              <a:rPr lang="fr-FR" i="1" dirty="0" smtClean="0">
                <a:latin typeface="Times New Roman" panose="02020603050405020304" pitchFamily="18" charset="0"/>
                <a:ea typeface="Calibri" panose="020F0502020204030204" pitchFamily="34" charset="0"/>
              </a:rPr>
              <a:t>nations</a:t>
            </a:r>
            <a:r>
              <a:rPr lang="fr-FR" dirty="0" smtClean="0">
                <a:latin typeface="Times New Roman" panose="02020603050405020304" pitchFamily="18" charset="0"/>
                <a:ea typeface="Calibri" panose="020F0502020204030204" pitchFamily="34" charset="0"/>
              </a:rPr>
              <a:t>, Calmann-Lévy, 1984</a:t>
            </a:r>
            <a:endParaRPr lang="fr-FR" dirty="0">
              <a:latin typeface="Times New Roman" panose="02020603050405020304" pitchFamily="18" charset="0"/>
              <a:ea typeface="Calibri" panose="020F0502020204030204" pitchFamily="34" charset="0"/>
            </a:endParaRPr>
          </a:p>
        </p:txBody>
      </p:sp>
      <p:sp>
        <p:nvSpPr>
          <p:cNvPr id="5" name="Rectangle 4"/>
          <p:cNvSpPr/>
          <p:nvPr/>
        </p:nvSpPr>
        <p:spPr>
          <a:xfrm>
            <a:off x="7576457" y="443514"/>
            <a:ext cx="3601617" cy="2322174"/>
          </a:xfrm>
          <a:prstGeom prst="rect">
            <a:avLst/>
          </a:prstGeom>
          <a:ln w="19050">
            <a:solidFill>
              <a:schemeClr val="tx1"/>
            </a:solidFill>
          </a:ln>
        </p:spPr>
        <p:txBody>
          <a:bodyPr wrap="square">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a:t>
            </a:r>
            <a:r>
              <a:rPr lang="fr-FR" dirty="0">
                <a:latin typeface="Times New Roman" panose="02020603050405020304" pitchFamily="18" charset="0"/>
                <a:ea typeface="Calibri" panose="020F0502020204030204" pitchFamily="34" charset="0"/>
              </a:rPr>
              <a:t> La puissance ne se mesure pas seulement en ressources accumulées, mais doit s’apprécier aussi au travers de sa capacité de faire, de ne pas faire ou d’empêcher </a:t>
            </a:r>
            <a:r>
              <a:rPr lang="fr-FR" dirty="0" smtClean="0">
                <a:latin typeface="Times New Roman" panose="02020603050405020304" pitchFamily="18" charset="0"/>
                <a:ea typeface="Calibri" panose="020F0502020204030204" pitchFamily="34" charset="0"/>
              </a:rPr>
              <a:t>», </a:t>
            </a:r>
            <a:r>
              <a:rPr lang="fr-FR" dirty="0">
                <a:latin typeface="Times New Roman" panose="02020603050405020304" pitchFamily="18" charset="0"/>
                <a:ea typeface="Calibri" panose="020F0502020204030204" pitchFamily="34" charset="0"/>
              </a:rPr>
              <a:t>Bertrand </a:t>
            </a:r>
            <a:r>
              <a:rPr lang="fr-FR" dirty="0" err="1">
                <a:latin typeface="Times New Roman" panose="02020603050405020304" pitchFamily="18" charset="0"/>
                <a:ea typeface="Calibri" panose="020F0502020204030204" pitchFamily="34" charset="0"/>
              </a:rPr>
              <a:t>Badie</a:t>
            </a:r>
            <a:r>
              <a:rPr lang="fr-FR" dirty="0">
                <a:latin typeface="Times New Roman" panose="02020603050405020304" pitchFamily="18" charset="0"/>
                <a:ea typeface="Calibri" panose="020F0502020204030204" pitchFamily="34" charset="0"/>
              </a:rPr>
              <a:t>, </a:t>
            </a:r>
            <a:r>
              <a:rPr lang="fr-FR" i="1" dirty="0">
                <a:latin typeface="Times New Roman" panose="02020603050405020304" pitchFamily="18" charset="0"/>
                <a:ea typeface="Calibri" panose="020F0502020204030204" pitchFamily="34" charset="0"/>
              </a:rPr>
              <a:t>L’impuissance de la </a:t>
            </a:r>
            <a:r>
              <a:rPr lang="fr-FR" i="1" dirty="0" smtClean="0">
                <a:latin typeface="Times New Roman" panose="02020603050405020304" pitchFamily="18" charset="0"/>
                <a:ea typeface="Calibri" panose="020F0502020204030204" pitchFamily="34" charset="0"/>
              </a:rPr>
              <a:t>puissance</a:t>
            </a:r>
            <a:r>
              <a:rPr lang="fr-FR" dirty="0" smtClean="0">
                <a:latin typeface="Times New Roman" panose="02020603050405020304" pitchFamily="18" charset="0"/>
                <a:ea typeface="Calibri" panose="020F0502020204030204" pitchFamily="34" charset="0"/>
              </a:rPr>
              <a:t>, Fayard, 2004.</a:t>
            </a:r>
            <a:endParaRPr lang="fr-FR" dirty="0">
              <a:latin typeface="Times New Roman" panose="02020603050405020304" pitchFamily="18" charset="0"/>
              <a:ea typeface="Calibri" panose="020F0502020204030204" pitchFamily="34" charset="0"/>
            </a:endParaRPr>
          </a:p>
        </p:txBody>
      </p:sp>
      <p:sp>
        <p:nvSpPr>
          <p:cNvPr id="6" name="Rectangle 5"/>
          <p:cNvSpPr/>
          <p:nvPr/>
        </p:nvSpPr>
        <p:spPr>
          <a:xfrm>
            <a:off x="363895" y="2999510"/>
            <a:ext cx="9137779" cy="369332"/>
          </a:xfrm>
          <a:prstGeom prst="rect">
            <a:avLst/>
          </a:prstGeom>
          <a:ln w="12700">
            <a:solidFill>
              <a:schemeClr val="tx1"/>
            </a:solidFill>
          </a:ln>
        </p:spPr>
        <p:txBody>
          <a:bodyPr wrap="square">
            <a:spAutoFit/>
          </a:bodyPr>
          <a:lstStyle/>
          <a:p>
            <a:r>
              <a:rPr lang="fr-FR" dirty="0">
                <a:latin typeface="Times New Roman" panose="02020603050405020304" pitchFamily="18" charset="0"/>
                <a:ea typeface="Calibri" panose="020F0502020204030204" pitchFamily="34" charset="0"/>
              </a:rPr>
              <a:t>Serge sur : « capacité de faire, de faire faire, d’empêcher de faire et de refuser de faire »</a:t>
            </a:r>
            <a:endParaRPr lang="fr-FR" dirty="0"/>
          </a:p>
        </p:txBody>
      </p:sp>
    </p:spTree>
    <p:extLst>
      <p:ext uri="{BB962C8B-B14F-4D97-AF65-F5344CB8AC3E}">
        <p14:creationId xmlns:p14="http://schemas.microsoft.com/office/powerpoint/2010/main" val="1487460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1746" y="134807"/>
            <a:ext cx="6096000" cy="556434"/>
          </a:xfrm>
          <a:prstGeom prst="rect">
            <a:avLst/>
          </a:prstGeom>
        </p:spPr>
        <p:txBody>
          <a:bodyPr>
            <a:spAutoFit/>
          </a:bodyPr>
          <a:lstStyle/>
          <a:p>
            <a:pPr algn="just">
              <a:lnSpc>
                <a:spcPct val="115000"/>
              </a:lnSpc>
              <a:spcBef>
                <a:spcPts val="1200"/>
              </a:spcBef>
              <a:spcAft>
                <a:spcPts val="0"/>
              </a:spcAft>
            </a:pPr>
            <a:r>
              <a:rPr lang="fr-FR" sz="28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Qu’est-ce que la puissance ? </a:t>
            </a:r>
            <a:endParaRPr lang="fr-FR" sz="2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054360" y="1095833"/>
            <a:ext cx="6096000" cy="1685077"/>
          </a:xfrm>
          <a:prstGeom prst="rect">
            <a:avLst/>
          </a:prstGeom>
          <a:ln w="12700">
            <a:solidFill>
              <a:schemeClr val="tx1"/>
            </a:solidFill>
          </a:ln>
        </p:spPr>
        <p:txBody>
          <a:bodyPr>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a:t>
            </a:r>
            <a:r>
              <a:rPr lang="fr-FR" dirty="0">
                <a:latin typeface="Times New Roman" panose="02020603050405020304" pitchFamily="18" charset="0"/>
                <a:ea typeface="Calibri" panose="020F0502020204030204" pitchFamily="34" charset="0"/>
              </a:rPr>
              <a:t> </a:t>
            </a:r>
            <a:r>
              <a:rPr lang="fr-FR" dirty="0" smtClean="0">
                <a:latin typeface="Times New Roman" panose="02020603050405020304" pitchFamily="18" charset="0"/>
                <a:ea typeface="Calibri" panose="020F0502020204030204" pitchFamily="34" charset="0"/>
              </a:rPr>
              <a:t>Capacité </a:t>
            </a:r>
            <a:r>
              <a:rPr lang="fr-FR" dirty="0">
                <a:latin typeface="Times New Roman" panose="02020603050405020304" pitchFamily="18" charset="0"/>
                <a:ea typeface="Calibri" panose="020F0502020204030204" pitchFamily="34" charset="0"/>
              </a:rPr>
              <a:t>d’un acteur du système international à agir sur les autres acteurs et sur le système lui-même pour atteindre ses objectifs, défendre ses intérêts ou asseoir sa suprématie </a:t>
            </a:r>
            <a:r>
              <a:rPr lang="fr-FR" dirty="0" smtClean="0">
                <a:latin typeface="Times New Roman" panose="02020603050405020304" pitchFamily="18" charset="0"/>
                <a:ea typeface="Calibri" panose="020F0502020204030204" pitchFamily="34" charset="0"/>
              </a:rPr>
              <a:t>», Pascal </a:t>
            </a:r>
            <a:r>
              <a:rPr lang="fr-FR" dirty="0" err="1" smtClean="0">
                <a:latin typeface="Times New Roman" panose="02020603050405020304" pitchFamily="18" charset="0"/>
                <a:ea typeface="Calibri" panose="020F0502020204030204" pitchFamily="34" charset="0"/>
              </a:rPr>
              <a:t>Gauchon</a:t>
            </a:r>
            <a:r>
              <a:rPr lang="fr-FR" dirty="0" smtClean="0">
                <a:latin typeface="Times New Roman" panose="02020603050405020304" pitchFamily="18" charset="0"/>
                <a:ea typeface="Calibri" panose="020F0502020204030204" pitchFamily="34" charset="0"/>
              </a:rPr>
              <a:t>, </a:t>
            </a:r>
            <a:r>
              <a:rPr lang="fr-FR" i="1" dirty="0">
                <a:latin typeface="Times New Roman" panose="02020603050405020304" pitchFamily="18" charset="0"/>
                <a:ea typeface="Calibri" panose="020F0502020204030204" pitchFamily="34" charset="0"/>
              </a:rPr>
              <a:t>Dictionnaire de Géopolitique et de </a:t>
            </a:r>
            <a:r>
              <a:rPr lang="fr-FR" i="1" dirty="0" err="1" smtClean="0">
                <a:latin typeface="Times New Roman" panose="02020603050405020304" pitchFamily="18" charset="0"/>
                <a:ea typeface="Calibri" panose="020F0502020204030204" pitchFamily="34" charset="0"/>
              </a:rPr>
              <a:t>Géoéconomie</a:t>
            </a:r>
            <a:r>
              <a:rPr lang="fr-FR" dirty="0" smtClean="0">
                <a:latin typeface="Times New Roman" panose="02020603050405020304" pitchFamily="18" charset="0"/>
                <a:ea typeface="Calibri" panose="020F0502020204030204" pitchFamily="34" charset="0"/>
              </a:rPr>
              <a:t>, PUF, 2011, p</a:t>
            </a:r>
            <a:r>
              <a:rPr lang="fr-FR" dirty="0">
                <a:latin typeface="Times New Roman" panose="02020603050405020304" pitchFamily="18" charset="0"/>
                <a:ea typeface="Calibri" panose="020F0502020204030204" pitchFamily="34" charset="0"/>
              </a:rPr>
              <a:t>. 526.</a:t>
            </a:r>
          </a:p>
        </p:txBody>
      </p:sp>
      <p:sp>
        <p:nvSpPr>
          <p:cNvPr id="4" name="Rectangle 3"/>
          <p:cNvSpPr/>
          <p:nvPr/>
        </p:nvSpPr>
        <p:spPr>
          <a:xfrm>
            <a:off x="4932785" y="5015292"/>
            <a:ext cx="6637174" cy="1366528"/>
          </a:xfrm>
          <a:prstGeom prst="rect">
            <a:avLst/>
          </a:prstGeom>
          <a:ln w="12700">
            <a:solidFill>
              <a:schemeClr val="tx1"/>
            </a:solidFill>
          </a:ln>
        </p:spPr>
        <p:txBody>
          <a:bodyPr wrap="square">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a:t>
            </a:r>
            <a:r>
              <a:rPr lang="fr-FR" dirty="0">
                <a:latin typeface="Times New Roman" panose="02020603050405020304" pitchFamily="18" charset="0"/>
                <a:ea typeface="Calibri" panose="020F0502020204030204" pitchFamily="34" charset="0"/>
              </a:rPr>
              <a:t> J’appelle puissance sur la scène internationale la capacité d’une unité politique d’imposer sa volonté aux autres unités. En bref, la puissance politique n’est pas un absolu mais une relation humaine </a:t>
            </a:r>
            <a:r>
              <a:rPr lang="fr-FR" dirty="0" smtClean="0">
                <a:latin typeface="Times New Roman" panose="02020603050405020304" pitchFamily="18" charset="0"/>
                <a:ea typeface="Calibri" panose="020F0502020204030204" pitchFamily="34" charset="0"/>
              </a:rPr>
              <a:t>», Raymond </a:t>
            </a:r>
            <a:r>
              <a:rPr lang="fr-FR" dirty="0">
                <a:latin typeface="Times New Roman" panose="02020603050405020304" pitchFamily="18" charset="0"/>
                <a:ea typeface="Calibri" panose="020F0502020204030204" pitchFamily="34" charset="0"/>
              </a:rPr>
              <a:t>Aron, </a:t>
            </a:r>
            <a:r>
              <a:rPr lang="fr-FR" i="1" dirty="0">
                <a:latin typeface="Times New Roman" panose="02020603050405020304" pitchFamily="18" charset="0"/>
                <a:ea typeface="Calibri" panose="020F0502020204030204" pitchFamily="34" charset="0"/>
              </a:rPr>
              <a:t>Paix et guerre entre les </a:t>
            </a:r>
            <a:r>
              <a:rPr lang="fr-FR" i="1" dirty="0" smtClean="0">
                <a:latin typeface="Times New Roman" panose="02020603050405020304" pitchFamily="18" charset="0"/>
                <a:ea typeface="Calibri" panose="020F0502020204030204" pitchFamily="34" charset="0"/>
              </a:rPr>
              <a:t>nations</a:t>
            </a:r>
            <a:r>
              <a:rPr lang="fr-FR" dirty="0" smtClean="0">
                <a:latin typeface="Times New Roman" panose="02020603050405020304" pitchFamily="18" charset="0"/>
                <a:ea typeface="Calibri" panose="020F0502020204030204" pitchFamily="34" charset="0"/>
              </a:rPr>
              <a:t>, Calmann-Lévy, 1984</a:t>
            </a:r>
            <a:endParaRPr lang="fr-FR" dirty="0">
              <a:latin typeface="Times New Roman" panose="02020603050405020304" pitchFamily="18" charset="0"/>
              <a:ea typeface="Calibri" panose="020F0502020204030204" pitchFamily="34" charset="0"/>
            </a:endParaRPr>
          </a:p>
        </p:txBody>
      </p:sp>
      <p:sp>
        <p:nvSpPr>
          <p:cNvPr id="5" name="Rectangle 4"/>
          <p:cNvSpPr/>
          <p:nvPr/>
        </p:nvSpPr>
        <p:spPr>
          <a:xfrm>
            <a:off x="7576457" y="443514"/>
            <a:ext cx="3601617" cy="2322174"/>
          </a:xfrm>
          <a:prstGeom prst="rect">
            <a:avLst/>
          </a:prstGeom>
          <a:ln w="19050">
            <a:solidFill>
              <a:schemeClr val="tx1"/>
            </a:solidFill>
          </a:ln>
        </p:spPr>
        <p:txBody>
          <a:bodyPr wrap="square">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a:t>
            </a:r>
            <a:r>
              <a:rPr lang="fr-FR" dirty="0">
                <a:latin typeface="Times New Roman" panose="02020603050405020304" pitchFamily="18" charset="0"/>
                <a:ea typeface="Calibri" panose="020F0502020204030204" pitchFamily="34" charset="0"/>
              </a:rPr>
              <a:t> La puissance ne se mesure pas seulement en ressources accumulées, mais doit s’apprécier aussi au travers de sa capacité de faire, de ne pas faire ou d’empêcher </a:t>
            </a:r>
            <a:r>
              <a:rPr lang="fr-FR" dirty="0" smtClean="0">
                <a:latin typeface="Times New Roman" panose="02020603050405020304" pitchFamily="18" charset="0"/>
                <a:ea typeface="Calibri" panose="020F0502020204030204" pitchFamily="34" charset="0"/>
              </a:rPr>
              <a:t>», </a:t>
            </a:r>
            <a:r>
              <a:rPr lang="fr-FR" dirty="0">
                <a:latin typeface="Times New Roman" panose="02020603050405020304" pitchFamily="18" charset="0"/>
                <a:ea typeface="Calibri" panose="020F0502020204030204" pitchFamily="34" charset="0"/>
              </a:rPr>
              <a:t>Bertrand </a:t>
            </a:r>
            <a:r>
              <a:rPr lang="fr-FR" dirty="0" err="1">
                <a:latin typeface="Times New Roman" panose="02020603050405020304" pitchFamily="18" charset="0"/>
                <a:ea typeface="Calibri" panose="020F0502020204030204" pitchFamily="34" charset="0"/>
              </a:rPr>
              <a:t>Badie</a:t>
            </a:r>
            <a:r>
              <a:rPr lang="fr-FR" dirty="0">
                <a:latin typeface="Times New Roman" panose="02020603050405020304" pitchFamily="18" charset="0"/>
                <a:ea typeface="Calibri" panose="020F0502020204030204" pitchFamily="34" charset="0"/>
              </a:rPr>
              <a:t>, </a:t>
            </a:r>
            <a:r>
              <a:rPr lang="fr-FR" i="1" dirty="0">
                <a:latin typeface="Times New Roman" panose="02020603050405020304" pitchFamily="18" charset="0"/>
                <a:ea typeface="Calibri" panose="020F0502020204030204" pitchFamily="34" charset="0"/>
              </a:rPr>
              <a:t>L’impuissance de la </a:t>
            </a:r>
            <a:r>
              <a:rPr lang="fr-FR" i="1" dirty="0" smtClean="0">
                <a:latin typeface="Times New Roman" panose="02020603050405020304" pitchFamily="18" charset="0"/>
                <a:ea typeface="Calibri" panose="020F0502020204030204" pitchFamily="34" charset="0"/>
              </a:rPr>
              <a:t>puissance</a:t>
            </a:r>
            <a:r>
              <a:rPr lang="fr-FR" dirty="0" smtClean="0">
                <a:latin typeface="Times New Roman" panose="02020603050405020304" pitchFamily="18" charset="0"/>
                <a:ea typeface="Calibri" panose="020F0502020204030204" pitchFamily="34" charset="0"/>
              </a:rPr>
              <a:t>, Fayard, 2004.</a:t>
            </a:r>
            <a:endParaRPr lang="fr-FR" dirty="0">
              <a:latin typeface="Times New Roman" panose="02020603050405020304" pitchFamily="18" charset="0"/>
              <a:ea typeface="Calibri" panose="020F0502020204030204" pitchFamily="34" charset="0"/>
            </a:endParaRPr>
          </a:p>
        </p:txBody>
      </p:sp>
      <p:sp>
        <p:nvSpPr>
          <p:cNvPr id="6" name="Rectangle 5"/>
          <p:cNvSpPr/>
          <p:nvPr/>
        </p:nvSpPr>
        <p:spPr>
          <a:xfrm>
            <a:off x="363895" y="2999510"/>
            <a:ext cx="9137779" cy="369332"/>
          </a:xfrm>
          <a:prstGeom prst="rect">
            <a:avLst/>
          </a:prstGeom>
          <a:ln w="12700">
            <a:solidFill>
              <a:schemeClr val="tx1"/>
            </a:solidFill>
          </a:ln>
        </p:spPr>
        <p:txBody>
          <a:bodyPr wrap="square">
            <a:spAutoFit/>
          </a:bodyPr>
          <a:lstStyle/>
          <a:p>
            <a:r>
              <a:rPr lang="fr-FR" dirty="0">
                <a:latin typeface="Times New Roman" panose="02020603050405020304" pitchFamily="18" charset="0"/>
                <a:ea typeface="Calibri" panose="020F0502020204030204" pitchFamily="34" charset="0"/>
              </a:rPr>
              <a:t>Serge sur : « capacité de faire, de faire faire, d’empêcher de faire et de refuser de faire »</a:t>
            </a:r>
            <a:endParaRPr lang="fr-FR" dirty="0"/>
          </a:p>
        </p:txBody>
      </p:sp>
      <p:sp>
        <p:nvSpPr>
          <p:cNvPr id="7" name="Rectangle 6"/>
          <p:cNvSpPr/>
          <p:nvPr/>
        </p:nvSpPr>
        <p:spPr>
          <a:xfrm>
            <a:off x="227046" y="5015292"/>
            <a:ext cx="3875314" cy="1685077"/>
          </a:xfrm>
          <a:prstGeom prst="rect">
            <a:avLst/>
          </a:prstGeom>
          <a:ln w="19050">
            <a:solidFill>
              <a:schemeClr val="tx1"/>
            </a:solidFill>
          </a:ln>
        </p:spPr>
        <p:txBody>
          <a:bodyPr wrap="square">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Stanley Hoffmann : la somme de situations dominantes établies sur différents échiquiers, dont l’importance varie selon les circonstances et la nature des objectifs poursuivis.</a:t>
            </a:r>
            <a:endParaRPr lang="fr-FR"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46204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1746" y="134807"/>
            <a:ext cx="6096000" cy="556434"/>
          </a:xfrm>
          <a:prstGeom prst="rect">
            <a:avLst/>
          </a:prstGeom>
        </p:spPr>
        <p:txBody>
          <a:bodyPr>
            <a:spAutoFit/>
          </a:bodyPr>
          <a:lstStyle/>
          <a:p>
            <a:pPr algn="just">
              <a:lnSpc>
                <a:spcPct val="115000"/>
              </a:lnSpc>
              <a:spcBef>
                <a:spcPts val="1200"/>
              </a:spcBef>
              <a:spcAft>
                <a:spcPts val="0"/>
              </a:spcAft>
            </a:pPr>
            <a:r>
              <a:rPr lang="fr-FR" sz="28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Qu’est-ce que la puissance ? </a:t>
            </a:r>
            <a:endParaRPr lang="fr-FR" sz="2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054360" y="1095833"/>
            <a:ext cx="6096000" cy="1685077"/>
          </a:xfrm>
          <a:prstGeom prst="rect">
            <a:avLst/>
          </a:prstGeom>
          <a:ln w="12700">
            <a:solidFill>
              <a:schemeClr val="tx1"/>
            </a:solidFill>
          </a:ln>
        </p:spPr>
        <p:txBody>
          <a:bodyPr>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a:t>
            </a:r>
            <a:r>
              <a:rPr lang="fr-FR" dirty="0">
                <a:latin typeface="Times New Roman" panose="02020603050405020304" pitchFamily="18" charset="0"/>
                <a:ea typeface="Calibri" panose="020F0502020204030204" pitchFamily="34" charset="0"/>
              </a:rPr>
              <a:t> </a:t>
            </a:r>
            <a:r>
              <a:rPr lang="fr-FR" dirty="0" smtClean="0">
                <a:latin typeface="Times New Roman" panose="02020603050405020304" pitchFamily="18" charset="0"/>
                <a:ea typeface="Calibri" panose="020F0502020204030204" pitchFamily="34" charset="0"/>
              </a:rPr>
              <a:t>Capacité </a:t>
            </a:r>
            <a:r>
              <a:rPr lang="fr-FR" dirty="0">
                <a:latin typeface="Times New Roman" panose="02020603050405020304" pitchFamily="18" charset="0"/>
                <a:ea typeface="Calibri" panose="020F0502020204030204" pitchFamily="34" charset="0"/>
              </a:rPr>
              <a:t>d’un acteur du système international à agir sur les autres acteurs et sur le système lui-même pour atteindre ses objectifs, défendre ses intérêts ou asseoir sa suprématie </a:t>
            </a:r>
            <a:r>
              <a:rPr lang="fr-FR" dirty="0" smtClean="0">
                <a:latin typeface="Times New Roman" panose="02020603050405020304" pitchFamily="18" charset="0"/>
                <a:ea typeface="Calibri" panose="020F0502020204030204" pitchFamily="34" charset="0"/>
              </a:rPr>
              <a:t>», Pascal </a:t>
            </a:r>
            <a:r>
              <a:rPr lang="fr-FR" dirty="0" err="1" smtClean="0">
                <a:latin typeface="Times New Roman" panose="02020603050405020304" pitchFamily="18" charset="0"/>
                <a:ea typeface="Calibri" panose="020F0502020204030204" pitchFamily="34" charset="0"/>
              </a:rPr>
              <a:t>Gauchon</a:t>
            </a:r>
            <a:r>
              <a:rPr lang="fr-FR" dirty="0" smtClean="0">
                <a:latin typeface="Times New Roman" panose="02020603050405020304" pitchFamily="18" charset="0"/>
                <a:ea typeface="Calibri" panose="020F0502020204030204" pitchFamily="34" charset="0"/>
              </a:rPr>
              <a:t>, </a:t>
            </a:r>
            <a:r>
              <a:rPr lang="fr-FR" i="1" dirty="0">
                <a:latin typeface="Times New Roman" panose="02020603050405020304" pitchFamily="18" charset="0"/>
                <a:ea typeface="Calibri" panose="020F0502020204030204" pitchFamily="34" charset="0"/>
              </a:rPr>
              <a:t>Dictionnaire de Géopolitique et de </a:t>
            </a:r>
            <a:r>
              <a:rPr lang="fr-FR" i="1" dirty="0" err="1" smtClean="0">
                <a:latin typeface="Times New Roman" panose="02020603050405020304" pitchFamily="18" charset="0"/>
                <a:ea typeface="Calibri" panose="020F0502020204030204" pitchFamily="34" charset="0"/>
              </a:rPr>
              <a:t>Géoéconomie</a:t>
            </a:r>
            <a:r>
              <a:rPr lang="fr-FR" dirty="0" smtClean="0">
                <a:latin typeface="Times New Roman" panose="02020603050405020304" pitchFamily="18" charset="0"/>
                <a:ea typeface="Calibri" panose="020F0502020204030204" pitchFamily="34" charset="0"/>
              </a:rPr>
              <a:t>, PUF, 2011, p</a:t>
            </a:r>
            <a:r>
              <a:rPr lang="fr-FR" dirty="0">
                <a:latin typeface="Times New Roman" panose="02020603050405020304" pitchFamily="18" charset="0"/>
                <a:ea typeface="Calibri" panose="020F0502020204030204" pitchFamily="34" charset="0"/>
              </a:rPr>
              <a:t>. 526.</a:t>
            </a:r>
          </a:p>
        </p:txBody>
      </p:sp>
      <p:sp>
        <p:nvSpPr>
          <p:cNvPr id="4" name="Rectangle 3"/>
          <p:cNvSpPr/>
          <p:nvPr/>
        </p:nvSpPr>
        <p:spPr>
          <a:xfrm>
            <a:off x="4932785" y="5015292"/>
            <a:ext cx="6637174" cy="1366528"/>
          </a:xfrm>
          <a:prstGeom prst="rect">
            <a:avLst/>
          </a:prstGeom>
          <a:ln w="12700">
            <a:solidFill>
              <a:schemeClr val="tx1"/>
            </a:solidFill>
          </a:ln>
        </p:spPr>
        <p:txBody>
          <a:bodyPr wrap="square">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a:t>
            </a:r>
            <a:r>
              <a:rPr lang="fr-FR" dirty="0">
                <a:latin typeface="Times New Roman" panose="02020603050405020304" pitchFamily="18" charset="0"/>
                <a:ea typeface="Calibri" panose="020F0502020204030204" pitchFamily="34" charset="0"/>
              </a:rPr>
              <a:t> J’appelle puissance sur la scène internationale la capacité d’une unité politique d’imposer sa volonté aux autres unités. En bref, la puissance politique n’est pas un absolu mais une relation humaine </a:t>
            </a:r>
            <a:r>
              <a:rPr lang="fr-FR" dirty="0" smtClean="0">
                <a:latin typeface="Times New Roman" panose="02020603050405020304" pitchFamily="18" charset="0"/>
                <a:ea typeface="Calibri" panose="020F0502020204030204" pitchFamily="34" charset="0"/>
              </a:rPr>
              <a:t>», Raymond </a:t>
            </a:r>
            <a:r>
              <a:rPr lang="fr-FR" dirty="0">
                <a:latin typeface="Times New Roman" panose="02020603050405020304" pitchFamily="18" charset="0"/>
                <a:ea typeface="Calibri" panose="020F0502020204030204" pitchFamily="34" charset="0"/>
              </a:rPr>
              <a:t>Aron, </a:t>
            </a:r>
            <a:r>
              <a:rPr lang="fr-FR" i="1" dirty="0">
                <a:latin typeface="Times New Roman" panose="02020603050405020304" pitchFamily="18" charset="0"/>
                <a:ea typeface="Calibri" panose="020F0502020204030204" pitchFamily="34" charset="0"/>
              </a:rPr>
              <a:t>Paix et guerre entre les </a:t>
            </a:r>
            <a:r>
              <a:rPr lang="fr-FR" i="1" dirty="0" smtClean="0">
                <a:latin typeface="Times New Roman" panose="02020603050405020304" pitchFamily="18" charset="0"/>
                <a:ea typeface="Calibri" panose="020F0502020204030204" pitchFamily="34" charset="0"/>
              </a:rPr>
              <a:t>nations</a:t>
            </a:r>
            <a:r>
              <a:rPr lang="fr-FR" dirty="0" smtClean="0">
                <a:latin typeface="Times New Roman" panose="02020603050405020304" pitchFamily="18" charset="0"/>
                <a:ea typeface="Calibri" panose="020F0502020204030204" pitchFamily="34" charset="0"/>
              </a:rPr>
              <a:t>, Calmann-Lévy, 1984</a:t>
            </a:r>
            <a:endParaRPr lang="fr-FR" dirty="0">
              <a:latin typeface="Times New Roman" panose="02020603050405020304" pitchFamily="18" charset="0"/>
              <a:ea typeface="Calibri" panose="020F0502020204030204" pitchFamily="34" charset="0"/>
            </a:endParaRPr>
          </a:p>
        </p:txBody>
      </p:sp>
      <p:sp>
        <p:nvSpPr>
          <p:cNvPr id="5" name="Rectangle 4"/>
          <p:cNvSpPr/>
          <p:nvPr/>
        </p:nvSpPr>
        <p:spPr>
          <a:xfrm>
            <a:off x="7576457" y="443514"/>
            <a:ext cx="3601617" cy="2322174"/>
          </a:xfrm>
          <a:prstGeom prst="rect">
            <a:avLst/>
          </a:prstGeom>
          <a:ln w="19050">
            <a:solidFill>
              <a:schemeClr val="tx1"/>
            </a:solidFill>
          </a:ln>
        </p:spPr>
        <p:txBody>
          <a:bodyPr wrap="square">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a:t>
            </a:r>
            <a:r>
              <a:rPr lang="fr-FR" dirty="0">
                <a:latin typeface="Times New Roman" panose="02020603050405020304" pitchFamily="18" charset="0"/>
                <a:ea typeface="Calibri" panose="020F0502020204030204" pitchFamily="34" charset="0"/>
              </a:rPr>
              <a:t> La puissance ne se mesure pas seulement en ressources accumulées, mais doit s’apprécier aussi au travers de sa capacité de faire, de ne pas faire ou d’empêcher </a:t>
            </a:r>
            <a:r>
              <a:rPr lang="fr-FR" dirty="0" smtClean="0">
                <a:latin typeface="Times New Roman" panose="02020603050405020304" pitchFamily="18" charset="0"/>
                <a:ea typeface="Calibri" panose="020F0502020204030204" pitchFamily="34" charset="0"/>
              </a:rPr>
              <a:t>», </a:t>
            </a:r>
            <a:r>
              <a:rPr lang="fr-FR" dirty="0">
                <a:latin typeface="Times New Roman" panose="02020603050405020304" pitchFamily="18" charset="0"/>
                <a:ea typeface="Calibri" panose="020F0502020204030204" pitchFamily="34" charset="0"/>
              </a:rPr>
              <a:t>Bertrand </a:t>
            </a:r>
            <a:r>
              <a:rPr lang="fr-FR" dirty="0" err="1">
                <a:latin typeface="Times New Roman" panose="02020603050405020304" pitchFamily="18" charset="0"/>
                <a:ea typeface="Calibri" panose="020F0502020204030204" pitchFamily="34" charset="0"/>
              </a:rPr>
              <a:t>Badie</a:t>
            </a:r>
            <a:r>
              <a:rPr lang="fr-FR" dirty="0">
                <a:latin typeface="Times New Roman" panose="02020603050405020304" pitchFamily="18" charset="0"/>
                <a:ea typeface="Calibri" panose="020F0502020204030204" pitchFamily="34" charset="0"/>
              </a:rPr>
              <a:t>, </a:t>
            </a:r>
            <a:r>
              <a:rPr lang="fr-FR" i="1" dirty="0">
                <a:latin typeface="Times New Roman" panose="02020603050405020304" pitchFamily="18" charset="0"/>
                <a:ea typeface="Calibri" panose="020F0502020204030204" pitchFamily="34" charset="0"/>
              </a:rPr>
              <a:t>L’impuissance de la </a:t>
            </a:r>
            <a:r>
              <a:rPr lang="fr-FR" i="1" dirty="0" smtClean="0">
                <a:latin typeface="Times New Roman" panose="02020603050405020304" pitchFamily="18" charset="0"/>
                <a:ea typeface="Calibri" panose="020F0502020204030204" pitchFamily="34" charset="0"/>
              </a:rPr>
              <a:t>puissance</a:t>
            </a:r>
            <a:r>
              <a:rPr lang="fr-FR" dirty="0" smtClean="0">
                <a:latin typeface="Times New Roman" panose="02020603050405020304" pitchFamily="18" charset="0"/>
                <a:ea typeface="Calibri" panose="020F0502020204030204" pitchFamily="34" charset="0"/>
              </a:rPr>
              <a:t>, Fayard, 2004.</a:t>
            </a:r>
            <a:endParaRPr lang="fr-FR" dirty="0">
              <a:latin typeface="Times New Roman" panose="02020603050405020304" pitchFamily="18" charset="0"/>
              <a:ea typeface="Calibri" panose="020F0502020204030204" pitchFamily="34" charset="0"/>
            </a:endParaRPr>
          </a:p>
        </p:txBody>
      </p:sp>
      <p:sp>
        <p:nvSpPr>
          <p:cNvPr id="6" name="Rectangle 5"/>
          <p:cNvSpPr/>
          <p:nvPr/>
        </p:nvSpPr>
        <p:spPr>
          <a:xfrm>
            <a:off x="363895" y="2999510"/>
            <a:ext cx="9137779" cy="369332"/>
          </a:xfrm>
          <a:prstGeom prst="rect">
            <a:avLst/>
          </a:prstGeom>
          <a:ln w="12700">
            <a:solidFill>
              <a:schemeClr val="tx1"/>
            </a:solidFill>
          </a:ln>
        </p:spPr>
        <p:txBody>
          <a:bodyPr wrap="square">
            <a:spAutoFit/>
          </a:bodyPr>
          <a:lstStyle/>
          <a:p>
            <a:r>
              <a:rPr lang="fr-FR" dirty="0">
                <a:latin typeface="Times New Roman" panose="02020603050405020304" pitchFamily="18" charset="0"/>
                <a:ea typeface="Calibri" panose="020F0502020204030204" pitchFamily="34" charset="0"/>
              </a:rPr>
              <a:t>Serge sur : « capacité de faire, de faire faire, d’empêcher de faire et de refuser de faire »</a:t>
            </a:r>
            <a:endParaRPr lang="fr-FR" dirty="0"/>
          </a:p>
        </p:txBody>
      </p:sp>
      <p:sp>
        <p:nvSpPr>
          <p:cNvPr id="7" name="Rectangle 6"/>
          <p:cNvSpPr/>
          <p:nvPr/>
        </p:nvSpPr>
        <p:spPr>
          <a:xfrm>
            <a:off x="227046" y="5015292"/>
            <a:ext cx="3875314" cy="1685077"/>
          </a:xfrm>
          <a:prstGeom prst="rect">
            <a:avLst/>
          </a:prstGeom>
          <a:ln w="19050">
            <a:solidFill>
              <a:schemeClr val="tx1"/>
            </a:solidFill>
          </a:ln>
        </p:spPr>
        <p:txBody>
          <a:bodyPr wrap="square">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Stanley Hoffmann : la somme de situations dominantes établies sur différents échiquiers, dont l’importance varie selon les circonstances et la nature des objectifs poursuivis.</a:t>
            </a:r>
            <a:endParaRPr lang="fr-FR" dirty="0">
              <a:latin typeface="Times New Roman" panose="02020603050405020304" pitchFamily="18" charset="0"/>
              <a:ea typeface="Calibri" panose="020F0502020204030204" pitchFamily="34" charset="0"/>
            </a:endParaRPr>
          </a:p>
        </p:txBody>
      </p:sp>
      <p:sp>
        <p:nvSpPr>
          <p:cNvPr id="8" name="Rectangle 7"/>
          <p:cNvSpPr/>
          <p:nvPr/>
        </p:nvSpPr>
        <p:spPr>
          <a:xfrm>
            <a:off x="9377265" y="3737992"/>
            <a:ext cx="2537145" cy="646331"/>
          </a:xfrm>
          <a:prstGeom prst="rect">
            <a:avLst/>
          </a:prstGeom>
          <a:ln w="19050">
            <a:solidFill>
              <a:schemeClr val="tx1"/>
            </a:solidFill>
          </a:ln>
        </p:spPr>
        <p:txBody>
          <a:bodyPr wrap="square">
            <a:spAutoFit/>
          </a:bodyPr>
          <a:lstStyle/>
          <a:p>
            <a:r>
              <a:rPr lang="fr-FR" dirty="0" smtClean="0">
                <a:latin typeface="Times New Roman" panose="02020603050405020304" pitchFamily="18" charset="0"/>
                <a:ea typeface="Calibri" panose="020F0502020204030204" pitchFamily="34" charset="0"/>
              </a:rPr>
              <a:t>Robert </a:t>
            </a:r>
            <a:r>
              <a:rPr lang="fr-FR" dirty="0">
                <a:latin typeface="Times New Roman" panose="02020603050405020304" pitchFamily="18" charset="0"/>
                <a:ea typeface="Calibri" panose="020F0502020204030204" pitchFamily="34" charset="0"/>
              </a:rPr>
              <a:t>Kagan : capacité à faire </a:t>
            </a:r>
            <a:r>
              <a:rPr lang="fr-FR" dirty="0" smtClean="0">
                <a:latin typeface="Times New Roman" panose="02020603050405020304" pitchFamily="18" charset="0"/>
                <a:ea typeface="Calibri" panose="020F0502020204030204" pitchFamily="34" charset="0"/>
              </a:rPr>
              <a:t>l’Histoire</a:t>
            </a:r>
            <a:endParaRPr lang="fr-FR" dirty="0"/>
          </a:p>
        </p:txBody>
      </p:sp>
    </p:spTree>
    <p:extLst>
      <p:ext uri="{BB962C8B-B14F-4D97-AF65-F5344CB8AC3E}">
        <p14:creationId xmlns:p14="http://schemas.microsoft.com/office/powerpoint/2010/main" val="3260661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1746" y="134807"/>
            <a:ext cx="6096000" cy="556434"/>
          </a:xfrm>
          <a:prstGeom prst="rect">
            <a:avLst/>
          </a:prstGeom>
        </p:spPr>
        <p:txBody>
          <a:bodyPr>
            <a:spAutoFit/>
          </a:bodyPr>
          <a:lstStyle/>
          <a:p>
            <a:pPr algn="just">
              <a:lnSpc>
                <a:spcPct val="115000"/>
              </a:lnSpc>
              <a:spcBef>
                <a:spcPts val="1200"/>
              </a:spcBef>
              <a:spcAft>
                <a:spcPts val="0"/>
              </a:spcAft>
            </a:pPr>
            <a:r>
              <a:rPr lang="fr-FR" sz="28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Qu’est-ce que la puissance ? </a:t>
            </a:r>
            <a:endParaRPr lang="fr-FR" sz="2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054360" y="1095833"/>
            <a:ext cx="6096000" cy="1685077"/>
          </a:xfrm>
          <a:prstGeom prst="rect">
            <a:avLst/>
          </a:prstGeom>
          <a:ln w="12700">
            <a:solidFill>
              <a:schemeClr val="tx1"/>
            </a:solidFill>
          </a:ln>
        </p:spPr>
        <p:txBody>
          <a:bodyPr>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a:t>
            </a:r>
            <a:r>
              <a:rPr lang="fr-FR" dirty="0">
                <a:latin typeface="Times New Roman" panose="02020603050405020304" pitchFamily="18" charset="0"/>
                <a:ea typeface="Calibri" panose="020F0502020204030204" pitchFamily="34" charset="0"/>
              </a:rPr>
              <a:t> </a:t>
            </a:r>
            <a:r>
              <a:rPr lang="fr-FR" dirty="0" smtClean="0">
                <a:latin typeface="Times New Roman" panose="02020603050405020304" pitchFamily="18" charset="0"/>
                <a:ea typeface="Calibri" panose="020F0502020204030204" pitchFamily="34" charset="0"/>
              </a:rPr>
              <a:t>Capacité </a:t>
            </a:r>
            <a:r>
              <a:rPr lang="fr-FR" dirty="0">
                <a:latin typeface="Times New Roman" panose="02020603050405020304" pitchFamily="18" charset="0"/>
                <a:ea typeface="Calibri" panose="020F0502020204030204" pitchFamily="34" charset="0"/>
              </a:rPr>
              <a:t>d’un acteur du système international à agir sur les autres acteurs et sur le système lui-même pour atteindre ses objectifs, défendre ses intérêts ou asseoir sa suprématie </a:t>
            </a:r>
            <a:r>
              <a:rPr lang="fr-FR" dirty="0" smtClean="0">
                <a:latin typeface="Times New Roman" panose="02020603050405020304" pitchFamily="18" charset="0"/>
                <a:ea typeface="Calibri" panose="020F0502020204030204" pitchFamily="34" charset="0"/>
              </a:rPr>
              <a:t>», Pascal </a:t>
            </a:r>
            <a:r>
              <a:rPr lang="fr-FR" dirty="0" err="1" smtClean="0">
                <a:latin typeface="Times New Roman" panose="02020603050405020304" pitchFamily="18" charset="0"/>
                <a:ea typeface="Calibri" panose="020F0502020204030204" pitchFamily="34" charset="0"/>
              </a:rPr>
              <a:t>Gauchon</a:t>
            </a:r>
            <a:r>
              <a:rPr lang="fr-FR" dirty="0" smtClean="0">
                <a:latin typeface="Times New Roman" panose="02020603050405020304" pitchFamily="18" charset="0"/>
                <a:ea typeface="Calibri" panose="020F0502020204030204" pitchFamily="34" charset="0"/>
              </a:rPr>
              <a:t>, </a:t>
            </a:r>
            <a:r>
              <a:rPr lang="fr-FR" i="1" dirty="0">
                <a:latin typeface="Times New Roman" panose="02020603050405020304" pitchFamily="18" charset="0"/>
                <a:ea typeface="Calibri" panose="020F0502020204030204" pitchFamily="34" charset="0"/>
              </a:rPr>
              <a:t>Dictionnaire de Géopolitique et de </a:t>
            </a:r>
            <a:r>
              <a:rPr lang="fr-FR" i="1" dirty="0" err="1" smtClean="0">
                <a:latin typeface="Times New Roman" panose="02020603050405020304" pitchFamily="18" charset="0"/>
                <a:ea typeface="Calibri" panose="020F0502020204030204" pitchFamily="34" charset="0"/>
              </a:rPr>
              <a:t>Géoéconomie</a:t>
            </a:r>
            <a:r>
              <a:rPr lang="fr-FR" dirty="0" smtClean="0">
                <a:latin typeface="Times New Roman" panose="02020603050405020304" pitchFamily="18" charset="0"/>
                <a:ea typeface="Calibri" panose="020F0502020204030204" pitchFamily="34" charset="0"/>
              </a:rPr>
              <a:t>, PUF, 2011, p</a:t>
            </a:r>
            <a:r>
              <a:rPr lang="fr-FR" dirty="0">
                <a:latin typeface="Times New Roman" panose="02020603050405020304" pitchFamily="18" charset="0"/>
                <a:ea typeface="Calibri" panose="020F0502020204030204" pitchFamily="34" charset="0"/>
              </a:rPr>
              <a:t>. 526.</a:t>
            </a:r>
          </a:p>
        </p:txBody>
      </p:sp>
      <p:sp>
        <p:nvSpPr>
          <p:cNvPr id="4" name="Rectangle 3"/>
          <p:cNvSpPr/>
          <p:nvPr/>
        </p:nvSpPr>
        <p:spPr>
          <a:xfrm>
            <a:off x="4932785" y="5015292"/>
            <a:ext cx="6637174" cy="1366528"/>
          </a:xfrm>
          <a:prstGeom prst="rect">
            <a:avLst/>
          </a:prstGeom>
          <a:ln w="12700">
            <a:solidFill>
              <a:schemeClr val="tx1"/>
            </a:solidFill>
          </a:ln>
        </p:spPr>
        <p:txBody>
          <a:bodyPr wrap="square">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a:t>
            </a:r>
            <a:r>
              <a:rPr lang="fr-FR" dirty="0">
                <a:latin typeface="Times New Roman" panose="02020603050405020304" pitchFamily="18" charset="0"/>
                <a:ea typeface="Calibri" panose="020F0502020204030204" pitchFamily="34" charset="0"/>
              </a:rPr>
              <a:t> J’appelle puissance sur la scène internationale la capacité d’une unité politique d’imposer sa volonté aux autres unités. En bref, la puissance politique n’est pas un absolu mais une relation humaine </a:t>
            </a:r>
            <a:r>
              <a:rPr lang="fr-FR" dirty="0" smtClean="0">
                <a:latin typeface="Times New Roman" panose="02020603050405020304" pitchFamily="18" charset="0"/>
                <a:ea typeface="Calibri" panose="020F0502020204030204" pitchFamily="34" charset="0"/>
              </a:rPr>
              <a:t>», Raymond </a:t>
            </a:r>
            <a:r>
              <a:rPr lang="fr-FR" dirty="0">
                <a:latin typeface="Times New Roman" panose="02020603050405020304" pitchFamily="18" charset="0"/>
                <a:ea typeface="Calibri" panose="020F0502020204030204" pitchFamily="34" charset="0"/>
              </a:rPr>
              <a:t>Aron, </a:t>
            </a:r>
            <a:r>
              <a:rPr lang="fr-FR" i="1" dirty="0">
                <a:latin typeface="Times New Roman" panose="02020603050405020304" pitchFamily="18" charset="0"/>
                <a:ea typeface="Calibri" panose="020F0502020204030204" pitchFamily="34" charset="0"/>
              </a:rPr>
              <a:t>Paix et guerre entre les </a:t>
            </a:r>
            <a:r>
              <a:rPr lang="fr-FR" i="1" dirty="0" smtClean="0">
                <a:latin typeface="Times New Roman" panose="02020603050405020304" pitchFamily="18" charset="0"/>
                <a:ea typeface="Calibri" panose="020F0502020204030204" pitchFamily="34" charset="0"/>
              </a:rPr>
              <a:t>nations</a:t>
            </a:r>
            <a:r>
              <a:rPr lang="fr-FR" dirty="0" smtClean="0">
                <a:latin typeface="Times New Roman" panose="02020603050405020304" pitchFamily="18" charset="0"/>
                <a:ea typeface="Calibri" panose="020F0502020204030204" pitchFamily="34" charset="0"/>
              </a:rPr>
              <a:t>, Calmann-Lévy, 1984</a:t>
            </a:r>
            <a:endParaRPr lang="fr-FR" dirty="0">
              <a:latin typeface="Times New Roman" panose="02020603050405020304" pitchFamily="18" charset="0"/>
              <a:ea typeface="Calibri" panose="020F0502020204030204" pitchFamily="34" charset="0"/>
            </a:endParaRPr>
          </a:p>
        </p:txBody>
      </p:sp>
      <p:sp>
        <p:nvSpPr>
          <p:cNvPr id="5" name="Rectangle 4"/>
          <p:cNvSpPr/>
          <p:nvPr/>
        </p:nvSpPr>
        <p:spPr>
          <a:xfrm>
            <a:off x="7576457" y="443514"/>
            <a:ext cx="3601617" cy="2322174"/>
          </a:xfrm>
          <a:prstGeom prst="rect">
            <a:avLst/>
          </a:prstGeom>
          <a:ln w="19050">
            <a:solidFill>
              <a:schemeClr val="tx1"/>
            </a:solidFill>
          </a:ln>
        </p:spPr>
        <p:txBody>
          <a:bodyPr wrap="square">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a:t>
            </a:r>
            <a:r>
              <a:rPr lang="fr-FR" dirty="0">
                <a:latin typeface="Times New Roman" panose="02020603050405020304" pitchFamily="18" charset="0"/>
                <a:ea typeface="Calibri" panose="020F0502020204030204" pitchFamily="34" charset="0"/>
              </a:rPr>
              <a:t> La puissance ne se mesure pas seulement en ressources accumulées, mais doit s’apprécier aussi au travers de sa capacité de faire, de ne pas faire ou d’empêcher </a:t>
            </a:r>
            <a:r>
              <a:rPr lang="fr-FR" dirty="0" smtClean="0">
                <a:latin typeface="Times New Roman" panose="02020603050405020304" pitchFamily="18" charset="0"/>
                <a:ea typeface="Calibri" panose="020F0502020204030204" pitchFamily="34" charset="0"/>
              </a:rPr>
              <a:t>», </a:t>
            </a:r>
            <a:r>
              <a:rPr lang="fr-FR" dirty="0">
                <a:latin typeface="Times New Roman" panose="02020603050405020304" pitchFamily="18" charset="0"/>
                <a:ea typeface="Calibri" panose="020F0502020204030204" pitchFamily="34" charset="0"/>
              </a:rPr>
              <a:t>Bertrand </a:t>
            </a:r>
            <a:r>
              <a:rPr lang="fr-FR" dirty="0" err="1">
                <a:latin typeface="Times New Roman" panose="02020603050405020304" pitchFamily="18" charset="0"/>
                <a:ea typeface="Calibri" panose="020F0502020204030204" pitchFamily="34" charset="0"/>
              </a:rPr>
              <a:t>Badie</a:t>
            </a:r>
            <a:r>
              <a:rPr lang="fr-FR" dirty="0">
                <a:latin typeface="Times New Roman" panose="02020603050405020304" pitchFamily="18" charset="0"/>
                <a:ea typeface="Calibri" panose="020F0502020204030204" pitchFamily="34" charset="0"/>
              </a:rPr>
              <a:t>, </a:t>
            </a:r>
            <a:r>
              <a:rPr lang="fr-FR" i="1" dirty="0">
                <a:latin typeface="Times New Roman" panose="02020603050405020304" pitchFamily="18" charset="0"/>
                <a:ea typeface="Calibri" panose="020F0502020204030204" pitchFamily="34" charset="0"/>
              </a:rPr>
              <a:t>L’impuissance de la </a:t>
            </a:r>
            <a:r>
              <a:rPr lang="fr-FR" i="1" dirty="0" smtClean="0">
                <a:latin typeface="Times New Roman" panose="02020603050405020304" pitchFamily="18" charset="0"/>
                <a:ea typeface="Calibri" panose="020F0502020204030204" pitchFamily="34" charset="0"/>
              </a:rPr>
              <a:t>puissance</a:t>
            </a:r>
            <a:r>
              <a:rPr lang="fr-FR" dirty="0" smtClean="0">
                <a:latin typeface="Times New Roman" panose="02020603050405020304" pitchFamily="18" charset="0"/>
                <a:ea typeface="Calibri" panose="020F0502020204030204" pitchFamily="34" charset="0"/>
              </a:rPr>
              <a:t>, Fayard, 2004.</a:t>
            </a:r>
            <a:endParaRPr lang="fr-FR" dirty="0">
              <a:latin typeface="Times New Roman" panose="02020603050405020304" pitchFamily="18" charset="0"/>
              <a:ea typeface="Calibri" panose="020F0502020204030204" pitchFamily="34" charset="0"/>
            </a:endParaRPr>
          </a:p>
        </p:txBody>
      </p:sp>
      <p:sp>
        <p:nvSpPr>
          <p:cNvPr id="6" name="Rectangle 5"/>
          <p:cNvSpPr/>
          <p:nvPr/>
        </p:nvSpPr>
        <p:spPr>
          <a:xfrm>
            <a:off x="363895" y="2999510"/>
            <a:ext cx="9137779" cy="369332"/>
          </a:xfrm>
          <a:prstGeom prst="rect">
            <a:avLst/>
          </a:prstGeom>
          <a:ln w="12700">
            <a:solidFill>
              <a:schemeClr val="tx1"/>
            </a:solidFill>
          </a:ln>
        </p:spPr>
        <p:txBody>
          <a:bodyPr wrap="square">
            <a:spAutoFit/>
          </a:bodyPr>
          <a:lstStyle/>
          <a:p>
            <a:r>
              <a:rPr lang="fr-FR" dirty="0">
                <a:latin typeface="Times New Roman" panose="02020603050405020304" pitchFamily="18" charset="0"/>
                <a:ea typeface="Calibri" panose="020F0502020204030204" pitchFamily="34" charset="0"/>
              </a:rPr>
              <a:t>Serge sur : « capacité de faire, de faire faire, d’empêcher de faire et de refuser de faire »</a:t>
            </a:r>
            <a:endParaRPr lang="fr-FR" dirty="0"/>
          </a:p>
        </p:txBody>
      </p:sp>
      <p:sp>
        <p:nvSpPr>
          <p:cNvPr id="7" name="Rectangle 6"/>
          <p:cNvSpPr/>
          <p:nvPr/>
        </p:nvSpPr>
        <p:spPr>
          <a:xfrm>
            <a:off x="227046" y="5015292"/>
            <a:ext cx="3875314" cy="1685077"/>
          </a:xfrm>
          <a:prstGeom prst="rect">
            <a:avLst/>
          </a:prstGeom>
          <a:ln w="19050">
            <a:solidFill>
              <a:schemeClr val="tx1"/>
            </a:solidFill>
          </a:ln>
        </p:spPr>
        <p:txBody>
          <a:bodyPr wrap="square">
            <a:spAutoFit/>
          </a:bodyPr>
          <a:lstStyle/>
          <a:p>
            <a:pPr algn="just">
              <a:lnSpc>
                <a:spcPct val="115000"/>
              </a:lnSpc>
              <a:spcAft>
                <a:spcPts val="800"/>
              </a:spcAft>
            </a:pPr>
            <a:r>
              <a:rPr lang="fr-FR" dirty="0" smtClean="0">
                <a:latin typeface="Times New Roman" panose="02020603050405020304" pitchFamily="18" charset="0"/>
                <a:ea typeface="Calibri" panose="020F0502020204030204" pitchFamily="34" charset="0"/>
              </a:rPr>
              <a:t>Stanley Hoffmann : la somme de situations dominantes établies sur différents échiquiers, dont l’importance varie selon les circonstances et la nature des objectifs poursuivis.</a:t>
            </a:r>
            <a:endParaRPr lang="fr-FR" dirty="0">
              <a:latin typeface="Times New Roman" panose="02020603050405020304" pitchFamily="18" charset="0"/>
              <a:ea typeface="Calibri" panose="020F0502020204030204" pitchFamily="34" charset="0"/>
            </a:endParaRPr>
          </a:p>
        </p:txBody>
      </p:sp>
      <p:sp>
        <p:nvSpPr>
          <p:cNvPr id="8" name="Rectangle 7"/>
          <p:cNvSpPr/>
          <p:nvPr/>
        </p:nvSpPr>
        <p:spPr>
          <a:xfrm>
            <a:off x="9377265" y="3737992"/>
            <a:ext cx="2537145" cy="646331"/>
          </a:xfrm>
          <a:prstGeom prst="rect">
            <a:avLst/>
          </a:prstGeom>
          <a:ln w="19050">
            <a:solidFill>
              <a:schemeClr val="tx1"/>
            </a:solidFill>
          </a:ln>
        </p:spPr>
        <p:txBody>
          <a:bodyPr wrap="square">
            <a:spAutoFit/>
          </a:bodyPr>
          <a:lstStyle/>
          <a:p>
            <a:r>
              <a:rPr lang="fr-FR" dirty="0" smtClean="0">
                <a:latin typeface="Times New Roman" panose="02020603050405020304" pitchFamily="18" charset="0"/>
                <a:ea typeface="Calibri" panose="020F0502020204030204" pitchFamily="34" charset="0"/>
              </a:rPr>
              <a:t>Robert </a:t>
            </a:r>
            <a:r>
              <a:rPr lang="fr-FR" dirty="0">
                <a:latin typeface="Times New Roman" panose="02020603050405020304" pitchFamily="18" charset="0"/>
                <a:ea typeface="Calibri" panose="020F0502020204030204" pitchFamily="34" charset="0"/>
              </a:rPr>
              <a:t>Kagan : capacité à faire </a:t>
            </a:r>
            <a:r>
              <a:rPr lang="fr-FR" dirty="0" smtClean="0">
                <a:latin typeface="Times New Roman" panose="02020603050405020304" pitchFamily="18" charset="0"/>
                <a:ea typeface="Calibri" panose="020F0502020204030204" pitchFamily="34" charset="0"/>
              </a:rPr>
              <a:t>l’Histoire</a:t>
            </a:r>
            <a:endParaRPr lang="fr-FR" dirty="0"/>
          </a:p>
        </p:txBody>
      </p:sp>
      <p:sp>
        <p:nvSpPr>
          <p:cNvPr id="9" name="Rectangle 8"/>
          <p:cNvSpPr/>
          <p:nvPr/>
        </p:nvSpPr>
        <p:spPr>
          <a:xfrm>
            <a:off x="133740" y="3587442"/>
            <a:ext cx="8843866" cy="1200329"/>
          </a:xfrm>
          <a:prstGeom prst="rect">
            <a:avLst/>
          </a:prstGeom>
          <a:ln w="19050">
            <a:solidFill>
              <a:schemeClr val="tx1"/>
            </a:solidFill>
          </a:ln>
        </p:spPr>
        <p:txBody>
          <a:bodyPr wrap="square">
            <a:spAutoFit/>
          </a:bodyPr>
          <a:lstStyle/>
          <a:p>
            <a:r>
              <a:rPr lang="fr-FR" dirty="0">
                <a:latin typeface="Times New Roman" panose="02020603050405020304" pitchFamily="18" charset="0"/>
                <a:ea typeface="Calibri" panose="020F0502020204030204" pitchFamily="34" charset="0"/>
              </a:rPr>
              <a:t>« capacité à agir en toute souveraineté, à dissuader efficacement autrui d’entraver cette capacité, et le pouvoir réel et assumé d’imposer, le cas échéant, son autorité ou du moins d’influer dans son intérêt et à son avantage sur l’environnement politique, militaire, économique ou culturel », Frédéric </a:t>
            </a:r>
            <a:r>
              <a:rPr lang="fr-FR" dirty="0" err="1">
                <a:latin typeface="Times New Roman" panose="02020603050405020304" pitchFamily="18" charset="0"/>
                <a:ea typeface="Calibri" panose="020F0502020204030204" pitchFamily="34" charset="0"/>
              </a:rPr>
              <a:t>Encel</a:t>
            </a:r>
            <a:r>
              <a:rPr lang="fr-FR" dirty="0">
                <a:latin typeface="Times New Roman" panose="02020603050405020304" pitchFamily="18" charset="0"/>
                <a:ea typeface="Calibri" panose="020F0502020204030204" pitchFamily="34" charset="0"/>
              </a:rPr>
              <a:t>, </a:t>
            </a:r>
            <a:r>
              <a:rPr lang="fr-FR" i="1" dirty="0">
                <a:latin typeface="Times New Roman" panose="02020603050405020304" pitchFamily="18" charset="0"/>
                <a:ea typeface="Calibri" panose="020F0502020204030204" pitchFamily="34" charset="0"/>
              </a:rPr>
              <a:t>Les Voies de la puissance</a:t>
            </a:r>
            <a:r>
              <a:rPr lang="fr-FR" dirty="0">
                <a:latin typeface="Times New Roman" panose="02020603050405020304" pitchFamily="18" charset="0"/>
                <a:ea typeface="Calibri" panose="020F0502020204030204" pitchFamily="34" charset="0"/>
              </a:rPr>
              <a:t>, Odile Jacob, 2022. </a:t>
            </a:r>
            <a:endParaRPr lang="fr-FR" dirty="0"/>
          </a:p>
        </p:txBody>
      </p:sp>
    </p:spTree>
    <p:extLst>
      <p:ext uri="{BB962C8B-B14F-4D97-AF65-F5344CB8AC3E}">
        <p14:creationId xmlns:p14="http://schemas.microsoft.com/office/powerpoint/2010/main" val="4166179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3444" y="666503"/>
            <a:ext cx="10004220" cy="2767937"/>
          </a:xfrm>
          <a:prstGeom prst="rect">
            <a:avLst/>
          </a:prstGeom>
        </p:spPr>
        <p:txBody>
          <a:bodyPr wrap="square">
            <a:spAutoFit/>
          </a:bodyPr>
          <a:lstStyle/>
          <a:p>
            <a:pPr marL="342900" lvl="0" indent="-342900" algn="just">
              <a:lnSpc>
                <a:spcPct val="115000"/>
              </a:lnSpc>
              <a:spcAft>
                <a:spcPts val="800"/>
              </a:spcAft>
              <a:buFont typeface="Wingdings" panose="05000000000000000000" pitchFamily="2" charset="2"/>
              <a:buChar char=""/>
            </a:pPr>
            <a:r>
              <a:rPr lang="fr-FR" sz="2800" b="1" dirty="0" smtClean="0">
                <a:latin typeface="Times New Roman" panose="02020603050405020304" pitchFamily="18" charset="0"/>
                <a:ea typeface="Calibri" panose="020F0502020204030204" pitchFamily="34" charset="0"/>
                <a:cs typeface="Times New Roman" panose="02020603050405020304" pitchFamily="18" charset="0"/>
              </a:rPr>
              <a:t>il </a:t>
            </a:r>
            <a:r>
              <a:rPr lang="fr-FR" sz="2800" b="1" dirty="0">
                <a:latin typeface="Times New Roman" panose="02020603050405020304" pitchFamily="18" charset="0"/>
                <a:ea typeface="Calibri" panose="020F0502020204030204" pitchFamily="34" charset="0"/>
                <a:cs typeface="Times New Roman" panose="02020603050405020304" pitchFamily="18" charset="0"/>
              </a:rPr>
              <a:t>n’existe pas de consensus sur la définition de la puissance, ni sur ce qui la constitue. </a:t>
            </a:r>
            <a:endParaRPr lang="fr-FR" sz="2800" b="1"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v"/>
            </a:pPr>
            <a:r>
              <a:rPr lang="fr-FR" dirty="0" smtClean="0">
                <a:latin typeface="Times New Roman" panose="02020603050405020304" pitchFamily="18" charset="0"/>
                <a:ea typeface="Calibri" panose="020F0502020204030204" pitchFamily="34" charset="0"/>
                <a:cs typeface="Times New Roman" panose="02020603050405020304" pitchFamily="18" charset="0"/>
              </a:rPr>
              <a:t>Un mot associé à de multiples adjectifs qui en obscurcissent le sens</a:t>
            </a: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v"/>
            </a:pPr>
            <a:r>
              <a:rPr lang="fr-FR" dirty="0" smtClean="0">
                <a:latin typeface="Times New Roman" panose="02020603050405020304" pitchFamily="18" charset="0"/>
                <a:ea typeface="Calibri" panose="020F0502020204030204" pitchFamily="34" charset="0"/>
                <a:cs typeface="Times New Roman" panose="02020603050405020304" pitchFamily="18" charset="0"/>
              </a:rPr>
              <a:t>Une connotation négative, ou une ambition</a:t>
            </a:r>
          </a:p>
          <a:p>
            <a:pPr marL="342900" lvl="0" indent="-342900" algn="just">
              <a:lnSpc>
                <a:spcPct val="115000"/>
              </a:lnSpc>
              <a:spcAft>
                <a:spcPts val="800"/>
              </a:spcAft>
              <a:buFont typeface="Wingdings" panose="05000000000000000000" pitchFamily="2" charset="2"/>
              <a:buChar char="v"/>
            </a:pPr>
            <a:r>
              <a:rPr lang="fr-FR" dirty="0" smtClean="0">
                <a:latin typeface="Times New Roman" panose="02020603050405020304" pitchFamily="18" charset="0"/>
                <a:ea typeface="Calibri" panose="020F0502020204030204" pitchFamily="34" charset="0"/>
                <a:cs typeface="Times New Roman" panose="02020603050405020304" pitchFamily="18" charset="0"/>
              </a:rPr>
              <a:t>Quelques évolutions temporelles</a:t>
            </a:r>
          </a:p>
          <a:p>
            <a:pPr lvl="0" algn="just">
              <a:lnSpc>
                <a:spcPct val="115000"/>
              </a:lnSpc>
              <a:spcAft>
                <a:spcPts val="800"/>
              </a:spcAft>
            </a:pPr>
            <a:endParaRPr lang="fr-FR"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391149" y="3145537"/>
            <a:ext cx="7860849" cy="2680818"/>
          </a:xfrm>
          <a:prstGeom prst="rect">
            <a:avLst/>
          </a:prstGeom>
        </p:spPr>
      </p:pic>
      <p:sp>
        <p:nvSpPr>
          <p:cNvPr id="7" name="ZoneTexte 6"/>
          <p:cNvSpPr txBox="1"/>
          <p:nvPr/>
        </p:nvSpPr>
        <p:spPr>
          <a:xfrm>
            <a:off x="8339328" y="3547872"/>
            <a:ext cx="3621024" cy="1200329"/>
          </a:xfrm>
          <a:prstGeom prst="rect">
            <a:avLst/>
          </a:prstGeom>
          <a:noFill/>
        </p:spPr>
        <p:txBody>
          <a:bodyPr wrap="square" rtlCol="0">
            <a:spAutoFit/>
          </a:bodyPr>
          <a:lstStyle/>
          <a:p>
            <a:pPr algn="ctr"/>
            <a:r>
              <a:rPr lang="fr-FR" dirty="0" smtClean="0"/>
              <a:t>Évolution des mots associés au concept de puissance dans </a:t>
            </a:r>
            <a:r>
              <a:rPr lang="fr-FR" i="1" dirty="0" smtClean="0"/>
              <a:t>Le Petit Larousse entre 1946 et 2013.</a:t>
            </a:r>
            <a:endParaRPr lang="fr-FR" i="1" dirty="0"/>
          </a:p>
        </p:txBody>
      </p:sp>
    </p:spTree>
    <p:extLst>
      <p:ext uri="{BB962C8B-B14F-4D97-AF65-F5344CB8AC3E}">
        <p14:creationId xmlns:p14="http://schemas.microsoft.com/office/powerpoint/2010/main" val="507375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Ronds dans l’eau</Template>
  <TotalTime>5467</TotalTime>
  <Words>751</Words>
  <Application>Microsoft Office PowerPoint</Application>
  <PresentationFormat>Grand écran</PresentationFormat>
  <Paragraphs>166</Paragraphs>
  <Slides>24</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24</vt:i4>
      </vt:variant>
    </vt:vector>
  </HeadingPairs>
  <TitlesOfParts>
    <vt:vector size="33" baseType="lpstr">
      <vt:lpstr>SimSun</vt:lpstr>
      <vt:lpstr>Arial</vt:lpstr>
      <vt:lpstr>Bahnschrift</vt:lpstr>
      <vt:lpstr>Calibri</vt:lpstr>
      <vt:lpstr>Calibri Light</vt:lpstr>
      <vt:lpstr>Times New Roman</vt:lpstr>
      <vt:lpstr>Tw Cen MT</vt:lpstr>
      <vt:lpstr>Wingdings</vt:lpstr>
      <vt:lpstr>Ronds dans l’eau</vt:lpstr>
      <vt:lpstr>La puissance en relations internationales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puissance en relations internationales ?</dc:title>
  <dc:creator>Jenny Raflik</dc:creator>
  <cp:lastModifiedBy>Jenny Raflik</cp:lastModifiedBy>
  <cp:revision>14</cp:revision>
  <dcterms:created xsi:type="dcterms:W3CDTF">2023-05-26T14:08:39Z</dcterms:created>
  <dcterms:modified xsi:type="dcterms:W3CDTF">2023-05-30T09:16:06Z</dcterms:modified>
</cp:coreProperties>
</file>