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65" r:id="rId4"/>
    <p:sldId id="287" r:id="rId5"/>
    <p:sldId id="266" r:id="rId6"/>
    <p:sldId id="269" r:id="rId7"/>
    <p:sldId id="257" r:id="rId8"/>
    <p:sldId id="286" r:id="rId9"/>
    <p:sldId id="267" r:id="rId10"/>
    <p:sldId id="288" r:id="rId11"/>
    <p:sldId id="276" r:id="rId12"/>
    <p:sldId id="273" r:id="rId13"/>
    <p:sldId id="285" r:id="rId14"/>
    <p:sldId id="274" r:id="rId15"/>
    <p:sldId id="259" r:id="rId16"/>
    <p:sldId id="284" r:id="rId17"/>
    <p:sldId id="277" r:id="rId18"/>
    <p:sldId id="283" r:id="rId19"/>
    <p:sldId id="275" r:id="rId20"/>
    <p:sldId id="278" r:id="rId21"/>
    <p:sldId id="281" r:id="rId22"/>
    <p:sldId id="282" r:id="rId23"/>
    <p:sldId id="279" r:id="rId24"/>
    <p:sldId id="280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3"/>
    <p:restoredTop sz="96291"/>
  </p:normalViewPr>
  <p:slideViewPr>
    <p:cSldViewPr snapToGrid="0" snapToObjects="1">
      <p:cViewPr varScale="1">
        <p:scale>
          <a:sx n="86" d="100"/>
          <a:sy n="86" d="100"/>
        </p:scale>
        <p:origin x="6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8A955-1B1C-5D47-8C77-1A107D2EEBDC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29B8C-0F51-D446-B0BC-2BE01F09DD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33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Améliorer les définitions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29B8C-0F51-D446-B0BC-2BE01F09DD0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565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finaliser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29B8C-0F51-D446-B0BC-2BE01F09DD0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360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finaliser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29B8C-0F51-D446-B0BC-2BE01F09DD0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798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finaliser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29B8C-0F51-D446-B0BC-2BE01F09DD0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03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finaliser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29B8C-0F51-D446-B0BC-2BE01F09DD0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206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finaliser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29B8C-0F51-D446-B0BC-2BE01F09DD0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750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finaliser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29B8C-0F51-D446-B0BC-2BE01F09DD0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855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finaliser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29B8C-0F51-D446-B0BC-2BE01F09DD0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583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finaliser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29B8C-0F51-D446-B0BC-2BE01F09DD0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03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8A2FC-B782-0C49-B40F-D4D8406FC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612213-1604-D24E-BAC9-55CFD569F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4C4016-0965-604C-82BF-EDF40850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A01107-E675-0449-89C9-D31C46F9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3A3835-8045-6E43-9972-C682B9C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10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3F8DE1-CBDC-6743-9FA3-C2450062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428DAD-6F35-EB4B-BDF1-2D254403D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0501AA-0498-F54A-918A-BB6DC2DF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F4AE7-0EC6-4345-97CB-8888DF4E0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89D760-0D2F-F045-A16D-FA7F9A0D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60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15632B-F0F7-B646-A37E-DD59A78E8C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19C9D3-CD12-9F49-A620-27ACFFF25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3CF52B-C89B-AC40-A360-2E8A7384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62B1E9-0B42-F041-A5A8-33F44AEAA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BD87EA-93C5-C240-B6E0-3827EF4D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03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5E326F-2EF0-4D4F-BD44-0104BC27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C03BFD-9158-8A47-BF3B-F91C50277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6C57AE-9149-8A40-BC49-41F88DA0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3CFDC3-CC37-6A4B-B3F8-39A65FDD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1BCE4E-BFFA-504B-871F-B865B41C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72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E55AE9-B6F1-5645-9038-7DA19720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9B056F-15EA-D842-AA2E-8B26DB44E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C4ECD8-B49B-C441-9CCE-A8AE14878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1CF673-A820-304F-B8D2-6E1AD2D4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F72138-7498-EC4B-9C39-551F99A4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99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A255A-34BF-5842-9816-A4FA2F73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80DD9F-3202-E641-8216-B04E511B6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577120-E737-0F4E-8ECC-4053DDAF3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431230-7F5B-8240-A4E1-1F5D1C974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9B729A-05A9-3A4F-913D-90206B96B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889996-FC8F-7546-9408-E76B965B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24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D67377-404E-EE4E-B288-C00695E4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707A6F-A564-8A49-930B-E88993122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BB9121-4A41-894A-8312-F67A2046A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BC41E5F-27FB-ED40-9211-46AFEAEA7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1E8E48D-C414-E741-8422-14F3B955A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492F7FC-2AF7-7C48-AEC1-8C6D6562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258235E-433E-FE44-9237-3F429BEF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A3E1C5C-2B1B-9D40-9392-FD0B692D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00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52B79-4E91-9943-B539-56EF6164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B5A32-727C-C348-8ADE-AF90E8F52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B35E5C8-8B18-0349-979A-4D84404CA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EE8227-F0B7-8F44-8791-3FF7D7D6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02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5D70C7D-D4B2-C644-8492-14563AEB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CCB541-53FC-B343-9EA3-BAA381CAE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BBA490-4797-B34F-8610-1CAE4968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06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94CBC9-D1F3-5C4B-86A7-FB3FF200C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523297-627E-6448-9C10-1EB9C38FD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DAA8AF-7F27-6D47-AE5F-B48F0A3A3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ACB33B-3794-814F-840A-ECE2DA768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4D9D91-D78F-F34D-AF28-852E2107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21DEFC-378E-B441-BFAE-544143D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363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93FA6B-047E-4A44-96E3-F7186D7E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CBB367E-E259-624E-94B1-85DA894E0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B70305-77A4-AC41-9069-A5C4F56D5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E10186-6953-784B-BD45-39F5DF707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9387D7-D86F-864C-BB45-63EFDF725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E9BD60-FB23-CC49-8895-39951B9F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97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9CC8B1C-85D5-EE4F-BBA3-08B6D264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EB93E3-AD4E-3447-84A9-57F76F16A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5EEFBE-7215-E64F-9F7E-348FE0B2E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10C7A-E283-AE4A-858A-18248F330D86}" type="datetimeFigureOut">
              <a:rPr lang="fr-FR" smtClean="0"/>
              <a:t>01/05/2020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A8BBAA-1AF7-564F-B8B5-B4E34C53C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834F48-9904-A04C-93D4-03F08520A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19682-B351-7E42-8241-B8CBB6472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94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9476E6-F709-3840-B2CC-A9CDD0BC1F4B}"/>
              </a:ext>
            </a:extLst>
          </p:cNvPr>
          <p:cNvSpPr txBox="1">
            <a:spLocks/>
          </p:cNvSpPr>
          <p:nvPr/>
        </p:nvSpPr>
        <p:spPr>
          <a:xfrm>
            <a:off x="1600200" y="456299"/>
            <a:ext cx="8991600" cy="164592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Permettre un partage d’expériences sur les conditions de vie imposées par la pandémie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54FC8852-D53A-B847-B63C-91CC6AEA4696}"/>
              </a:ext>
            </a:extLst>
          </p:cNvPr>
          <p:cNvSpPr txBox="1">
            <a:spLocks/>
          </p:cNvSpPr>
          <p:nvPr/>
        </p:nvSpPr>
        <p:spPr>
          <a:xfrm>
            <a:off x="4328928" y="2459307"/>
            <a:ext cx="2860387" cy="4166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/>
              <a:t>Objectifs principaux</a:t>
            </a:r>
          </a:p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59FF86-2AEF-A048-BA50-28C60538B743}"/>
              </a:ext>
            </a:extLst>
          </p:cNvPr>
          <p:cNvSpPr/>
          <p:nvPr/>
        </p:nvSpPr>
        <p:spPr>
          <a:xfrm>
            <a:off x="7906698" y="3307120"/>
            <a:ext cx="2011346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Permettre aux élèves d’exprimer un ressenti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27DC0-B755-6845-80A4-73F9CEDB4EE9}"/>
              </a:ext>
            </a:extLst>
          </p:cNvPr>
          <p:cNvSpPr/>
          <p:nvPr/>
        </p:nvSpPr>
        <p:spPr>
          <a:xfrm>
            <a:off x="4753449" y="3307120"/>
            <a:ext cx="2011346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Interroger sur le sens et la portée des valeurs de la République dans ce contexte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3B3BC0-9844-EE46-9D74-46FA5C2967CB}"/>
              </a:ext>
            </a:extLst>
          </p:cNvPr>
          <p:cNvSpPr/>
          <p:nvPr/>
        </p:nvSpPr>
        <p:spPr>
          <a:xfrm>
            <a:off x="1600200" y="3307120"/>
            <a:ext cx="2011346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Présenter des situations pour faire réagir les élèves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251376-FD26-D247-B558-EB546D477DB3}"/>
              </a:ext>
            </a:extLst>
          </p:cNvPr>
          <p:cNvSpPr/>
          <p:nvPr/>
        </p:nvSpPr>
        <p:spPr>
          <a:xfrm>
            <a:off x="1787069" y="5755370"/>
            <a:ext cx="8617861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FIL CONDUCTEUR : Envisagé pour des élèves de Cycle 4.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Adapter les exemples, le temps nécessaire et la quantité d’informations à traiter en fonction de l’âge des élèves et des recommandations sanitaires.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046B3B9-0FE2-354C-B1E1-DF7FF264CF3E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5759122" y="2875996"/>
            <a:ext cx="0" cy="431124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3087556-2258-094E-8A67-7848A21B44A9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645808" y="2667652"/>
            <a:ext cx="1683120" cy="639468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38FE3F6-A82A-764C-ADB5-427BAA9EAE5E}"/>
              </a:ext>
            </a:extLst>
          </p:cNvPr>
          <p:cNvCxnSpPr>
            <a:cxnSpLocks/>
            <a:stCxn id="5" idx="3"/>
            <a:endCxn id="2" idx="0"/>
          </p:cNvCxnSpPr>
          <p:nvPr/>
        </p:nvCxnSpPr>
        <p:spPr>
          <a:xfrm>
            <a:off x="7189315" y="2667652"/>
            <a:ext cx="1723056" cy="639468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EEBAD-A9D0-D341-867E-EA9FCDB9EEEA}"/>
              </a:ext>
            </a:extLst>
          </p:cNvPr>
          <p:cNvSpPr/>
          <p:nvPr/>
        </p:nvSpPr>
        <p:spPr>
          <a:xfrm>
            <a:off x="4317998" y="5215572"/>
            <a:ext cx="286113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Envisager 2 séances.</a:t>
            </a:r>
          </a:p>
        </p:txBody>
      </p:sp>
    </p:spTree>
    <p:extLst>
      <p:ext uri="{BB962C8B-B14F-4D97-AF65-F5344CB8AC3E}">
        <p14:creationId xmlns:p14="http://schemas.microsoft.com/office/powerpoint/2010/main" val="1522790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5C03DB-2C0B-114F-A3D8-6D196873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281" y="1023640"/>
            <a:ext cx="11694164" cy="513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u="sng" dirty="0"/>
              <a:t>B. … ou un tableau compilant des émotions et sentiments (à aménager selon le niveau de langage des élèves)…</a:t>
            </a:r>
            <a:endParaRPr lang="fr-FR" sz="2000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156CEF6-5922-B849-89DB-B7A9A561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40" y="142487"/>
            <a:ext cx="11954720" cy="798653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2. Faire interagir les élèves autour de certaines de ces situations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918BCE-7E3E-8641-824F-E72826CAE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040" y="1619816"/>
            <a:ext cx="7077919" cy="48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2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96F8BFC-70AA-9D41-94DB-AE2491705C60}"/>
              </a:ext>
            </a:extLst>
          </p:cNvPr>
          <p:cNvSpPr txBox="1">
            <a:spLocks/>
          </p:cNvSpPr>
          <p:nvPr/>
        </p:nvSpPr>
        <p:spPr>
          <a:xfrm>
            <a:off x="4593771" y="1687581"/>
            <a:ext cx="7059552" cy="262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Une autre piste pour permettre aux élèves d’exprimer leurs sentiments sans les mots ou si les mots manquent…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BC69418-DED6-AE40-98EB-BBE4A309F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75" y="1015535"/>
            <a:ext cx="11453148" cy="650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u="sng" dirty="0"/>
              <a:t>C. … ou en utilisant des </a:t>
            </a:r>
            <a:r>
              <a:rPr lang="fr-FR" sz="2000" i="1" u="sng" dirty="0"/>
              <a:t>Blob </a:t>
            </a:r>
            <a:r>
              <a:rPr lang="fr-FR" sz="2000" i="1" u="sng" dirty="0" err="1"/>
              <a:t>Trees</a:t>
            </a:r>
            <a:r>
              <a:rPr lang="fr-FR" sz="2000" u="sng" dirty="0"/>
              <a:t>, </a:t>
            </a:r>
            <a:r>
              <a:rPr lang="fr-FR" sz="2000" i="1" u="sng" dirty="0"/>
              <a:t>Blob </a:t>
            </a:r>
            <a:r>
              <a:rPr lang="fr-FR" sz="2000" i="1" u="sng" dirty="0" err="1"/>
              <a:t>Classrooms</a:t>
            </a:r>
            <a:r>
              <a:rPr lang="fr-FR" sz="2000" i="1" u="sng" dirty="0"/>
              <a:t>, Blob Bridges… </a:t>
            </a:r>
            <a:r>
              <a:rPr lang="fr-FR" sz="2000" u="sng" dirty="0"/>
              <a:t>pour permettre une expression individuelle ou un échange entre les élèves 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A445F1-73C9-6140-89D7-10BF69C47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36" y="1876111"/>
            <a:ext cx="3305779" cy="46645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781118-FD43-E540-8DE4-2CD247F9D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728" y="1971725"/>
            <a:ext cx="3178458" cy="45429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B481D7-DCB5-7544-85F2-13C202AAB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612" y="1949831"/>
            <a:ext cx="3305779" cy="440643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1762DEC-9BBD-AC4E-AFDD-1ECA9E9D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40" y="142487"/>
            <a:ext cx="11954720" cy="798653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2. Faire interagir les élèves autour de certaines de ces situations</a:t>
            </a:r>
          </a:p>
        </p:txBody>
      </p:sp>
    </p:spTree>
    <p:extLst>
      <p:ext uri="{BB962C8B-B14F-4D97-AF65-F5344CB8AC3E}">
        <p14:creationId xmlns:p14="http://schemas.microsoft.com/office/powerpoint/2010/main" val="3338897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81F1578-B7C8-C943-B800-CABEB8780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78" y="3029673"/>
            <a:ext cx="11511644" cy="79865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3. Intégrer les valeurs de la République aux réflexions</a:t>
            </a:r>
          </a:p>
        </p:txBody>
      </p:sp>
    </p:spTree>
    <p:extLst>
      <p:ext uri="{BB962C8B-B14F-4D97-AF65-F5344CB8AC3E}">
        <p14:creationId xmlns:p14="http://schemas.microsoft.com/office/powerpoint/2010/main" val="2042118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BD311DD-3EA7-204F-A849-CF9ECF669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1225945"/>
            <a:ext cx="10580914" cy="5109541"/>
          </a:xfrm>
          <a:ln w="38100">
            <a:solidFill>
              <a:srgbClr val="7030A0"/>
            </a:solidFill>
            <a:prstDash val="sysDot"/>
          </a:ln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r-FR" u="sng" dirty="0"/>
              <a:t>Déroulement :</a:t>
            </a:r>
          </a:p>
          <a:p>
            <a:pPr>
              <a:buFontTx/>
              <a:buChar char="-"/>
            </a:pPr>
            <a:r>
              <a:rPr lang="fr-FR" dirty="0"/>
              <a:t>Apporter dans chaque groupe trois cartes correspondant à chacun des termes de la devise républicaine (ces valeurs y sont rapidement définies).</a:t>
            </a:r>
          </a:p>
          <a:p>
            <a:pPr>
              <a:buFontTx/>
              <a:buChar char="-"/>
            </a:pPr>
            <a:r>
              <a:rPr lang="fr-FR" dirty="0"/>
              <a:t>Le groupe choisit deux situations travaillées dans l’étape précédente : une commune à la classe et une spécifique à son groupe.</a:t>
            </a:r>
          </a:p>
          <a:p>
            <a:pPr>
              <a:buFontTx/>
              <a:buChar char="-"/>
            </a:pPr>
            <a:r>
              <a:rPr lang="fr-FR" dirty="0"/>
              <a:t>Chaque élève du groupe choisit une valeur qu’il essaye d’appliquer à un raisonnement pour faire le lien avec les situations choisies (rappel : ils sont idéalement 3 par groupes).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u="sng" dirty="0"/>
              <a:t>Quels objectifs ?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Permettre à l’élève de se questionner sur la Nation : sa place et son rôle, et ceux des représentants politiques.</a:t>
            </a:r>
          </a:p>
          <a:p>
            <a:pPr>
              <a:buFontTx/>
              <a:buChar char="-"/>
            </a:pPr>
            <a:r>
              <a:rPr lang="fr-FR" dirty="0"/>
              <a:t>La discussion au sein du groupe doit faire apparaitre des questionnements, des tensions, des contradictions, des complémentarités.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81F1578-B7C8-C943-B800-CABEB8780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78" y="130628"/>
            <a:ext cx="11511644" cy="79865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3. Intégrer les valeurs de la République aux réflexions</a:t>
            </a:r>
          </a:p>
        </p:txBody>
      </p:sp>
    </p:spTree>
    <p:extLst>
      <p:ext uri="{BB962C8B-B14F-4D97-AF65-F5344CB8AC3E}">
        <p14:creationId xmlns:p14="http://schemas.microsoft.com/office/powerpoint/2010/main" val="1751429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F5BAC75-6335-CC41-B9E3-E09DB437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78" y="130628"/>
            <a:ext cx="11511644" cy="79865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3. Intégrer les valeurs de la République aux réflexions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F6062C1-0350-4F4E-BB12-CFFA789F0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25" y="1170596"/>
            <a:ext cx="11453148" cy="462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u="sng" dirty="0"/>
              <a:t>Les trois cartes valeurs de la République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3DFA2E-8529-9A42-859D-1D318F81267A}"/>
              </a:ext>
            </a:extLst>
          </p:cNvPr>
          <p:cNvSpPr txBox="1"/>
          <p:nvPr/>
        </p:nvSpPr>
        <p:spPr>
          <a:xfrm>
            <a:off x="340178" y="1925589"/>
            <a:ext cx="3348139" cy="452431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Helvetica" pitchFamily="2" charset="0"/>
              </a:rPr>
              <a:t>LIBERTÉ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Helvetica" pitchFamily="2" charset="0"/>
              </a:rPr>
              <a:t>Larousse :</a:t>
            </a:r>
          </a:p>
          <a:p>
            <a:r>
              <a:rPr lang="fr-FR" sz="1600" dirty="0">
                <a:latin typeface="Helvetica" pitchFamily="2" charset="0"/>
              </a:rPr>
              <a:t>Droit reconnu par la loi dans certains domaines, état de ce qui n'est pas soumis au pouvoir politique, qui ne fait pas l'objet de pressions.</a:t>
            </a:r>
          </a:p>
          <a:p>
            <a:endParaRPr lang="fr-FR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Helvetica" pitchFamily="2" charset="0"/>
              </a:rPr>
              <a:t>DDHC, 26 août 1789 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Helvetica" pitchFamily="2" charset="0"/>
              </a:rPr>
              <a:t>« Pouvoir faire tout ce qui ne nuit pas à autrui. »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Helvetica" pitchFamily="2" charset="0"/>
              </a:rPr>
              <a:t>Elle a pour borne le respect des droits des autres individus, et ces bornes « ne peuvent être déterminées que par la loi ».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Helvetica" pitchFamily="2" charset="0"/>
              </a:rPr>
              <a:t>Elle s’étend au domaine religieux et à l’expression des opinions.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72853F-9878-A245-B9F9-034E1823BE56}"/>
              </a:ext>
            </a:extLst>
          </p:cNvPr>
          <p:cNvSpPr txBox="1"/>
          <p:nvPr/>
        </p:nvSpPr>
        <p:spPr>
          <a:xfrm>
            <a:off x="4258065" y="1925589"/>
            <a:ext cx="3346267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Helvetica" pitchFamily="2" charset="0"/>
              </a:rPr>
              <a:t>ÉGALITÉ</a:t>
            </a:r>
          </a:p>
          <a:p>
            <a:pPr algn="ctr"/>
            <a:endParaRPr lang="fr-FR" sz="1600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Helvetica" pitchFamily="2" charset="0"/>
              </a:rPr>
              <a:t>Larousse :</a:t>
            </a:r>
            <a:endParaRPr lang="fr-FR" sz="1600" dirty="0">
              <a:latin typeface="Helvetica" pitchFamily="2" charset="0"/>
            </a:endParaRPr>
          </a:p>
          <a:p>
            <a:r>
              <a:rPr lang="fr-FR" sz="1600" dirty="0">
                <a:latin typeface="Helvetica" pitchFamily="2" charset="0"/>
              </a:rPr>
              <a:t>Absence de toute discrimination entre les êtres humains, sur le plan de leurs droits.</a:t>
            </a:r>
          </a:p>
          <a:p>
            <a:endParaRPr lang="fr-FR" sz="1600" dirty="0">
              <a:latin typeface="Helvetica" pitchFamily="2" charset="0"/>
            </a:endParaRPr>
          </a:p>
          <a:p>
            <a:endParaRPr lang="fr-FR" sz="16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Helvetica" pitchFamily="2" charset="0"/>
              </a:rPr>
              <a:t>DDHC, 26 août 1789 :</a:t>
            </a:r>
            <a:endParaRPr lang="fr-FR" sz="1600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latin typeface="Helvetica" pitchFamily="2" charset="0"/>
              </a:rPr>
              <a:t>Les hommes « naissent et demeurent libres et égaux en droits »</a:t>
            </a:r>
          </a:p>
          <a:p>
            <a:endParaRPr lang="fr-FR" sz="1600" dirty="0">
              <a:latin typeface="Helvetica" pitchFamily="2" charset="0"/>
            </a:endParaRPr>
          </a:p>
          <a:p>
            <a:endParaRPr lang="fr-FR" sz="1600" dirty="0">
              <a:latin typeface="Helvetica" pitchFamily="2" charset="0"/>
            </a:endParaRPr>
          </a:p>
          <a:p>
            <a:endParaRPr lang="fr-FR" sz="1600" dirty="0">
              <a:latin typeface="Helvetica" pitchFamily="2" charset="0"/>
            </a:endParaRPr>
          </a:p>
          <a:p>
            <a:endParaRPr lang="fr-FR" sz="1600" dirty="0">
              <a:latin typeface="Helvetica" pitchFamily="2" charset="0"/>
            </a:endParaRPr>
          </a:p>
          <a:p>
            <a:endParaRPr lang="fr-FR" sz="1600" dirty="0">
              <a:latin typeface="Helvetica" pitchFamily="2" charset="0"/>
            </a:endParaRPr>
          </a:p>
          <a:p>
            <a:endParaRPr lang="fr-FR" sz="1600" dirty="0">
              <a:latin typeface="Helvetica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882C3A-F798-C446-9D95-B200719AB3CE}"/>
              </a:ext>
            </a:extLst>
          </p:cNvPr>
          <p:cNvSpPr txBox="1"/>
          <p:nvPr/>
        </p:nvSpPr>
        <p:spPr>
          <a:xfrm>
            <a:off x="8174080" y="1941918"/>
            <a:ext cx="3346267" cy="452431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Helvetica" pitchFamily="2" charset="0"/>
              </a:rPr>
              <a:t>FRATERNITÉ</a:t>
            </a:r>
          </a:p>
          <a:p>
            <a:pPr algn="ctr"/>
            <a:endParaRPr lang="fr-FR" sz="1600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Helvetica" pitchFamily="2" charset="0"/>
              </a:rPr>
              <a:t>Larousse :</a:t>
            </a:r>
            <a:endParaRPr lang="fr-FR" sz="1600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latin typeface="Helvetica" pitchFamily="2" charset="0"/>
              </a:rPr>
              <a:t>Lien de solidarité qui devrait unir tous les membres de la famille humaine ; sentiment de ce lien.</a:t>
            </a:r>
          </a:p>
          <a:p>
            <a:pPr marL="285750" indent="-285750">
              <a:buFontTx/>
              <a:buChar char="-"/>
            </a:pPr>
            <a:endParaRPr lang="fr-FR" sz="1600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latin typeface="Helvetica" pitchFamily="2" charset="0"/>
              </a:rPr>
              <a:t>Lien qui existe entre les personnes appartenant à la même organisation, qui participent au même idéal.</a:t>
            </a:r>
          </a:p>
          <a:p>
            <a:endParaRPr lang="fr-FR" sz="1600" dirty="0">
              <a:latin typeface="Helvetica" pitchFamily="2" charset="0"/>
            </a:endParaRPr>
          </a:p>
          <a:p>
            <a:endParaRPr lang="fr-FR" sz="1600" dirty="0">
              <a:latin typeface="Helvetica" pitchFamily="2" charset="0"/>
            </a:endParaRPr>
          </a:p>
          <a:p>
            <a:endParaRPr lang="fr-FR" sz="1600" dirty="0">
              <a:latin typeface="Helvetica" pitchFamily="2" charset="0"/>
            </a:endParaRPr>
          </a:p>
          <a:p>
            <a:endParaRPr lang="fr-FR" sz="1600" dirty="0">
              <a:latin typeface="Helvetica" pitchFamily="2" charset="0"/>
            </a:endParaRPr>
          </a:p>
          <a:p>
            <a:endParaRPr lang="fr-FR" sz="1600" dirty="0">
              <a:latin typeface="Helvetica" pitchFamily="2" charset="0"/>
            </a:endParaRPr>
          </a:p>
          <a:p>
            <a:endParaRPr lang="fr-FR" sz="1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87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96F8BFC-70AA-9D41-94DB-AE2491705C60}"/>
              </a:ext>
            </a:extLst>
          </p:cNvPr>
          <p:cNvSpPr txBox="1">
            <a:spLocks/>
          </p:cNvSpPr>
          <p:nvPr/>
        </p:nvSpPr>
        <p:spPr>
          <a:xfrm>
            <a:off x="429986" y="2962813"/>
            <a:ext cx="11332028" cy="932374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</a:rPr>
              <a:t>4. Amener les élèves à exposer une situation individuelle ou un moment qui a pu les marquer</a:t>
            </a:r>
          </a:p>
        </p:txBody>
      </p:sp>
    </p:spTree>
    <p:extLst>
      <p:ext uri="{BB962C8B-B14F-4D97-AF65-F5344CB8AC3E}">
        <p14:creationId xmlns:p14="http://schemas.microsoft.com/office/powerpoint/2010/main" val="3737452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96F8BFC-70AA-9D41-94DB-AE2491705C60}"/>
              </a:ext>
            </a:extLst>
          </p:cNvPr>
          <p:cNvSpPr txBox="1">
            <a:spLocks/>
          </p:cNvSpPr>
          <p:nvPr/>
        </p:nvSpPr>
        <p:spPr>
          <a:xfrm>
            <a:off x="195943" y="130628"/>
            <a:ext cx="11332028" cy="932374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</a:rPr>
              <a:t>4. Amener les élèves à exposer une situation individuelle ou un moment qui a pu les marquer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A64FA89-15E5-AE45-9B66-E237ED94E0BA}"/>
              </a:ext>
            </a:extLst>
          </p:cNvPr>
          <p:cNvSpPr txBox="1">
            <a:spLocks/>
          </p:cNvSpPr>
          <p:nvPr/>
        </p:nvSpPr>
        <p:spPr>
          <a:xfrm>
            <a:off x="838200" y="1443659"/>
            <a:ext cx="10515600" cy="4902711"/>
          </a:xfrm>
          <a:prstGeom prst="rect">
            <a:avLst/>
          </a:prstGeom>
          <a:ln w="38100">
            <a:solidFill>
              <a:srgbClr val="7030A0"/>
            </a:solidFill>
            <a:prstDash val="sysDot"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fr-FR" u="sng" dirty="0"/>
              <a:t>Déroulement :</a:t>
            </a:r>
          </a:p>
          <a:p>
            <a:r>
              <a:rPr lang="fr-FR" dirty="0"/>
              <a:t>L’élève travaille </a:t>
            </a:r>
            <a:r>
              <a:rPr lang="fr-FR" dirty="0" err="1"/>
              <a:t>seul.e</a:t>
            </a:r>
            <a:r>
              <a:rPr lang="fr-FR" dirty="0"/>
              <a:t>.</a:t>
            </a:r>
          </a:p>
          <a:p>
            <a:r>
              <a:rPr lang="fr-FR" dirty="0"/>
              <a:t>Production individuelle d’un témoignage personnel, autour d’un moment ou d’une situation éprouvé avant / pendant / après le confinement.</a:t>
            </a:r>
          </a:p>
          <a:p>
            <a:r>
              <a:rPr lang="fr-FR" dirty="0"/>
              <a:t>La forme doit rester libre (texte, dessin, nuage de mots, présentation orale, etc.).</a:t>
            </a:r>
          </a:p>
          <a:p>
            <a:r>
              <a:rPr lang="fr-FR" dirty="0"/>
              <a:t>Le sujet doit rester libre. Si l’élève ne peut évoquer sa situation on lui permet de s’exprimer sur autre chose.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u="sng" dirty="0"/>
              <a:t>Quels objectifs ?</a:t>
            </a:r>
          </a:p>
          <a:p>
            <a:r>
              <a:rPr lang="fr-FR" dirty="0"/>
              <a:t>Aider à expliciter des sensations après avoir approché des situations variées.</a:t>
            </a:r>
          </a:p>
          <a:p>
            <a:r>
              <a:rPr lang="fr-FR" dirty="0"/>
              <a:t>Permettre un moyen d’expression après un confinement qui a été vécu différemment par chaque élève.</a:t>
            </a:r>
          </a:p>
          <a:p>
            <a:r>
              <a:rPr lang="fr-FR" dirty="0"/>
              <a:t>Avoir amorcé un questionnement autour de soi et des autres.</a:t>
            </a:r>
          </a:p>
          <a:p>
            <a:r>
              <a:rPr lang="fr-FR" dirty="0"/>
              <a:t>Construire un mur de témoignages au sein de la classe.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0332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A48C7931-EE73-2240-AF2A-2E7A45E7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78" y="3029673"/>
            <a:ext cx="11511644" cy="79865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5. Un exemple de parcours possible en Troisième</a:t>
            </a:r>
          </a:p>
        </p:txBody>
      </p:sp>
    </p:spTree>
    <p:extLst>
      <p:ext uri="{BB962C8B-B14F-4D97-AF65-F5344CB8AC3E}">
        <p14:creationId xmlns:p14="http://schemas.microsoft.com/office/powerpoint/2010/main" val="1769852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DDA2185F-6AF2-A94E-8629-E0BD1BDF8CB5}"/>
              </a:ext>
            </a:extLst>
          </p:cNvPr>
          <p:cNvGrpSpPr/>
          <p:nvPr/>
        </p:nvGrpSpPr>
        <p:grpSpPr>
          <a:xfrm>
            <a:off x="858950" y="4404722"/>
            <a:ext cx="10474098" cy="1495335"/>
            <a:chOff x="729343" y="2854722"/>
            <a:chExt cx="10474098" cy="1495335"/>
          </a:xfrm>
        </p:grpSpPr>
        <p:sp>
          <p:nvSpPr>
            <p:cNvPr id="7" name="Flèche vers la droite 6">
              <a:extLst>
                <a:ext uri="{FF2B5EF4-FFF2-40B4-BE49-F238E27FC236}">
                  <a16:creationId xmlns:a16="http://schemas.microsoft.com/office/drawing/2014/main" id="{0240C4AB-5199-C445-97A7-C633452EB2BC}"/>
                </a:ext>
              </a:extLst>
            </p:cNvPr>
            <p:cNvSpPr/>
            <p:nvPr/>
          </p:nvSpPr>
          <p:spPr>
            <a:xfrm>
              <a:off x="729343" y="3616722"/>
              <a:ext cx="10474098" cy="733335"/>
            </a:xfrm>
            <a:prstGeom prst="rightArrow">
              <a:avLst>
                <a:gd name="adj1" fmla="val 43414"/>
                <a:gd name="adj2" fmla="val 5000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itre 1">
              <a:extLst>
                <a:ext uri="{FF2B5EF4-FFF2-40B4-BE49-F238E27FC236}">
                  <a16:creationId xmlns:a16="http://schemas.microsoft.com/office/drawing/2014/main" id="{89448C5F-D7D7-A640-8E7B-78EF878B0899}"/>
                </a:ext>
              </a:extLst>
            </p:cNvPr>
            <p:cNvSpPr txBox="1">
              <a:spLocks/>
            </p:cNvSpPr>
            <p:nvPr/>
          </p:nvSpPr>
          <p:spPr>
            <a:xfrm>
              <a:off x="988559" y="2888942"/>
              <a:ext cx="1934936" cy="733336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Étape 1. Présenter des situations liées au confinement en France</a:t>
              </a:r>
            </a:p>
          </p:txBody>
        </p:sp>
        <p:sp>
          <p:nvSpPr>
            <p:cNvPr id="9" name="Titre 1">
              <a:extLst>
                <a:ext uri="{FF2B5EF4-FFF2-40B4-BE49-F238E27FC236}">
                  <a16:creationId xmlns:a16="http://schemas.microsoft.com/office/drawing/2014/main" id="{5B2A01D5-927D-664C-AECF-F654DC64C191}"/>
                </a:ext>
              </a:extLst>
            </p:cNvPr>
            <p:cNvSpPr txBox="1">
              <a:spLocks/>
            </p:cNvSpPr>
            <p:nvPr/>
          </p:nvSpPr>
          <p:spPr>
            <a:xfrm>
              <a:off x="3227614" y="2888941"/>
              <a:ext cx="1934936" cy="733335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Étape 2. Faire interagir les élèves autour de certaines de ces situations</a:t>
              </a:r>
            </a:p>
          </p:txBody>
        </p:sp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ECA89E5B-4972-2644-A7C8-0BEE7CD076F8}"/>
                </a:ext>
              </a:extLst>
            </p:cNvPr>
            <p:cNvSpPr txBox="1">
              <a:spLocks/>
            </p:cNvSpPr>
            <p:nvPr/>
          </p:nvSpPr>
          <p:spPr>
            <a:xfrm>
              <a:off x="5466669" y="2883386"/>
              <a:ext cx="1934936" cy="733336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Étape 3. Intégrer les valeurs de la République aux réflexions</a:t>
              </a:r>
            </a:p>
          </p:txBody>
        </p:sp>
        <p:sp>
          <p:nvSpPr>
            <p:cNvPr id="11" name="Titre 1">
              <a:extLst>
                <a:ext uri="{FF2B5EF4-FFF2-40B4-BE49-F238E27FC236}">
                  <a16:creationId xmlns:a16="http://schemas.microsoft.com/office/drawing/2014/main" id="{BAC55131-C0D1-1847-87E1-8D93A54E36DF}"/>
                </a:ext>
              </a:extLst>
            </p:cNvPr>
            <p:cNvSpPr txBox="1">
              <a:spLocks/>
            </p:cNvSpPr>
            <p:nvPr/>
          </p:nvSpPr>
          <p:spPr>
            <a:xfrm>
              <a:off x="7705724" y="2854722"/>
              <a:ext cx="2701019" cy="733334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1200" b="1" dirty="0">
                  <a:solidFill>
                    <a:schemeClr val="bg1"/>
                  </a:solidFill>
                </a:rPr>
                <a:t>Étape 4. Amener chaque élève à exposer une situation individuelle ou un moment qui l’aurait </a:t>
              </a:r>
              <a:r>
                <a:rPr lang="fr-FR" sz="1200" b="1" dirty="0" err="1">
                  <a:solidFill>
                    <a:schemeClr val="bg1"/>
                  </a:solidFill>
                </a:rPr>
                <a:t>marqué.e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A48C7931-EE73-2240-AF2A-2E7A45E7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78" y="130628"/>
            <a:ext cx="11511644" cy="79865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5. Un exemple de parcours possible en Troisième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3C29AE6-2946-0C4C-8239-83A134F28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25" y="1170596"/>
            <a:ext cx="11453148" cy="462261"/>
          </a:xfrm>
        </p:spPr>
        <p:txBody>
          <a:bodyPr>
            <a:normAutofit/>
          </a:bodyPr>
          <a:lstStyle/>
          <a:p>
            <a:r>
              <a:rPr lang="fr-FR" sz="2000" u="sng" dirty="0"/>
              <a:t>Rappel des différentes étapes :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A2A4F6E-C54E-3140-8F18-322D00DA32A3}"/>
              </a:ext>
            </a:extLst>
          </p:cNvPr>
          <p:cNvSpPr txBox="1">
            <a:spLocks/>
          </p:cNvSpPr>
          <p:nvPr/>
        </p:nvSpPr>
        <p:spPr>
          <a:xfrm>
            <a:off x="4179094" y="1616188"/>
            <a:ext cx="3833812" cy="317575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200" b="1" dirty="0">
                <a:solidFill>
                  <a:schemeClr val="bg1"/>
                </a:solidFill>
              </a:rPr>
              <a:t>En amont. Le professeur a fait une sélection de situations.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29D97079-2575-8A43-B5FF-B9D6307B615E}"/>
              </a:ext>
            </a:extLst>
          </p:cNvPr>
          <p:cNvSpPr txBox="1">
            <a:spLocks/>
          </p:cNvSpPr>
          <p:nvPr/>
        </p:nvSpPr>
        <p:spPr>
          <a:xfrm>
            <a:off x="4009003" y="3520213"/>
            <a:ext cx="4173991" cy="317575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200" b="1" dirty="0">
                <a:solidFill>
                  <a:schemeClr val="bg1"/>
                </a:solidFill>
              </a:rPr>
              <a:t>En classe. Le professeur a constitué des groupes de 3 élèves.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39057C-3FF4-9745-8387-76B3CDE1ABA4}"/>
              </a:ext>
            </a:extLst>
          </p:cNvPr>
          <p:cNvSpPr/>
          <p:nvPr/>
        </p:nvSpPr>
        <p:spPr>
          <a:xfrm>
            <a:off x="2111646" y="2428246"/>
            <a:ext cx="3484631" cy="27699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Des situations choisies </a:t>
            </a:r>
            <a:r>
              <a:rPr lang="fr-FR" sz="1200" b="1" u="sng" dirty="0"/>
              <a:t>communes à toute la classe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4FBE6E-B289-2B4E-935F-9309F9B24068}"/>
              </a:ext>
            </a:extLst>
          </p:cNvPr>
          <p:cNvSpPr/>
          <p:nvPr/>
        </p:nvSpPr>
        <p:spPr>
          <a:xfrm>
            <a:off x="6399779" y="2428245"/>
            <a:ext cx="3680575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/>
              <a:t>Des situations choisies </a:t>
            </a:r>
            <a:r>
              <a:rPr lang="fr-FR" sz="1200" b="1" u="sng" dirty="0"/>
              <a:t>propres à un groupe d’élèves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38594150-6CAD-7F4D-A641-243A5B30D37C}"/>
              </a:ext>
            </a:extLst>
          </p:cNvPr>
          <p:cNvCxnSpPr>
            <a:cxnSpLocks/>
            <a:stCxn id="15" idx="2"/>
            <a:endCxn id="25" idx="0"/>
          </p:cNvCxnSpPr>
          <p:nvPr/>
        </p:nvCxnSpPr>
        <p:spPr>
          <a:xfrm>
            <a:off x="6096000" y="1933763"/>
            <a:ext cx="2144067" cy="4944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54A58FE-2D5C-3645-B5B2-0EDE40649A07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 flipH="1">
            <a:off x="3853962" y="1933763"/>
            <a:ext cx="2242038" cy="4944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59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0240C4AB-5199-C445-97A7-C633452EB2BC}"/>
              </a:ext>
            </a:extLst>
          </p:cNvPr>
          <p:cNvSpPr/>
          <p:nvPr/>
        </p:nvSpPr>
        <p:spPr>
          <a:xfrm>
            <a:off x="1236889" y="1619308"/>
            <a:ext cx="9718222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9448C5F-D7D7-A640-8E7B-78EF878B0899}"/>
              </a:ext>
            </a:extLst>
          </p:cNvPr>
          <p:cNvSpPr txBox="1">
            <a:spLocks/>
          </p:cNvSpPr>
          <p:nvPr/>
        </p:nvSpPr>
        <p:spPr>
          <a:xfrm>
            <a:off x="1453242" y="1166334"/>
            <a:ext cx="1934936" cy="381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1. Présenter des situations liées au confinement en France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B2A01D5-927D-664C-AECF-F654DC64C191}"/>
              </a:ext>
            </a:extLst>
          </p:cNvPr>
          <p:cNvSpPr txBox="1">
            <a:spLocks/>
          </p:cNvSpPr>
          <p:nvPr/>
        </p:nvSpPr>
        <p:spPr>
          <a:xfrm>
            <a:off x="3532414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2. Faire interagir les élèves autour de certaines de ces situations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CA89E5B-4972-2644-A7C8-0BEE7CD076F8}"/>
              </a:ext>
            </a:extLst>
          </p:cNvPr>
          <p:cNvSpPr txBox="1">
            <a:spLocks/>
          </p:cNvSpPr>
          <p:nvPr/>
        </p:nvSpPr>
        <p:spPr>
          <a:xfrm>
            <a:off x="5611586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3. Intégrer les valeurs de la République aux réflexions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AC55131-C0D1-1847-87E1-8D93A54E36DF}"/>
              </a:ext>
            </a:extLst>
          </p:cNvPr>
          <p:cNvSpPr txBox="1">
            <a:spLocks/>
          </p:cNvSpPr>
          <p:nvPr/>
        </p:nvSpPr>
        <p:spPr>
          <a:xfrm>
            <a:off x="7690758" y="1166334"/>
            <a:ext cx="2906484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4. Amener chaque élève à exposer une situation individuelle ou un moment qui l’aurait </a:t>
            </a:r>
            <a:r>
              <a:rPr lang="fr-FR" sz="1000" b="1" dirty="0" err="1">
                <a:solidFill>
                  <a:schemeClr val="bg1"/>
                </a:solidFill>
              </a:rPr>
              <a:t>marqué.e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4C64D0E-3EEA-9849-AFAD-87014A7B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78" y="130628"/>
            <a:ext cx="11511644" cy="79865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5. Un exemple de parcours possible en Troisième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9310B9-5E36-DB44-9B8F-F0AE9549A708}"/>
              </a:ext>
            </a:extLst>
          </p:cNvPr>
          <p:cNvSpPr/>
          <p:nvPr/>
        </p:nvSpPr>
        <p:spPr>
          <a:xfrm>
            <a:off x="6910708" y="5631319"/>
            <a:ext cx="3432442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De plus en plus de Français rendent hommage aux soignants.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0FB456-0A01-9D49-8B0A-FDEDF4C341B8}"/>
              </a:ext>
            </a:extLst>
          </p:cNvPr>
          <p:cNvSpPr/>
          <p:nvPr/>
        </p:nvSpPr>
        <p:spPr>
          <a:xfrm>
            <a:off x="1059915" y="4655329"/>
            <a:ext cx="3439967" cy="338554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Les gestes barrières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3734D7-BC6F-4F47-A918-78EE2B99CA09}"/>
              </a:ext>
            </a:extLst>
          </p:cNvPr>
          <p:cNvSpPr/>
          <p:nvPr/>
        </p:nvSpPr>
        <p:spPr>
          <a:xfrm>
            <a:off x="1046071" y="5152193"/>
            <a:ext cx="3439967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L’annonce de la fermeture des crèches, écoles, collèges, lycées et universités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028B33-8054-3040-8090-ADB1952E569D}"/>
              </a:ext>
            </a:extLst>
          </p:cNvPr>
          <p:cNvSpPr/>
          <p:nvPr/>
        </p:nvSpPr>
        <p:spPr>
          <a:xfrm>
            <a:off x="6910708" y="4578385"/>
            <a:ext cx="343244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Ses parents atteints du Covid-19, un adolescent de 17 ans fait le mur et se rend à une fête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60084-B70E-2E48-B0F0-BED2FEE233DA}"/>
              </a:ext>
            </a:extLst>
          </p:cNvPr>
          <p:cNvSpPr/>
          <p:nvPr/>
        </p:nvSpPr>
        <p:spPr>
          <a:xfrm>
            <a:off x="1046070" y="5923706"/>
            <a:ext cx="3432442" cy="33855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Les DNB en contrôle continu en 2020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A25D96-1478-614E-80DA-E91DAF8FFC13}"/>
              </a:ext>
            </a:extLst>
          </p:cNvPr>
          <p:cNvSpPr/>
          <p:nvPr/>
        </p:nvSpPr>
        <p:spPr>
          <a:xfrm>
            <a:off x="340178" y="3115617"/>
            <a:ext cx="5061858" cy="8309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Des communications de prévention, les informations et annonces officielles : des situations choisies </a:t>
            </a:r>
            <a:r>
              <a:rPr lang="fr-FR" sz="1600" b="1" u="sng" dirty="0"/>
              <a:t>communes à toute la classe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D9D2BB-52BF-0F41-AF64-7154ECF220A6}"/>
              </a:ext>
            </a:extLst>
          </p:cNvPr>
          <p:cNvSpPr/>
          <p:nvPr/>
        </p:nvSpPr>
        <p:spPr>
          <a:xfrm>
            <a:off x="6090557" y="3238727"/>
            <a:ext cx="5061858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Articles de presse ou de JT, des faits divers : des situations choisies </a:t>
            </a:r>
            <a:r>
              <a:rPr lang="fr-FR" sz="1600" b="1" u="sng" dirty="0"/>
              <a:t>propres à un groupe d’élèves</a:t>
            </a:r>
          </a:p>
        </p:txBody>
      </p:sp>
      <p:cxnSp>
        <p:nvCxnSpPr>
          <p:cNvPr id="25" name="Connecteur en arc 24">
            <a:extLst>
              <a:ext uri="{FF2B5EF4-FFF2-40B4-BE49-F238E27FC236}">
                <a16:creationId xmlns:a16="http://schemas.microsoft.com/office/drawing/2014/main" id="{2E74FCFA-FEA7-A241-9C4A-49A6DAC773C5}"/>
              </a:ext>
            </a:extLst>
          </p:cNvPr>
          <p:cNvCxnSpPr>
            <a:stCxn id="21" idx="1"/>
            <a:endCxn id="17" idx="1"/>
          </p:cNvCxnSpPr>
          <p:nvPr/>
        </p:nvCxnSpPr>
        <p:spPr>
          <a:xfrm rot="10800000" flipH="1" flipV="1">
            <a:off x="340177" y="3531116"/>
            <a:ext cx="719737" cy="1293490"/>
          </a:xfrm>
          <a:prstGeom prst="curvedConnector3">
            <a:avLst>
              <a:gd name="adj1" fmla="val -317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rc 25">
            <a:extLst>
              <a:ext uri="{FF2B5EF4-FFF2-40B4-BE49-F238E27FC236}">
                <a16:creationId xmlns:a16="http://schemas.microsoft.com/office/drawing/2014/main" id="{58689E89-4D1A-244E-86FC-35C51FFCB8B6}"/>
              </a:ext>
            </a:extLst>
          </p:cNvPr>
          <p:cNvCxnSpPr>
            <a:cxnSpLocks/>
            <a:stCxn id="21" idx="1"/>
            <a:endCxn id="18" idx="1"/>
          </p:cNvCxnSpPr>
          <p:nvPr/>
        </p:nvCxnSpPr>
        <p:spPr>
          <a:xfrm rot="10800000" flipH="1" flipV="1">
            <a:off x="340177" y="3531115"/>
            <a:ext cx="705893" cy="1913465"/>
          </a:xfrm>
          <a:prstGeom prst="curvedConnector3">
            <a:avLst>
              <a:gd name="adj1" fmla="val -3238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rc 28">
            <a:extLst>
              <a:ext uri="{FF2B5EF4-FFF2-40B4-BE49-F238E27FC236}">
                <a16:creationId xmlns:a16="http://schemas.microsoft.com/office/drawing/2014/main" id="{AA38D565-F04D-ED49-82CE-BD91B8DFA98D}"/>
              </a:ext>
            </a:extLst>
          </p:cNvPr>
          <p:cNvCxnSpPr>
            <a:cxnSpLocks/>
            <a:stCxn id="21" idx="1"/>
            <a:endCxn id="20" idx="1"/>
          </p:cNvCxnSpPr>
          <p:nvPr/>
        </p:nvCxnSpPr>
        <p:spPr>
          <a:xfrm rot="10800000" flipH="1" flipV="1">
            <a:off x="340178" y="3531115"/>
            <a:ext cx="705892" cy="2561867"/>
          </a:xfrm>
          <a:prstGeom prst="curvedConnector3">
            <a:avLst>
              <a:gd name="adj1" fmla="val -3238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rc 34">
            <a:extLst>
              <a:ext uri="{FF2B5EF4-FFF2-40B4-BE49-F238E27FC236}">
                <a16:creationId xmlns:a16="http://schemas.microsoft.com/office/drawing/2014/main" id="{DECEC22E-3725-FB46-A4C5-A98757DA7535}"/>
              </a:ext>
            </a:extLst>
          </p:cNvPr>
          <p:cNvCxnSpPr>
            <a:cxnSpLocks/>
            <a:stCxn id="22" idx="1"/>
            <a:endCxn id="19" idx="1"/>
          </p:cNvCxnSpPr>
          <p:nvPr/>
        </p:nvCxnSpPr>
        <p:spPr>
          <a:xfrm rot="10800000" flipH="1" flipV="1">
            <a:off x="6090556" y="3531114"/>
            <a:ext cx="820151" cy="1462769"/>
          </a:xfrm>
          <a:prstGeom prst="curvedConnector3">
            <a:avLst>
              <a:gd name="adj1" fmla="val -2787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en arc 37">
            <a:extLst>
              <a:ext uri="{FF2B5EF4-FFF2-40B4-BE49-F238E27FC236}">
                <a16:creationId xmlns:a16="http://schemas.microsoft.com/office/drawing/2014/main" id="{50488CE1-E628-3549-AD7B-C3E4C9901668}"/>
              </a:ext>
            </a:extLst>
          </p:cNvPr>
          <p:cNvCxnSpPr>
            <a:cxnSpLocks/>
            <a:stCxn id="22" idx="1"/>
            <a:endCxn id="16" idx="1"/>
          </p:cNvCxnSpPr>
          <p:nvPr/>
        </p:nvCxnSpPr>
        <p:spPr>
          <a:xfrm rot="10800000" flipH="1" flipV="1">
            <a:off x="6090556" y="3531115"/>
            <a:ext cx="820151" cy="2392592"/>
          </a:xfrm>
          <a:prstGeom prst="curvedConnector3">
            <a:avLst>
              <a:gd name="adj1" fmla="val -2787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2E8EA2C8-49FE-9F40-BF26-3F4E90565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25" y="2444112"/>
            <a:ext cx="11453148" cy="462261"/>
          </a:xfrm>
        </p:spPr>
        <p:txBody>
          <a:bodyPr>
            <a:normAutofit/>
          </a:bodyPr>
          <a:lstStyle/>
          <a:p>
            <a:r>
              <a:rPr lang="fr-FR" sz="2000" u="sng" dirty="0"/>
              <a:t>Pour un groupe, l’enseignant a choisi 5 situations : 3 communes à la classe et 2 spécifiques au groupe</a:t>
            </a:r>
          </a:p>
        </p:txBody>
      </p:sp>
    </p:spTree>
    <p:extLst>
      <p:ext uri="{BB962C8B-B14F-4D97-AF65-F5344CB8AC3E}">
        <p14:creationId xmlns:p14="http://schemas.microsoft.com/office/powerpoint/2010/main" val="192688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D637B-A2DA-7D4A-AAD0-B6D5D0AA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/>
              <a:t>Les étapes du travail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6D5400-F97A-7245-A5A9-FCB7565B4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FR" dirty="0"/>
              <a:t>Présentation de quelques situations liées au confinement en France</a:t>
            </a:r>
          </a:p>
          <a:p>
            <a:pPr marL="514350" indent="-514350">
              <a:buAutoNum type="arabicPeriod"/>
            </a:pPr>
            <a:r>
              <a:rPr lang="fr-FR" dirty="0"/>
              <a:t>Faire interagir les élèves autour de certaines de ces situations</a:t>
            </a:r>
          </a:p>
          <a:p>
            <a:pPr marL="514350" indent="-514350">
              <a:buAutoNum type="arabicPeriod"/>
            </a:pPr>
            <a:r>
              <a:rPr lang="fr-FR" dirty="0"/>
              <a:t>Intégrer les valeurs de la République à leurs réflexions</a:t>
            </a:r>
          </a:p>
          <a:p>
            <a:pPr marL="514350" indent="-514350">
              <a:buAutoNum type="arabicPeriod"/>
            </a:pPr>
            <a:r>
              <a:rPr lang="fr-FR" dirty="0"/>
              <a:t>Amener les élèves à s’exprimer sur une situation individuelle ou un moment qui a pu les marquer</a:t>
            </a:r>
          </a:p>
          <a:p>
            <a:pPr marL="514350" indent="-514350">
              <a:buAutoNum type="arabicPeriod"/>
            </a:pPr>
            <a:endParaRPr lang="fr-FR" dirty="0"/>
          </a:p>
          <a:p>
            <a:pPr marL="514350" indent="-514350">
              <a:buAutoNum type="arabicPeriod"/>
            </a:pPr>
            <a:r>
              <a:rPr lang="fr-FR" dirty="0"/>
              <a:t>Un exemple de parcours possible est proposé à la fin</a:t>
            </a:r>
          </a:p>
        </p:txBody>
      </p:sp>
    </p:spTree>
    <p:extLst>
      <p:ext uri="{BB962C8B-B14F-4D97-AF65-F5344CB8AC3E}">
        <p14:creationId xmlns:p14="http://schemas.microsoft.com/office/powerpoint/2010/main" val="3736334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0240C4AB-5199-C445-97A7-C633452EB2BC}"/>
              </a:ext>
            </a:extLst>
          </p:cNvPr>
          <p:cNvSpPr/>
          <p:nvPr/>
        </p:nvSpPr>
        <p:spPr>
          <a:xfrm>
            <a:off x="1236889" y="1619308"/>
            <a:ext cx="9718222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9448C5F-D7D7-A640-8E7B-78EF878B0899}"/>
              </a:ext>
            </a:extLst>
          </p:cNvPr>
          <p:cNvSpPr txBox="1">
            <a:spLocks/>
          </p:cNvSpPr>
          <p:nvPr/>
        </p:nvSpPr>
        <p:spPr>
          <a:xfrm>
            <a:off x="1453242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1. Présenter des situations liées au confinement en France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B2A01D5-927D-664C-AECF-F654DC64C191}"/>
              </a:ext>
            </a:extLst>
          </p:cNvPr>
          <p:cNvSpPr txBox="1">
            <a:spLocks/>
          </p:cNvSpPr>
          <p:nvPr/>
        </p:nvSpPr>
        <p:spPr>
          <a:xfrm>
            <a:off x="3532414" y="1166334"/>
            <a:ext cx="1934936" cy="381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2. Faire interagir les élèves autour de certaines de ces situations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CA89E5B-4972-2644-A7C8-0BEE7CD076F8}"/>
              </a:ext>
            </a:extLst>
          </p:cNvPr>
          <p:cNvSpPr txBox="1">
            <a:spLocks/>
          </p:cNvSpPr>
          <p:nvPr/>
        </p:nvSpPr>
        <p:spPr>
          <a:xfrm>
            <a:off x="5611586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3. Intégrer les valeurs de la République aux réflexions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AC55131-C0D1-1847-87E1-8D93A54E36DF}"/>
              </a:ext>
            </a:extLst>
          </p:cNvPr>
          <p:cNvSpPr txBox="1">
            <a:spLocks/>
          </p:cNvSpPr>
          <p:nvPr/>
        </p:nvSpPr>
        <p:spPr>
          <a:xfrm>
            <a:off x="7690758" y="1166334"/>
            <a:ext cx="2906484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4. Amener chaque élève à exposer une situation individuelle ou un moment qui l’aurait </a:t>
            </a:r>
            <a:r>
              <a:rPr lang="fr-FR" sz="1000" b="1" dirty="0" err="1">
                <a:solidFill>
                  <a:schemeClr val="bg1"/>
                </a:solidFill>
              </a:rPr>
              <a:t>marqué.e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4B06227-80A6-3F4E-AAC5-96FA1423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78" y="130628"/>
            <a:ext cx="11511644" cy="79865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5. Un exemple de parcours possible en Troisième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176F582-DD24-BE47-8F5C-5DF43B2F9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73" y="2171453"/>
            <a:ext cx="11453148" cy="462261"/>
          </a:xfrm>
        </p:spPr>
        <p:txBody>
          <a:bodyPr>
            <a:normAutofit/>
          </a:bodyPr>
          <a:lstStyle/>
          <a:p>
            <a:r>
              <a:rPr lang="fr-FR" sz="2000" u="sng" dirty="0"/>
              <a:t>Les élèves du groupe expriment des émotions et des sentiments sur ces situations à l’aide d’outils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AC634C-FE37-704A-922B-3004B8247150}"/>
              </a:ext>
            </a:extLst>
          </p:cNvPr>
          <p:cNvSpPr/>
          <p:nvPr/>
        </p:nvSpPr>
        <p:spPr>
          <a:xfrm>
            <a:off x="566697" y="5577397"/>
            <a:ext cx="3432442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De plus en plus de Français rendent hommage aux soignants.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365667-0185-6942-A15C-C9C9B80CC997}"/>
              </a:ext>
            </a:extLst>
          </p:cNvPr>
          <p:cNvSpPr/>
          <p:nvPr/>
        </p:nvSpPr>
        <p:spPr>
          <a:xfrm>
            <a:off x="559173" y="2853776"/>
            <a:ext cx="3439967" cy="338554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Les gestes barrières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DFBC1B-5263-6E46-AA66-89F79D2EBBCC}"/>
              </a:ext>
            </a:extLst>
          </p:cNvPr>
          <p:cNvSpPr/>
          <p:nvPr/>
        </p:nvSpPr>
        <p:spPr>
          <a:xfrm>
            <a:off x="559172" y="3352916"/>
            <a:ext cx="3439967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L’annonce de la fermeture des crèches, écoles, collèges, lycées et universités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DC1A34-6843-164B-A5C1-1E8BDA9715D8}"/>
              </a:ext>
            </a:extLst>
          </p:cNvPr>
          <p:cNvSpPr/>
          <p:nvPr/>
        </p:nvSpPr>
        <p:spPr>
          <a:xfrm>
            <a:off x="562934" y="4588912"/>
            <a:ext cx="343244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Ses parents atteints du Covid-19, un adolescent de 17 ans fait le mur et se rend à une fête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18C13F-5266-C147-ADE5-2AA2863AD461}"/>
              </a:ext>
            </a:extLst>
          </p:cNvPr>
          <p:cNvSpPr/>
          <p:nvPr/>
        </p:nvSpPr>
        <p:spPr>
          <a:xfrm>
            <a:off x="566697" y="4085389"/>
            <a:ext cx="3432442" cy="33855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Les DNB en contrôle continu en 2020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91E960-5293-F24F-9579-BD2E00182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027" y="2804859"/>
            <a:ext cx="4262305" cy="294368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B8AC798-FE10-AF48-9734-9BA635C4F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546" y="2771967"/>
            <a:ext cx="2471260" cy="353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4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0240C4AB-5199-C445-97A7-C633452EB2BC}"/>
              </a:ext>
            </a:extLst>
          </p:cNvPr>
          <p:cNvSpPr/>
          <p:nvPr/>
        </p:nvSpPr>
        <p:spPr>
          <a:xfrm>
            <a:off x="1236889" y="1619308"/>
            <a:ext cx="9718222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9448C5F-D7D7-A640-8E7B-78EF878B0899}"/>
              </a:ext>
            </a:extLst>
          </p:cNvPr>
          <p:cNvSpPr txBox="1">
            <a:spLocks/>
          </p:cNvSpPr>
          <p:nvPr/>
        </p:nvSpPr>
        <p:spPr>
          <a:xfrm>
            <a:off x="1453242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1. Présenter des situations liées au confinement en France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B2A01D5-927D-664C-AECF-F654DC64C191}"/>
              </a:ext>
            </a:extLst>
          </p:cNvPr>
          <p:cNvSpPr txBox="1">
            <a:spLocks/>
          </p:cNvSpPr>
          <p:nvPr/>
        </p:nvSpPr>
        <p:spPr>
          <a:xfrm>
            <a:off x="3532414" y="1166334"/>
            <a:ext cx="1934936" cy="381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2. Faire interagir les élèves autour de certaines de ces situations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CA89E5B-4972-2644-A7C8-0BEE7CD076F8}"/>
              </a:ext>
            </a:extLst>
          </p:cNvPr>
          <p:cNvSpPr txBox="1">
            <a:spLocks/>
          </p:cNvSpPr>
          <p:nvPr/>
        </p:nvSpPr>
        <p:spPr>
          <a:xfrm>
            <a:off x="5611586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3. Intégrer les valeurs de la République aux réflexions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AC55131-C0D1-1847-87E1-8D93A54E36DF}"/>
              </a:ext>
            </a:extLst>
          </p:cNvPr>
          <p:cNvSpPr txBox="1">
            <a:spLocks/>
          </p:cNvSpPr>
          <p:nvPr/>
        </p:nvSpPr>
        <p:spPr>
          <a:xfrm>
            <a:off x="7690758" y="1166334"/>
            <a:ext cx="2906484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4. Amener chaque élève à exposer une situation individuelle ou un moment qui l’aurait </a:t>
            </a:r>
            <a:r>
              <a:rPr lang="fr-FR" sz="1000" b="1" dirty="0" err="1">
                <a:solidFill>
                  <a:schemeClr val="bg1"/>
                </a:solidFill>
              </a:rPr>
              <a:t>marqué.e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4B06227-80A6-3F4E-AAC5-96FA1423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78" y="130628"/>
            <a:ext cx="11511644" cy="79865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5. Un exemple de parcours possible en Troisième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176F582-DD24-BE47-8F5C-5DF43B2F9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73" y="2171453"/>
            <a:ext cx="11453148" cy="524835"/>
          </a:xfrm>
        </p:spPr>
        <p:txBody>
          <a:bodyPr>
            <a:normAutofit/>
          </a:bodyPr>
          <a:lstStyle/>
          <a:p>
            <a:r>
              <a:rPr lang="fr-FR" sz="2000" u="sng" dirty="0"/>
              <a:t>Les élèves du groupe expriment des émotions et des sentiments sur ces situations avec l’appui d’outils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AC634C-FE37-704A-922B-3004B8247150}"/>
              </a:ext>
            </a:extLst>
          </p:cNvPr>
          <p:cNvSpPr/>
          <p:nvPr/>
        </p:nvSpPr>
        <p:spPr>
          <a:xfrm>
            <a:off x="566697" y="5577397"/>
            <a:ext cx="3432442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De plus en plus de Français rendent hommage aux soignants.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365667-0185-6942-A15C-C9C9B80CC997}"/>
              </a:ext>
            </a:extLst>
          </p:cNvPr>
          <p:cNvSpPr/>
          <p:nvPr/>
        </p:nvSpPr>
        <p:spPr>
          <a:xfrm>
            <a:off x="559173" y="2853776"/>
            <a:ext cx="3439967" cy="338554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Les gestes barrières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DFBC1B-5263-6E46-AA66-89F79D2EBBCC}"/>
              </a:ext>
            </a:extLst>
          </p:cNvPr>
          <p:cNvSpPr/>
          <p:nvPr/>
        </p:nvSpPr>
        <p:spPr>
          <a:xfrm>
            <a:off x="559172" y="3352916"/>
            <a:ext cx="3439967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L’annonce de la fermeture des crèches, écoles, collèges, lycées et universités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DC1A34-6843-164B-A5C1-1E8BDA9715D8}"/>
              </a:ext>
            </a:extLst>
          </p:cNvPr>
          <p:cNvSpPr/>
          <p:nvPr/>
        </p:nvSpPr>
        <p:spPr>
          <a:xfrm>
            <a:off x="562934" y="4588912"/>
            <a:ext cx="3432442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Ses parents atteints du Covid-19, un adolescent de 17 ans fait le mur et se rend à une fête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18C13F-5266-C147-ADE5-2AA2863AD461}"/>
              </a:ext>
            </a:extLst>
          </p:cNvPr>
          <p:cNvSpPr/>
          <p:nvPr/>
        </p:nvSpPr>
        <p:spPr>
          <a:xfrm>
            <a:off x="566697" y="4085389"/>
            <a:ext cx="3432442" cy="33855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Les DNB en contrôle continu en 2020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EAD2970-7C50-2644-B3E1-D2F5260EE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586" y="2623546"/>
            <a:ext cx="5851418" cy="4041175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F4C8987-B8D8-974B-974F-6F1EA998A7BB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3999140" y="2939143"/>
            <a:ext cx="3816803" cy="839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5AB521F-0222-914D-8ED6-E7150260DA68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999139" y="3645304"/>
            <a:ext cx="1846490" cy="1593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158748C-D2AB-8C49-AD50-8EE1A59A86D5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999139" y="3937691"/>
            <a:ext cx="3816804" cy="316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82FE3D7-318B-424B-8E31-887B3C684D1A}"/>
              </a:ext>
            </a:extLst>
          </p:cNvPr>
          <p:cNvCxnSpPr>
            <a:cxnSpLocks/>
          </p:cNvCxnSpPr>
          <p:nvPr/>
        </p:nvCxnSpPr>
        <p:spPr>
          <a:xfrm flipV="1">
            <a:off x="3995376" y="4346024"/>
            <a:ext cx="5747338" cy="5899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1BC2567-7716-9945-9F88-557972080E1B}"/>
              </a:ext>
            </a:extLst>
          </p:cNvPr>
          <p:cNvCxnSpPr>
            <a:cxnSpLocks/>
          </p:cNvCxnSpPr>
          <p:nvPr/>
        </p:nvCxnSpPr>
        <p:spPr>
          <a:xfrm flipV="1">
            <a:off x="3995376" y="4355715"/>
            <a:ext cx="2002653" cy="15486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CEDB387-7EAF-4640-A201-1B6EC072D1BD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3999139" y="5791200"/>
            <a:ext cx="1737632" cy="785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505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0240C4AB-5199-C445-97A7-C633452EB2BC}"/>
              </a:ext>
            </a:extLst>
          </p:cNvPr>
          <p:cNvSpPr/>
          <p:nvPr/>
        </p:nvSpPr>
        <p:spPr>
          <a:xfrm>
            <a:off x="1236889" y="1619308"/>
            <a:ext cx="9718222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9448C5F-D7D7-A640-8E7B-78EF878B0899}"/>
              </a:ext>
            </a:extLst>
          </p:cNvPr>
          <p:cNvSpPr txBox="1">
            <a:spLocks/>
          </p:cNvSpPr>
          <p:nvPr/>
        </p:nvSpPr>
        <p:spPr>
          <a:xfrm>
            <a:off x="1453242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1. Présenter des situations liées au confinement en France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B2A01D5-927D-664C-AECF-F654DC64C191}"/>
              </a:ext>
            </a:extLst>
          </p:cNvPr>
          <p:cNvSpPr txBox="1">
            <a:spLocks/>
          </p:cNvSpPr>
          <p:nvPr/>
        </p:nvSpPr>
        <p:spPr>
          <a:xfrm>
            <a:off x="3532414" y="1166334"/>
            <a:ext cx="1934936" cy="381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2. Faire interagir les élèves autour de certaines de ces situations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CA89E5B-4972-2644-A7C8-0BEE7CD076F8}"/>
              </a:ext>
            </a:extLst>
          </p:cNvPr>
          <p:cNvSpPr txBox="1">
            <a:spLocks/>
          </p:cNvSpPr>
          <p:nvPr/>
        </p:nvSpPr>
        <p:spPr>
          <a:xfrm>
            <a:off x="5611586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3. Intégrer les valeurs de la République aux réflexions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AC55131-C0D1-1847-87E1-8D93A54E36DF}"/>
              </a:ext>
            </a:extLst>
          </p:cNvPr>
          <p:cNvSpPr txBox="1">
            <a:spLocks/>
          </p:cNvSpPr>
          <p:nvPr/>
        </p:nvSpPr>
        <p:spPr>
          <a:xfrm>
            <a:off x="7690758" y="1166334"/>
            <a:ext cx="2906484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4. Amener chaque élève à exposer une situation individuelle ou un moment qui l’aurait </a:t>
            </a:r>
            <a:r>
              <a:rPr lang="fr-FR" sz="1000" b="1" dirty="0" err="1">
                <a:solidFill>
                  <a:schemeClr val="bg1"/>
                </a:solidFill>
              </a:rPr>
              <a:t>marqué.e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4B06227-80A6-3F4E-AAC5-96FA1423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78" y="130628"/>
            <a:ext cx="11511644" cy="79865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5. Un exemple de parcours possible en Troisième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176F582-DD24-BE47-8F5C-5DF43B2F9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91" y="2195772"/>
            <a:ext cx="11453148" cy="1205243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/>
              <a:t>Les élèves rédigent </a:t>
            </a:r>
            <a:r>
              <a:rPr lang="fr-FR" sz="2000" dirty="0" err="1"/>
              <a:t>seul.e.s</a:t>
            </a:r>
            <a:r>
              <a:rPr lang="fr-FR" sz="2000" dirty="0"/>
              <a:t> ou en groupe un texte de quelques phrases pour exprimer leur ressenti face à chacune des situations proposées par le professeur. Ex : </a:t>
            </a:r>
          </a:p>
          <a:p>
            <a:endParaRPr lang="fr-FR" sz="2000" dirty="0"/>
          </a:p>
          <a:p>
            <a:r>
              <a:rPr lang="fr-FR" sz="2000" dirty="0"/>
              <a:t>Si le groupe éprouve des difficultés, le professeur peut les guider à travers quelques pistes de réflexions affichées au tableau ou fournies au groupe :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DD69A3DE-4D85-9A4B-83D3-94179EE0C48A}"/>
              </a:ext>
            </a:extLst>
          </p:cNvPr>
          <p:cNvSpPr txBox="1">
            <a:spLocks/>
          </p:cNvSpPr>
          <p:nvPr/>
        </p:nvSpPr>
        <p:spPr>
          <a:xfrm>
            <a:off x="489791" y="5596900"/>
            <a:ext cx="11453148" cy="798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Une restitution collective peut être envisagée.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155414-20A7-7749-8B16-F2CFF04B10A4}"/>
              </a:ext>
            </a:extLst>
          </p:cNvPr>
          <p:cNvSpPr/>
          <p:nvPr/>
        </p:nvSpPr>
        <p:spPr>
          <a:xfrm>
            <a:off x="661751" y="3745361"/>
            <a:ext cx="3193647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Quels changements sur mes pratiques quotidiennes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7B30B0-FB98-C24D-877F-D05E24E71768}"/>
              </a:ext>
            </a:extLst>
          </p:cNvPr>
          <p:cNvSpPr/>
          <p:nvPr/>
        </p:nvSpPr>
        <p:spPr>
          <a:xfrm>
            <a:off x="7520016" y="3752461"/>
            <a:ext cx="3193647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Faire réagir sur les modifications des conditions de vie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274275-B19A-7043-A712-FCC52B594D00}"/>
              </a:ext>
            </a:extLst>
          </p:cNvPr>
          <p:cNvSpPr/>
          <p:nvPr/>
        </p:nvSpPr>
        <p:spPr>
          <a:xfrm>
            <a:off x="4101718" y="4420149"/>
            <a:ext cx="3193647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Mettre en perspective ses intérêts avec ceux des autres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7166FA-EA89-2F4A-84F4-DCF6C7BB006B}"/>
              </a:ext>
            </a:extLst>
          </p:cNvPr>
          <p:cNvSpPr/>
          <p:nvPr/>
        </p:nvSpPr>
        <p:spPr>
          <a:xfrm>
            <a:off x="661752" y="4428591"/>
            <a:ext cx="319364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Identifier le rôle et les missions des pouvoirs publics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FA4B15-F6D3-A643-936C-C6096738A7F7}"/>
              </a:ext>
            </a:extLst>
          </p:cNvPr>
          <p:cNvSpPr/>
          <p:nvPr/>
        </p:nvSpPr>
        <p:spPr>
          <a:xfrm>
            <a:off x="4090884" y="3745360"/>
            <a:ext cx="319364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Interroger la place et le rôle des citoyens et de la population en général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2025C4-189A-1147-863C-7E557AECD0FD}"/>
              </a:ext>
            </a:extLst>
          </p:cNvPr>
          <p:cNvSpPr/>
          <p:nvPr/>
        </p:nvSpPr>
        <p:spPr>
          <a:xfrm>
            <a:off x="6301239" y="2540118"/>
            <a:ext cx="3439967" cy="338554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Les gestes barrières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42CA17-4236-294C-B71A-3C6BF25565BD}"/>
              </a:ext>
            </a:extLst>
          </p:cNvPr>
          <p:cNvSpPr/>
          <p:nvPr/>
        </p:nvSpPr>
        <p:spPr>
          <a:xfrm>
            <a:off x="7520015" y="4430405"/>
            <a:ext cx="3193647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42300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0240C4AB-5199-C445-97A7-C633452EB2BC}"/>
              </a:ext>
            </a:extLst>
          </p:cNvPr>
          <p:cNvSpPr/>
          <p:nvPr/>
        </p:nvSpPr>
        <p:spPr>
          <a:xfrm>
            <a:off x="1236889" y="1619308"/>
            <a:ext cx="9718222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9448C5F-D7D7-A640-8E7B-78EF878B0899}"/>
              </a:ext>
            </a:extLst>
          </p:cNvPr>
          <p:cNvSpPr txBox="1">
            <a:spLocks/>
          </p:cNvSpPr>
          <p:nvPr/>
        </p:nvSpPr>
        <p:spPr>
          <a:xfrm>
            <a:off x="1453242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1. Présenter des situations liées au confinement en France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B2A01D5-927D-664C-AECF-F654DC64C191}"/>
              </a:ext>
            </a:extLst>
          </p:cNvPr>
          <p:cNvSpPr txBox="1">
            <a:spLocks/>
          </p:cNvSpPr>
          <p:nvPr/>
        </p:nvSpPr>
        <p:spPr>
          <a:xfrm>
            <a:off x="3532414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2. Faire interagir les élèves autour de certaines de ces situations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CA89E5B-4972-2644-A7C8-0BEE7CD076F8}"/>
              </a:ext>
            </a:extLst>
          </p:cNvPr>
          <p:cNvSpPr txBox="1">
            <a:spLocks/>
          </p:cNvSpPr>
          <p:nvPr/>
        </p:nvSpPr>
        <p:spPr>
          <a:xfrm>
            <a:off x="5611586" y="1166334"/>
            <a:ext cx="1934936" cy="381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3. Intégrer les valeurs de la République aux réflexions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AC55131-C0D1-1847-87E1-8D93A54E36DF}"/>
              </a:ext>
            </a:extLst>
          </p:cNvPr>
          <p:cNvSpPr txBox="1">
            <a:spLocks/>
          </p:cNvSpPr>
          <p:nvPr/>
        </p:nvSpPr>
        <p:spPr>
          <a:xfrm>
            <a:off x="7690758" y="1166334"/>
            <a:ext cx="2906484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4. Amener chaque élève à exposer une situation individuelle ou un moment qui l’aurait </a:t>
            </a:r>
            <a:r>
              <a:rPr lang="fr-FR" sz="1000" b="1" dirty="0" err="1">
                <a:solidFill>
                  <a:schemeClr val="bg1"/>
                </a:solidFill>
              </a:rPr>
              <a:t>marqué.e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8B2AB0F-05E8-0E4F-AE1E-C1A03A59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78" y="130628"/>
            <a:ext cx="11511644" cy="79865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5. Un exemple de parcours possible en Troisième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C9DBA27C-C1BC-484E-992A-74836C2AE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54" y="2291008"/>
            <a:ext cx="3583917" cy="798653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/>
              <a:t>Le professeur donne 3 cartes à chaque groupe : Liberté, Égalité et Fraternité.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D682D09-4BF9-DE42-94EB-D67DB3024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54" y="3165861"/>
            <a:ext cx="3947886" cy="1800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E7B8B82-C785-9C48-8235-7A556C89319B}"/>
              </a:ext>
            </a:extLst>
          </p:cNvPr>
          <p:cNvSpPr/>
          <p:nvPr/>
        </p:nvSpPr>
        <p:spPr>
          <a:xfrm>
            <a:off x="4322990" y="2212497"/>
            <a:ext cx="3932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Chaque groupe sélectionne 2 situations (une commune et une spécifique)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48BEB4-4545-6A4D-A9F1-62F6409C6DE4}"/>
              </a:ext>
            </a:extLst>
          </p:cNvPr>
          <p:cNvSpPr/>
          <p:nvPr/>
        </p:nvSpPr>
        <p:spPr>
          <a:xfrm>
            <a:off x="4610084" y="5813282"/>
            <a:ext cx="3432442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De plus en plus de Français rendent hommage aux soignants.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96F2BB-2AEF-BC47-A9CF-47524360CAA7}"/>
              </a:ext>
            </a:extLst>
          </p:cNvPr>
          <p:cNvSpPr/>
          <p:nvPr/>
        </p:nvSpPr>
        <p:spPr>
          <a:xfrm>
            <a:off x="4602560" y="3089661"/>
            <a:ext cx="3439967" cy="338554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strike="sngStrike" dirty="0">
                <a:solidFill>
                  <a:schemeClr val="bg1"/>
                </a:solidFill>
              </a:rPr>
              <a:t>Les gestes barrières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8F94A5-3DEA-A440-B6D4-2841D597F75B}"/>
              </a:ext>
            </a:extLst>
          </p:cNvPr>
          <p:cNvSpPr/>
          <p:nvPr/>
        </p:nvSpPr>
        <p:spPr>
          <a:xfrm>
            <a:off x="4602559" y="3588801"/>
            <a:ext cx="3439967" cy="58477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strike="sngStrike" dirty="0">
                <a:solidFill>
                  <a:schemeClr val="bg1"/>
                </a:solidFill>
              </a:rPr>
              <a:t>L’annonce de la fermeture des crèches, écoles, collèges, lycées et universités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F2F2F2-20E2-F043-985D-B9720E16AEE8}"/>
              </a:ext>
            </a:extLst>
          </p:cNvPr>
          <p:cNvSpPr/>
          <p:nvPr/>
        </p:nvSpPr>
        <p:spPr>
          <a:xfrm>
            <a:off x="4606321" y="4824797"/>
            <a:ext cx="3432442" cy="83099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strike="sngStrike" dirty="0">
                <a:solidFill>
                  <a:schemeClr val="bg1"/>
                </a:solidFill>
              </a:rPr>
              <a:t>Ses parents atteints du Covid-19, un adolescent de 17 ans fait le mur et se rend à une fête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ACD0CA-2A28-A444-BF8E-A8969420EAEA}"/>
              </a:ext>
            </a:extLst>
          </p:cNvPr>
          <p:cNvSpPr/>
          <p:nvPr/>
        </p:nvSpPr>
        <p:spPr>
          <a:xfrm>
            <a:off x="4610084" y="4321274"/>
            <a:ext cx="3432442" cy="33855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/>
              <a:t>Les DNB en contrôle continu en 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37568A-6E65-BB40-BC11-8CBE91147254}"/>
              </a:ext>
            </a:extLst>
          </p:cNvPr>
          <p:cNvSpPr/>
          <p:nvPr/>
        </p:nvSpPr>
        <p:spPr>
          <a:xfrm>
            <a:off x="8322097" y="2228669"/>
            <a:ext cx="35509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Chaque élève du groupe cherche à appliquer un raisonnement : le respect des valeurs de la RF est-il possible selon les situations choisies ?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809FDBC-A7C6-9E4F-8674-E839354B2ED4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8051010" y="3840294"/>
            <a:ext cx="799395" cy="5769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07455D6-26E0-824C-ACC6-E16E68573F52}"/>
              </a:ext>
            </a:extLst>
          </p:cNvPr>
          <p:cNvCxnSpPr>
            <a:cxnSpLocks/>
            <a:stCxn id="23" idx="3"/>
            <a:endCxn id="41" idx="1"/>
          </p:cNvCxnSpPr>
          <p:nvPr/>
        </p:nvCxnSpPr>
        <p:spPr>
          <a:xfrm>
            <a:off x="8042526" y="4490551"/>
            <a:ext cx="807878" cy="4345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4A626CB-C923-6D43-8CAE-C2BE4E5F664D}"/>
              </a:ext>
            </a:extLst>
          </p:cNvPr>
          <p:cNvCxnSpPr>
            <a:cxnSpLocks/>
            <a:stCxn id="23" idx="3"/>
            <a:endCxn id="42" idx="1"/>
          </p:cNvCxnSpPr>
          <p:nvPr/>
        </p:nvCxnSpPr>
        <p:spPr>
          <a:xfrm>
            <a:off x="8042526" y="4490551"/>
            <a:ext cx="807879" cy="16277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1B05EDC-147C-4A46-9C48-20B18C4CD6FE}"/>
              </a:ext>
            </a:extLst>
          </p:cNvPr>
          <p:cNvSpPr/>
          <p:nvPr/>
        </p:nvSpPr>
        <p:spPr>
          <a:xfrm>
            <a:off x="8850405" y="3424795"/>
            <a:ext cx="3193647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Égalité : les mêmes conditions d’évaluation pour tous.</a:t>
            </a:r>
          </a:p>
          <a:p>
            <a:pPr algn="ctr"/>
            <a:r>
              <a:rPr lang="fr-FR" sz="1200" dirty="0"/>
              <a:t>Cette situation provoque-t-elle des inégalités entre les élèves 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85BB7D-B0E7-FC40-8994-DDD1E729DB67}"/>
              </a:ext>
            </a:extLst>
          </p:cNvPr>
          <p:cNvSpPr/>
          <p:nvPr/>
        </p:nvSpPr>
        <p:spPr>
          <a:xfrm>
            <a:off x="8850404" y="4417238"/>
            <a:ext cx="3193647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Fraternité : les conditions nouvelles imposent-elles davantage de soutien et d’entraide avec certains camarades ?</a:t>
            </a:r>
          </a:p>
          <a:p>
            <a:pPr algn="ctr"/>
            <a:r>
              <a:rPr lang="fr-FR" sz="1200" dirty="0"/>
              <a:t>Cette situation permet-elle une plus grande prise en compte de l’intérêt général 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FB2D55-D661-164A-8C3C-EDB3F41D702C}"/>
              </a:ext>
            </a:extLst>
          </p:cNvPr>
          <p:cNvSpPr/>
          <p:nvPr/>
        </p:nvSpPr>
        <p:spPr>
          <a:xfrm>
            <a:off x="8850405" y="5610516"/>
            <a:ext cx="3193647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Liberté : les nouvelles conditions d’évaluation donnent-elles le droit d’arrêter de travailler si on a réussi les trimestres précédents ?</a:t>
            </a:r>
          </a:p>
          <a:p>
            <a:pPr algn="ctr"/>
            <a:r>
              <a:rPr lang="fr-FR" sz="1200" dirty="0"/>
              <a:t>Puis-je réclamer des aménagements pour valoriser mes efforts ?</a:t>
            </a:r>
          </a:p>
        </p:txBody>
      </p:sp>
    </p:spTree>
    <p:extLst>
      <p:ext uri="{BB962C8B-B14F-4D97-AF65-F5344CB8AC3E}">
        <p14:creationId xmlns:p14="http://schemas.microsoft.com/office/powerpoint/2010/main" val="3296222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F5BAC75-6335-CC41-B9E3-E09DB437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78" y="130628"/>
            <a:ext cx="11511644" cy="79865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5. Un exemple de parcours possible en Troisième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0240C4AB-5199-C445-97A7-C633452EB2BC}"/>
              </a:ext>
            </a:extLst>
          </p:cNvPr>
          <p:cNvSpPr/>
          <p:nvPr/>
        </p:nvSpPr>
        <p:spPr>
          <a:xfrm>
            <a:off x="1236889" y="1619308"/>
            <a:ext cx="9718222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9448C5F-D7D7-A640-8E7B-78EF878B0899}"/>
              </a:ext>
            </a:extLst>
          </p:cNvPr>
          <p:cNvSpPr txBox="1">
            <a:spLocks/>
          </p:cNvSpPr>
          <p:nvPr/>
        </p:nvSpPr>
        <p:spPr>
          <a:xfrm>
            <a:off x="1453242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1. Présenter des situations liées au confinement en France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B2A01D5-927D-664C-AECF-F654DC64C191}"/>
              </a:ext>
            </a:extLst>
          </p:cNvPr>
          <p:cNvSpPr txBox="1">
            <a:spLocks/>
          </p:cNvSpPr>
          <p:nvPr/>
        </p:nvSpPr>
        <p:spPr>
          <a:xfrm>
            <a:off x="3532414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2. Faire interagir les élèves autour de certaines de ces situations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CA89E5B-4972-2644-A7C8-0BEE7CD076F8}"/>
              </a:ext>
            </a:extLst>
          </p:cNvPr>
          <p:cNvSpPr txBox="1">
            <a:spLocks/>
          </p:cNvSpPr>
          <p:nvPr/>
        </p:nvSpPr>
        <p:spPr>
          <a:xfrm>
            <a:off x="5611586" y="1166334"/>
            <a:ext cx="1934936" cy="381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3. Intégrer les valeurs de la République aux réflexions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AC55131-C0D1-1847-87E1-8D93A54E36DF}"/>
              </a:ext>
            </a:extLst>
          </p:cNvPr>
          <p:cNvSpPr txBox="1">
            <a:spLocks/>
          </p:cNvSpPr>
          <p:nvPr/>
        </p:nvSpPr>
        <p:spPr>
          <a:xfrm>
            <a:off x="7690758" y="1166334"/>
            <a:ext cx="2906484" cy="381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000" b="1" dirty="0">
                <a:solidFill>
                  <a:schemeClr val="bg1"/>
                </a:solidFill>
              </a:rPr>
              <a:t>Étape 4. Amener chaque élève à exposer une situation individuelle ou un moment qui l’aurait </a:t>
            </a:r>
            <a:r>
              <a:rPr lang="fr-FR" sz="1000" b="1" dirty="0" err="1">
                <a:solidFill>
                  <a:schemeClr val="bg1"/>
                </a:solidFill>
              </a:rPr>
              <a:t>marqué.e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FD01AE42-3D9E-5748-9366-3EF01059B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74" y="2690335"/>
            <a:ext cx="11453148" cy="2659257"/>
          </a:xfrm>
        </p:spPr>
        <p:txBody>
          <a:bodyPr>
            <a:normAutofit/>
          </a:bodyPr>
          <a:lstStyle/>
          <a:p>
            <a:r>
              <a:rPr lang="fr-FR" sz="2000" dirty="0"/>
              <a:t>Donner la possibilité à chaque d’élève de s’exprimer sur le sujet de son choix autour d’un moment ou d’une situation vécu pendant le confinement.</a:t>
            </a:r>
          </a:p>
          <a:p>
            <a:r>
              <a:rPr lang="fr-FR" sz="2000" dirty="0"/>
              <a:t>La forme d’expression est laissée libre.</a:t>
            </a:r>
          </a:p>
          <a:p>
            <a:r>
              <a:rPr lang="fr-FR" sz="2000" dirty="0"/>
              <a:t>Les témoignages peuvent être regroupés pour former un mur au sein de la classe.</a:t>
            </a:r>
          </a:p>
        </p:txBody>
      </p:sp>
    </p:spTree>
    <p:extLst>
      <p:ext uri="{BB962C8B-B14F-4D97-AF65-F5344CB8AC3E}">
        <p14:creationId xmlns:p14="http://schemas.microsoft.com/office/powerpoint/2010/main" val="95811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B1BFC12-5DC5-1A43-A65F-F96FD044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3" y="3029673"/>
            <a:ext cx="12066814" cy="79865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1. Présenter des situations liées au confinement en France</a:t>
            </a:r>
          </a:p>
        </p:txBody>
      </p:sp>
    </p:spTree>
    <p:extLst>
      <p:ext uri="{BB962C8B-B14F-4D97-AF65-F5344CB8AC3E}">
        <p14:creationId xmlns:p14="http://schemas.microsoft.com/office/powerpoint/2010/main" val="4229680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6D5400-F97A-7245-A5A9-FCB7565B4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1516"/>
            <a:ext cx="10515600" cy="5370699"/>
          </a:xfrm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r-FR" u="sng" dirty="0"/>
              <a:t>Déroulement :</a:t>
            </a:r>
          </a:p>
          <a:p>
            <a:pPr>
              <a:buFontTx/>
              <a:buChar char="-"/>
            </a:pPr>
            <a:r>
              <a:rPr lang="fr-FR" dirty="0"/>
              <a:t>Le professeur a sélectionné en amont des situations à proposer à la classe (liste indicative page suivante). Ces situations peuvent présenter plusieurs formes au choix de l’enseignant (extraits de vidéos, coupures de presse, résumé d’articles, photographie…).</a:t>
            </a:r>
          </a:p>
          <a:p>
            <a:pPr>
              <a:buFontTx/>
              <a:buChar char="-"/>
            </a:pPr>
            <a:r>
              <a:rPr lang="fr-FR" dirty="0"/>
              <a:t>La classe est divisée en petits groupes, idéalement composés de 3 élèves.</a:t>
            </a:r>
          </a:p>
          <a:p>
            <a:pPr>
              <a:buFontTx/>
              <a:buChar char="-"/>
            </a:pPr>
            <a:r>
              <a:rPr lang="fr-FR" dirty="0"/>
              <a:t>Chaque groupe d'élèves va être destinataire d’un petit nombre de situations à interroger (au choix du professeur ou des élèves)</a:t>
            </a:r>
          </a:p>
          <a:p>
            <a:pPr>
              <a:buFontTx/>
              <a:buChar char="-"/>
            </a:pPr>
            <a:r>
              <a:rPr lang="fr-FR" dirty="0"/>
              <a:t>Associer des situations communes pour toute la classe à des situations originales travaillées dans les groupes.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u="sng" dirty="0"/>
              <a:t>Quels objectifs ?</a:t>
            </a:r>
          </a:p>
          <a:p>
            <a:pPr>
              <a:buFontTx/>
              <a:buChar char="-"/>
            </a:pPr>
            <a:r>
              <a:rPr lang="fr-FR" dirty="0"/>
              <a:t>Ne pas centrer les réflexions sur des situations anxiogènes.</a:t>
            </a:r>
          </a:p>
          <a:p>
            <a:pPr>
              <a:buFontTx/>
              <a:buChar char="-"/>
            </a:pPr>
            <a:r>
              <a:rPr lang="fr-FR" dirty="0"/>
              <a:t>Tirer profit de faits-divers ayant eu lieu dans les territoires habités par les élèves.</a:t>
            </a:r>
          </a:p>
          <a:p>
            <a:pPr>
              <a:buFontTx/>
              <a:buChar char="-"/>
            </a:pPr>
            <a:r>
              <a:rPr lang="fr-FR" dirty="0"/>
              <a:t>Utiliser des instructions officielles pour marquer des temps forts (ex : Adresses du Président de la République).</a:t>
            </a:r>
          </a:p>
          <a:p>
            <a:pPr>
              <a:buFontTx/>
              <a:buChar char="-"/>
            </a:pPr>
            <a:r>
              <a:rPr lang="fr-FR" dirty="0"/>
              <a:t>Il faut que les situations choisies permettent à la fois d’en appeler à la sensibilité des élèves ET à une réflexion sur les valeurs de la République.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B1BFC12-5DC5-1A43-A65F-F96FD044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3" y="98070"/>
            <a:ext cx="12066814" cy="79865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1. Présenter des situations liées au confinement en France</a:t>
            </a:r>
          </a:p>
        </p:txBody>
      </p:sp>
    </p:spTree>
    <p:extLst>
      <p:ext uri="{BB962C8B-B14F-4D97-AF65-F5344CB8AC3E}">
        <p14:creationId xmlns:p14="http://schemas.microsoft.com/office/powerpoint/2010/main" val="2111704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042E8C2-CB7C-2044-B4D0-1E3D81D6A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96" y="896723"/>
            <a:ext cx="10515600" cy="513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u="sng" dirty="0"/>
              <a:t>A. Quelques exemples de situations pouvant être proposées aux élèves 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37B373-F6E2-3D40-AFC2-F28336063D7F}"/>
              </a:ext>
            </a:extLst>
          </p:cNvPr>
          <p:cNvSpPr/>
          <p:nvPr/>
        </p:nvSpPr>
        <p:spPr>
          <a:xfrm>
            <a:off x="7097485" y="1319601"/>
            <a:ext cx="4693947" cy="5078313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2) Articles de presse ou de JT, des faits divers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denrées et produits de première nécessité pris d’assaut.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fermeture des frontières européennes.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 plus en plus de Français rendent hommage aux soignants.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départ très commenté des Parisiens vers d’autres lieux de résidence.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 couple verbalisé après avoir promené son lapin en laisse.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 couvre-feu décidé à Amiens.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 amendes nouvelles dans certaines communes (liées à la salubrité publique).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 adolescent de 17 ans fait le mur et se rend à une fête alors que ses parents sont atteints du Covid-19.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 exemples tirés de l’espace proche.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Etc.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0319CD-770D-AF47-84E6-13E659AD38A3}"/>
              </a:ext>
            </a:extLst>
          </p:cNvPr>
          <p:cNvSpPr/>
          <p:nvPr/>
        </p:nvSpPr>
        <p:spPr>
          <a:xfrm>
            <a:off x="237281" y="1319601"/>
            <a:ext cx="6620719" cy="535531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1) Des communications de prévention, les informations et annonces officielles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gestes barrières.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maintien du 1</a:t>
            </a:r>
            <a:r>
              <a:rPr lang="fr-FR" baseline="30000" dirty="0"/>
              <a:t>er</a:t>
            </a:r>
            <a:r>
              <a:rPr lang="fr-FR" dirty="0"/>
              <a:t> tour des élections municipales avec distanciation sociale.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L’obligation de l’attestation de déplacement.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Sauvez des vies, restez chez vous.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DNB et BAC en contrôle continu en 2020.</a:t>
            </a:r>
          </a:p>
          <a:p>
            <a:r>
              <a:rPr lang="fr-FR" u="sng" dirty="0"/>
              <a:t>Des moments à tirer des Adresses aux </a:t>
            </a:r>
            <a:r>
              <a:rPr lang="fr-FR" u="sng" dirty="0" err="1"/>
              <a:t>Français.e.s</a:t>
            </a:r>
            <a:r>
              <a:rPr lang="fr-FR" u="sng" dirty="0"/>
              <a:t> du chef de l’État :</a:t>
            </a:r>
          </a:p>
          <a:p>
            <a:r>
              <a:rPr lang="fr-FR" dirty="0"/>
              <a:t>Le 12 mars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L’annonce de la fermeture des crèches, écoles, collèges, lycées et universités.</a:t>
            </a:r>
          </a:p>
          <a:p>
            <a:r>
              <a:rPr lang="fr-FR" dirty="0"/>
              <a:t>Le 16 mars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L’annonce du confinement et de la distanciation sociale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prolongement du confinement.</a:t>
            </a:r>
          </a:p>
          <a:p>
            <a:r>
              <a:rPr lang="fr-FR" dirty="0"/>
              <a:t>Le 13 avril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 retour en classe le 11 mai.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« Les distinctions sociales ne peuvent être fondées que sur l'utilité commune » et mention à « Des Jours Heureux ». 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FC1E9B6-BE5E-5B4E-A209-033E1F659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3" y="98070"/>
            <a:ext cx="12066814" cy="79865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1. Présenter des situations liées au confinement en France</a:t>
            </a:r>
          </a:p>
        </p:txBody>
      </p:sp>
    </p:spTree>
    <p:extLst>
      <p:ext uri="{BB962C8B-B14F-4D97-AF65-F5344CB8AC3E}">
        <p14:creationId xmlns:p14="http://schemas.microsoft.com/office/powerpoint/2010/main" val="1849606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5C03DB-2C0B-114F-A3D8-6D196873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282" y="1023640"/>
            <a:ext cx="11453148" cy="513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u="sng" dirty="0"/>
              <a:t>B. Un exemple de situations pouvant être proposées à un groupe d’élèves 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5DA535-540A-D74F-A5A3-78396195C4EA}"/>
              </a:ext>
            </a:extLst>
          </p:cNvPr>
          <p:cNvSpPr/>
          <p:nvPr/>
        </p:nvSpPr>
        <p:spPr>
          <a:xfrm>
            <a:off x="9036888" y="2449381"/>
            <a:ext cx="2102317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Le prolongement du confinement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9C9C90-F96C-DB45-9A42-460860E18FD7}"/>
              </a:ext>
            </a:extLst>
          </p:cNvPr>
          <p:cNvSpPr/>
          <p:nvPr/>
        </p:nvSpPr>
        <p:spPr>
          <a:xfrm>
            <a:off x="704981" y="2543051"/>
            <a:ext cx="2026131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r"/>
            <a:r>
              <a:rPr lang="fr-FR" dirty="0"/>
              <a:t>Les gestes barrières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FF9B99-B1E9-2848-8B09-DFCAA1981D1A}"/>
              </a:ext>
            </a:extLst>
          </p:cNvPr>
          <p:cNvSpPr/>
          <p:nvPr/>
        </p:nvSpPr>
        <p:spPr>
          <a:xfrm>
            <a:off x="2129640" y="5454916"/>
            <a:ext cx="2187852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Les DNB en contrôle continu en 2020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57588D-A3C5-744F-86C9-29D9C83C07D5}"/>
              </a:ext>
            </a:extLst>
          </p:cNvPr>
          <p:cNvSpPr/>
          <p:nvPr/>
        </p:nvSpPr>
        <p:spPr>
          <a:xfrm>
            <a:off x="4377405" y="2606000"/>
            <a:ext cx="3098364" cy="9233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L’annonce de la fermeture des crèches, écoles, collèges, lycées et universités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2D762C-83E4-514A-AD53-F3632573FF8F}"/>
              </a:ext>
            </a:extLst>
          </p:cNvPr>
          <p:cNvSpPr/>
          <p:nvPr/>
        </p:nvSpPr>
        <p:spPr>
          <a:xfrm>
            <a:off x="6265414" y="5454916"/>
            <a:ext cx="4599214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Ses parents atteints du Covid-19, un adolescent de 17 ans fait le mur et se rend à une fête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3362486-90D0-A648-942B-AD49F5C4C104}"/>
              </a:ext>
            </a:extLst>
          </p:cNvPr>
          <p:cNvSpPr/>
          <p:nvPr/>
        </p:nvSpPr>
        <p:spPr>
          <a:xfrm>
            <a:off x="2731112" y="1538650"/>
            <a:ext cx="6390952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Des communications de prévention, les informations et annonces officielles : des situations choisies </a:t>
            </a:r>
            <a:r>
              <a:rPr lang="fr-FR" b="1" u="sng" dirty="0"/>
              <a:t>communes à toute la classe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6544C70-D8CB-A948-9010-7B70B8B088D7}"/>
              </a:ext>
            </a:extLst>
          </p:cNvPr>
          <p:cNvSpPr/>
          <p:nvPr/>
        </p:nvSpPr>
        <p:spPr>
          <a:xfrm>
            <a:off x="2731111" y="4359459"/>
            <a:ext cx="6390951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Articles de presse ou de JT, des faits divers : des situations choisies </a:t>
            </a:r>
            <a:r>
              <a:rPr lang="fr-FR" b="1" u="sng" dirty="0"/>
              <a:t>propres à un groupe d’élèves</a:t>
            </a: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2C7EF812-1773-A945-B445-7B068459E437}"/>
              </a:ext>
            </a:extLst>
          </p:cNvPr>
          <p:cNvCxnSpPr>
            <a:cxnSpLocks/>
            <a:stCxn id="91" idx="2"/>
            <a:endCxn id="18" idx="0"/>
          </p:cNvCxnSpPr>
          <p:nvPr/>
        </p:nvCxnSpPr>
        <p:spPr>
          <a:xfrm flipH="1">
            <a:off x="5926587" y="2184981"/>
            <a:ext cx="1" cy="4210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068FEB30-9809-2645-86F8-5DFBA868F4F5}"/>
              </a:ext>
            </a:extLst>
          </p:cNvPr>
          <p:cNvCxnSpPr>
            <a:cxnSpLocks/>
            <a:stCxn id="91" idx="2"/>
            <a:endCxn id="5" idx="0"/>
          </p:cNvCxnSpPr>
          <p:nvPr/>
        </p:nvCxnSpPr>
        <p:spPr>
          <a:xfrm>
            <a:off x="5926588" y="2184981"/>
            <a:ext cx="4161459" cy="264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E5F6C435-5716-9E46-8E81-856937591935}"/>
              </a:ext>
            </a:extLst>
          </p:cNvPr>
          <p:cNvCxnSpPr>
            <a:cxnSpLocks/>
            <a:stCxn id="91" idx="2"/>
            <a:endCxn id="16" idx="0"/>
          </p:cNvCxnSpPr>
          <p:nvPr/>
        </p:nvCxnSpPr>
        <p:spPr>
          <a:xfrm flipH="1">
            <a:off x="1718047" y="2184981"/>
            <a:ext cx="4208541" cy="3580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5FE09064-1D13-4444-8324-28C17AC7DD79}"/>
              </a:ext>
            </a:extLst>
          </p:cNvPr>
          <p:cNvCxnSpPr>
            <a:cxnSpLocks/>
            <a:stCxn id="92" idx="2"/>
            <a:endCxn id="19" idx="0"/>
          </p:cNvCxnSpPr>
          <p:nvPr/>
        </p:nvCxnSpPr>
        <p:spPr>
          <a:xfrm>
            <a:off x="5926587" y="5005790"/>
            <a:ext cx="2638434" cy="4491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DEAA6612-EA0F-7446-A9CC-3E5D70168C57}"/>
              </a:ext>
            </a:extLst>
          </p:cNvPr>
          <p:cNvCxnSpPr>
            <a:cxnSpLocks/>
            <a:stCxn id="92" idx="2"/>
            <a:endCxn id="17" idx="0"/>
          </p:cNvCxnSpPr>
          <p:nvPr/>
        </p:nvCxnSpPr>
        <p:spPr>
          <a:xfrm flipH="1">
            <a:off x="3223566" y="5005790"/>
            <a:ext cx="2703021" cy="4491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itre 1">
            <a:extLst>
              <a:ext uri="{FF2B5EF4-FFF2-40B4-BE49-F238E27FC236}">
                <a16:creationId xmlns:a16="http://schemas.microsoft.com/office/drawing/2014/main" id="{59F1ED76-0B2A-B24C-94F8-0A89ACA64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3" y="98070"/>
            <a:ext cx="12066814" cy="79865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1. Présenter des situations liées au confinement en France</a:t>
            </a:r>
          </a:p>
        </p:txBody>
      </p:sp>
    </p:spTree>
    <p:extLst>
      <p:ext uri="{BB962C8B-B14F-4D97-AF65-F5344CB8AC3E}">
        <p14:creationId xmlns:p14="http://schemas.microsoft.com/office/powerpoint/2010/main" val="324071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D8F8901-BF9B-334C-BD52-EF1F7F02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40" y="3029673"/>
            <a:ext cx="11954720" cy="798653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2. Faire interagir les élèves autour de certaines de ces situations</a:t>
            </a:r>
          </a:p>
        </p:txBody>
      </p:sp>
    </p:spTree>
    <p:extLst>
      <p:ext uri="{BB962C8B-B14F-4D97-AF65-F5344CB8AC3E}">
        <p14:creationId xmlns:p14="http://schemas.microsoft.com/office/powerpoint/2010/main" val="736553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BD311DD-3EA7-204F-A849-CF9ECF669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659"/>
            <a:ext cx="10515600" cy="4772083"/>
          </a:xfrm>
          <a:ln w="38100">
            <a:solidFill>
              <a:srgbClr val="7030A0"/>
            </a:solidFill>
            <a:prstDash val="sysDot"/>
          </a:ln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r-FR" u="sng" dirty="0"/>
              <a:t>Déroulement :</a:t>
            </a:r>
          </a:p>
          <a:p>
            <a:pPr>
              <a:buFontTx/>
              <a:buChar char="-"/>
            </a:pPr>
            <a:r>
              <a:rPr lang="fr-FR" dirty="0"/>
              <a:t>À partir des choix de situations fournir aux élèves un tableau / des cartes présentant des émotions et des sentiments pour les aider à y réagir.</a:t>
            </a:r>
          </a:p>
          <a:p>
            <a:pPr>
              <a:buFontTx/>
              <a:buChar char="-"/>
            </a:pPr>
            <a:r>
              <a:rPr lang="fr-FR" dirty="0"/>
              <a:t>Leur demander de rédiger un texte de quelques phrases pour exprimer leur ressenti sur la / les situations proposées.</a:t>
            </a:r>
          </a:p>
          <a:p>
            <a:pPr>
              <a:buFontTx/>
              <a:buChar char="-"/>
            </a:pPr>
            <a:r>
              <a:rPr lang="fr-FR" dirty="0"/>
              <a:t>Réalisation du texte </a:t>
            </a:r>
            <a:r>
              <a:rPr lang="fr-FR" dirty="0" err="1"/>
              <a:t>seul.e</a:t>
            </a:r>
            <a:r>
              <a:rPr lang="fr-FR" dirty="0"/>
              <a:t> ou en commun au sein du groupe.</a:t>
            </a:r>
          </a:p>
          <a:p>
            <a:pPr>
              <a:buFontTx/>
              <a:buChar char="-"/>
            </a:pPr>
            <a:r>
              <a:rPr lang="fr-FR" dirty="0"/>
              <a:t>Des petites cartes avec des questions simples peuvent être distribuées pour aider au raisonnement.</a:t>
            </a:r>
          </a:p>
          <a:p>
            <a:pPr>
              <a:buFontTx/>
              <a:buChar char="-"/>
            </a:pPr>
            <a:endParaRPr lang="fr-FR" dirty="0"/>
          </a:p>
          <a:p>
            <a:pPr marL="0" indent="0">
              <a:buNone/>
            </a:pPr>
            <a:r>
              <a:rPr lang="fr-FR" u="sng" dirty="0"/>
              <a:t>Quels objectifs ?</a:t>
            </a:r>
          </a:p>
          <a:p>
            <a:pPr>
              <a:buFontTx/>
              <a:buChar char="-"/>
            </a:pPr>
            <a:r>
              <a:rPr lang="fr-FR" dirty="0"/>
              <a:t>Donner la possibilité aux élèves d’émettre un jugement et d’exprimer leur sensibilité.</a:t>
            </a:r>
          </a:p>
          <a:p>
            <a:pPr>
              <a:buFontTx/>
              <a:buChar char="-"/>
            </a:pPr>
            <a:r>
              <a:rPr lang="fr-FR" dirty="0"/>
              <a:t>Partager ses sentiments au sein d’un groupe, en discuter avec autrui.</a:t>
            </a:r>
          </a:p>
          <a:p>
            <a:pPr>
              <a:buFontTx/>
              <a:buChar char="-"/>
            </a:pPr>
            <a:r>
              <a:rPr lang="fr-FR" dirty="0"/>
              <a:t>Ouvrir sur la perspective du soi et des autres, des intérêts particuliers et de l’intérêt général.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2D8F8901-BF9B-334C-BD52-EF1F7F02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40" y="142487"/>
            <a:ext cx="11954720" cy="798653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2. Faire interagir les élèves autour de certaines de ces situations</a:t>
            </a:r>
          </a:p>
        </p:txBody>
      </p:sp>
    </p:spTree>
    <p:extLst>
      <p:ext uri="{BB962C8B-B14F-4D97-AF65-F5344CB8AC3E}">
        <p14:creationId xmlns:p14="http://schemas.microsoft.com/office/powerpoint/2010/main" val="1729754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5C03DB-2C0B-114F-A3D8-6D196873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281" y="1023640"/>
            <a:ext cx="11568895" cy="513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u="sng" dirty="0"/>
              <a:t>A. Avec des cartes représentant des émotions et sentiments…</a:t>
            </a:r>
            <a:endParaRPr lang="fr-FR" sz="2000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156CEF6-5922-B849-89DB-B7A9A561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40" y="142487"/>
            <a:ext cx="11954720" cy="798653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2. Faire interagir les élèves autour de certaines de ces situations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3F0449-F8D6-2648-8EB8-D7454299F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85" y="1508283"/>
            <a:ext cx="1863839" cy="2043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E96348-1B64-9844-9654-E34FDAA6A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45" y="1503545"/>
            <a:ext cx="1863840" cy="2082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A76B04-1CA6-E740-BAEF-04F46F2D8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7" y="3963160"/>
            <a:ext cx="1834803" cy="22206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D50B91-8C6B-F548-B398-711A15BBB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906" y="3934115"/>
            <a:ext cx="1863840" cy="2132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8C9EF41-D41D-5D4F-BF83-CFBC47879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650" y="3994199"/>
            <a:ext cx="1816343" cy="2096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F950AA-C6C8-0D44-9199-D60AF0DC46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67" y="4023986"/>
            <a:ext cx="1846581" cy="2099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FD7DF4F-1038-B544-85EE-4DBFFB22A4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20" y="3945713"/>
            <a:ext cx="1918665" cy="21448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22AB739-1C7E-2B43-8671-8FC708E1E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61" y="1490418"/>
            <a:ext cx="1834803" cy="2066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6EFD55-8C86-2E46-A2DD-96148C45F5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6" y="1486761"/>
            <a:ext cx="1816344" cy="2099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8739E27-92B9-9344-991A-3A3E2D3F1C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906" y="1490418"/>
            <a:ext cx="1881782" cy="20794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48856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2587</Words>
  <Application>Microsoft Office PowerPoint</Application>
  <PresentationFormat>Grand écran</PresentationFormat>
  <Paragraphs>248</Paragraphs>
  <Slides>24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Thème Office</vt:lpstr>
      <vt:lpstr>Présentation PowerPoint</vt:lpstr>
      <vt:lpstr>Les étapes du travail</vt:lpstr>
      <vt:lpstr>1. Présenter des situations liées au confinement en France</vt:lpstr>
      <vt:lpstr>1. Présenter des situations liées au confinement en France</vt:lpstr>
      <vt:lpstr>1. Présenter des situations liées au confinement en France</vt:lpstr>
      <vt:lpstr>1. Présenter des situations liées au confinement en France</vt:lpstr>
      <vt:lpstr>2. Faire interagir les élèves autour de certaines de ces situations</vt:lpstr>
      <vt:lpstr>2. Faire interagir les élèves autour de certaines de ces situations</vt:lpstr>
      <vt:lpstr>2. Faire interagir les élèves autour de certaines de ces situations</vt:lpstr>
      <vt:lpstr>2. Faire interagir les élèves autour de certaines de ces situations</vt:lpstr>
      <vt:lpstr>2. Faire interagir les élèves autour de certaines de ces situations</vt:lpstr>
      <vt:lpstr>3. Intégrer les valeurs de la République aux réflexions</vt:lpstr>
      <vt:lpstr>3. Intégrer les valeurs de la République aux réflexions</vt:lpstr>
      <vt:lpstr>3. Intégrer les valeurs de la République aux réflexions</vt:lpstr>
      <vt:lpstr>Présentation PowerPoint</vt:lpstr>
      <vt:lpstr>Présentation PowerPoint</vt:lpstr>
      <vt:lpstr>5. Un exemple de parcours possible en Troisième</vt:lpstr>
      <vt:lpstr>5. Un exemple de parcours possible en Troisième</vt:lpstr>
      <vt:lpstr>5. Un exemple de parcours possible en Troisième</vt:lpstr>
      <vt:lpstr>5. Un exemple de parcours possible en Troisième</vt:lpstr>
      <vt:lpstr>5. Un exemple de parcours possible en Troisième</vt:lpstr>
      <vt:lpstr>5. Un exemple de parcours possible en Troisième</vt:lpstr>
      <vt:lpstr>5. Un exemple de parcours possible en Troisième</vt:lpstr>
      <vt:lpstr>5. Un exemple de parcours possible en Troisième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Kamel Feddal</dc:creator>
  <cp:lastModifiedBy>ERIC</cp:lastModifiedBy>
  <cp:revision>119</cp:revision>
  <dcterms:created xsi:type="dcterms:W3CDTF">2020-04-16T12:12:12Z</dcterms:created>
  <dcterms:modified xsi:type="dcterms:W3CDTF">2020-05-01T12:49:18Z</dcterms:modified>
</cp:coreProperties>
</file>