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72" r:id="rId2"/>
    <p:sldId id="256" r:id="rId3"/>
    <p:sldId id="263" r:id="rId4"/>
    <p:sldId id="373" r:id="rId5"/>
    <p:sldId id="374" r:id="rId6"/>
    <p:sldId id="391" r:id="rId7"/>
    <p:sldId id="392" r:id="rId8"/>
    <p:sldId id="389" r:id="rId9"/>
    <p:sldId id="375" r:id="rId10"/>
    <p:sldId id="384" r:id="rId11"/>
    <p:sldId id="385" r:id="rId12"/>
    <p:sldId id="386" r:id="rId13"/>
    <p:sldId id="388" r:id="rId14"/>
    <p:sldId id="387" r:id="rId15"/>
    <p:sldId id="376" r:id="rId1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A" initials="L" lastIdx="3" clrIdx="0">
    <p:extLst>
      <p:ext uri="{19B8F6BF-5375-455C-9EA6-DF929625EA0E}">
        <p15:presenceInfo xmlns:p15="http://schemas.microsoft.com/office/powerpoint/2012/main" userId="LO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2518" autoAdjust="0"/>
  </p:normalViewPr>
  <p:slideViewPr>
    <p:cSldViewPr>
      <p:cViewPr varScale="1">
        <p:scale>
          <a:sx n="83" d="100"/>
          <a:sy n="83" d="100"/>
        </p:scale>
        <p:origin x="160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8" tIns="45719" rIns="91438" bIns="45719"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38" tIns="45719" rIns="91438" bIns="45719" rtlCol="0"/>
          <a:lstStyle>
            <a:lvl1pPr algn="r">
              <a:defRPr sz="1200"/>
            </a:lvl1pPr>
          </a:lstStyle>
          <a:p>
            <a:fld id="{8B2E4B6A-100B-46FB-873B-EE8D71AB06B7}" type="datetimeFigureOut">
              <a:rPr lang="fr-FR" smtClean="0"/>
              <a:t>28/04/2020</a:t>
            </a:fld>
            <a:endParaRPr lang="fr-FR"/>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38" tIns="45719" rIns="91438" bIns="4571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38" tIns="45719" rIns="91438" bIns="45719" rtlCol="0" anchor="b"/>
          <a:lstStyle>
            <a:lvl1pPr algn="r">
              <a:defRPr sz="1200"/>
            </a:lvl1pPr>
          </a:lstStyle>
          <a:p>
            <a:fld id="{D167EECE-6587-4044-9A61-5EEA70822F4F}" type="slidenum">
              <a:rPr lang="fr-FR" smtClean="0"/>
              <a:t>‹N°›</a:t>
            </a:fld>
            <a:endParaRPr lang="fr-FR"/>
          </a:p>
        </p:txBody>
      </p:sp>
    </p:spTree>
    <p:extLst>
      <p:ext uri="{BB962C8B-B14F-4D97-AF65-F5344CB8AC3E}">
        <p14:creationId xmlns:p14="http://schemas.microsoft.com/office/powerpoint/2010/main" val="1027223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8" tIns="45719" rIns="91438" bIns="45719"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1438" tIns="45719" rIns="91438" bIns="45719" rtlCol="0"/>
          <a:lstStyle>
            <a:lvl1pPr algn="r">
              <a:defRPr sz="1200"/>
            </a:lvl1pPr>
          </a:lstStyle>
          <a:p>
            <a:fld id="{A1BCB1B4-8D20-4386-891D-1035DBF5F436}" type="datetimeFigureOut">
              <a:rPr lang="fr-FR" smtClean="0"/>
              <a:pPr/>
              <a:t>28/04/2020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8" tIns="45719" rIns="91438" bIns="45719"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8" tIns="45719" rIns="91438" bIns="4571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8" tIns="45719" rIns="91438" bIns="4571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38" tIns="45719" rIns="91438" bIns="45719" rtlCol="0" anchor="b"/>
          <a:lstStyle>
            <a:lvl1pPr algn="r">
              <a:defRPr sz="1200"/>
            </a:lvl1pPr>
          </a:lstStyle>
          <a:p>
            <a:fld id="{06CAEA48-79B3-4C07-BAC7-588A81C1A787}" type="slidenum">
              <a:rPr lang="fr-FR" smtClean="0"/>
              <a:pPr/>
              <a:t>‹N°›</a:t>
            </a:fld>
            <a:endParaRPr lang="fr-FR"/>
          </a:p>
        </p:txBody>
      </p:sp>
    </p:spTree>
    <p:extLst>
      <p:ext uri="{BB962C8B-B14F-4D97-AF65-F5344CB8AC3E}">
        <p14:creationId xmlns:p14="http://schemas.microsoft.com/office/powerpoint/2010/main" val="418962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a:t>
            </a:fld>
            <a:endParaRPr lang="fr-FR"/>
          </a:p>
        </p:txBody>
      </p:sp>
    </p:spTree>
    <p:extLst>
      <p:ext uri="{BB962C8B-B14F-4D97-AF65-F5344CB8AC3E}">
        <p14:creationId xmlns:p14="http://schemas.microsoft.com/office/powerpoint/2010/main" val="130649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10</a:t>
            </a:fld>
            <a:endParaRPr lang="fr-FR"/>
          </a:p>
        </p:txBody>
      </p:sp>
    </p:spTree>
    <p:extLst>
      <p:ext uri="{BB962C8B-B14F-4D97-AF65-F5344CB8AC3E}">
        <p14:creationId xmlns:p14="http://schemas.microsoft.com/office/powerpoint/2010/main" val="294398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11</a:t>
            </a:fld>
            <a:endParaRPr lang="fr-FR"/>
          </a:p>
        </p:txBody>
      </p:sp>
    </p:spTree>
    <p:extLst>
      <p:ext uri="{BB962C8B-B14F-4D97-AF65-F5344CB8AC3E}">
        <p14:creationId xmlns:p14="http://schemas.microsoft.com/office/powerpoint/2010/main" val="231533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12</a:t>
            </a:fld>
            <a:endParaRPr lang="fr-FR"/>
          </a:p>
        </p:txBody>
      </p:sp>
    </p:spTree>
    <p:extLst>
      <p:ext uri="{BB962C8B-B14F-4D97-AF65-F5344CB8AC3E}">
        <p14:creationId xmlns:p14="http://schemas.microsoft.com/office/powerpoint/2010/main" val="366461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13</a:t>
            </a:fld>
            <a:endParaRPr lang="fr-FR"/>
          </a:p>
        </p:txBody>
      </p:sp>
    </p:spTree>
    <p:extLst>
      <p:ext uri="{BB962C8B-B14F-4D97-AF65-F5344CB8AC3E}">
        <p14:creationId xmlns:p14="http://schemas.microsoft.com/office/powerpoint/2010/main" val="219170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14</a:t>
            </a:fld>
            <a:endParaRPr lang="fr-FR"/>
          </a:p>
        </p:txBody>
      </p:sp>
    </p:spTree>
    <p:extLst>
      <p:ext uri="{BB962C8B-B14F-4D97-AF65-F5344CB8AC3E}">
        <p14:creationId xmlns:p14="http://schemas.microsoft.com/office/powerpoint/2010/main" val="3428883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15</a:t>
            </a:fld>
            <a:endParaRPr lang="fr-FR"/>
          </a:p>
        </p:txBody>
      </p:sp>
    </p:spTree>
    <p:extLst>
      <p:ext uri="{BB962C8B-B14F-4D97-AF65-F5344CB8AC3E}">
        <p14:creationId xmlns:p14="http://schemas.microsoft.com/office/powerpoint/2010/main" val="242359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2</a:t>
            </a:fld>
            <a:endParaRPr lang="fr-FR"/>
          </a:p>
        </p:txBody>
      </p:sp>
    </p:spTree>
    <p:extLst>
      <p:ext uri="{BB962C8B-B14F-4D97-AF65-F5344CB8AC3E}">
        <p14:creationId xmlns:p14="http://schemas.microsoft.com/office/powerpoint/2010/main" val="662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3</a:t>
            </a:fld>
            <a:endParaRPr lang="fr-FR"/>
          </a:p>
        </p:txBody>
      </p:sp>
    </p:spTree>
    <p:extLst>
      <p:ext uri="{BB962C8B-B14F-4D97-AF65-F5344CB8AC3E}">
        <p14:creationId xmlns:p14="http://schemas.microsoft.com/office/powerpoint/2010/main" val="69342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4</a:t>
            </a:fld>
            <a:endParaRPr lang="fr-FR"/>
          </a:p>
        </p:txBody>
      </p:sp>
    </p:spTree>
    <p:extLst>
      <p:ext uri="{BB962C8B-B14F-4D97-AF65-F5344CB8AC3E}">
        <p14:creationId xmlns:p14="http://schemas.microsoft.com/office/powerpoint/2010/main" val="296781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5</a:t>
            </a:fld>
            <a:endParaRPr lang="fr-FR"/>
          </a:p>
        </p:txBody>
      </p:sp>
    </p:spTree>
    <p:extLst>
      <p:ext uri="{BB962C8B-B14F-4D97-AF65-F5344CB8AC3E}">
        <p14:creationId xmlns:p14="http://schemas.microsoft.com/office/powerpoint/2010/main" val="169057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6</a:t>
            </a:fld>
            <a:endParaRPr lang="fr-FR"/>
          </a:p>
        </p:txBody>
      </p:sp>
    </p:spTree>
    <p:extLst>
      <p:ext uri="{BB962C8B-B14F-4D97-AF65-F5344CB8AC3E}">
        <p14:creationId xmlns:p14="http://schemas.microsoft.com/office/powerpoint/2010/main" val="289551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7</a:t>
            </a:fld>
            <a:endParaRPr lang="fr-FR"/>
          </a:p>
        </p:txBody>
      </p:sp>
    </p:spTree>
    <p:extLst>
      <p:ext uri="{BB962C8B-B14F-4D97-AF65-F5344CB8AC3E}">
        <p14:creationId xmlns:p14="http://schemas.microsoft.com/office/powerpoint/2010/main" val="1328218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8</a:t>
            </a:fld>
            <a:endParaRPr lang="fr-FR"/>
          </a:p>
        </p:txBody>
      </p:sp>
    </p:spTree>
    <p:extLst>
      <p:ext uri="{BB962C8B-B14F-4D97-AF65-F5344CB8AC3E}">
        <p14:creationId xmlns:p14="http://schemas.microsoft.com/office/powerpoint/2010/main" val="317778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CAEA48-79B3-4C07-BAC7-588A81C1A787}" type="slidenum">
              <a:rPr lang="fr-FR" smtClean="0"/>
              <a:pPr/>
              <a:t>9</a:t>
            </a:fld>
            <a:endParaRPr lang="fr-FR"/>
          </a:p>
        </p:txBody>
      </p:sp>
    </p:spTree>
    <p:extLst>
      <p:ext uri="{BB962C8B-B14F-4D97-AF65-F5344CB8AC3E}">
        <p14:creationId xmlns:p14="http://schemas.microsoft.com/office/powerpoint/2010/main" val="3402067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9991E5B-4A3D-46DD-A129-EF2096E36F0A}" type="datetimeFigureOut">
              <a:rPr lang="fr-FR" smtClean="0"/>
              <a:pPr/>
              <a:t>28/04/2020</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94E0530D-70B2-4380-90D7-5FA5A48230D7}" type="slidenum">
              <a:rPr lang="fr-FR" smtClean="0"/>
              <a:pPr/>
              <a:t>‹N°›</a:t>
            </a:fld>
            <a:endParaRPr lang="fr-F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9991E5B-4A3D-46DD-A129-EF2096E36F0A}" type="datetimeFigureOut">
              <a:rPr lang="fr-FR" smtClean="0"/>
              <a:pPr/>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E0530D-70B2-4380-90D7-5FA5A48230D7}" type="slidenum">
              <a:rPr lang="fr-FR" smtClean="0"/>
              <a:pPr/>
              <a:t>‹N°›</a:t>
            </a:fld>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9991E5B-4A3D-46DD-A129-EF2096E36F0A}" type="datetimeFigureOut">
              <a:rPr lang="fr-FR" smtClean="0"/>
              <a:pPr/>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E0530D-70B2-4380-90D7-5FA5A48230D7}" type="slidenum">
              <a:rPr lang="fr-FR" smtClean="0"/>
              <a:pPr/>
              <a:t>‹N°›</a:t>
            </a:fld>
            <a:endParaRPr lang="fr-F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9991E5B-4A3D-46DD-A129-EF2096E36F0A}" type="datetimeFigureOut">
              <a:rPr lang="fr-FR" smtClean="0"/>
              <a:pPr/>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E0530D-70B2-4380-90D7-5FA5A48230D7}" type="slidenum">
              <a:rPr lang="fr-FR" smtClean="0"/>
              <a:pPr/>
              <a:t>‹N°›</a:t>
            </a:fld>
            <a:endParaRPr lang="fr-FR"/>
          </a:p>
        </p:txBody>
      </p:sp>
      <p:sp>
        <p:nvSpPr>
          <p:cNvPr id="7" name="Titre 6"/>
          <p:cNvSpPr>
            <a:spLocks noGrp="1"/>
          </p:cNvSpPr>
          <p:nvPr>
            <p:ph type="title"/>
          </p:nvPr>
        </p:nvSpPr>
        <p:spPr/>
        <p:txBody>
          <a:bodyPr rtlCol="0"/>
          <a:lstStyle/>
          <a:p>
            <a:r>
              <a:rPr kumimoji="0" lang="fr-FR"/>
              <a:t>Cliquez pour modifier le style du titre</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A9991E5B-4A3D-46DD-A129-EF2096E36F0A}" type="datetimeFigureOut">
              <a:rPr lang="fr-FR" smtClean="0"/>
              <a:pPr/>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E0530D-70B2-4380-90D7-5FA5A48230D7}"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9991E5B-4A3D-46DD-A129-EF2096E36F0A}" type="datetimeFigureOut">
              <a:rPr lang="fr-FR" smtClean="0"/>
              <a:pPr/>
              <a:t>28/04/2020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E0530D-70B2-4380-90D7-5FA5A48230D7}" type="slidenum">
              <a:rPr lang="fr-FR" smtClean="0"/>
              <a:pPr/>
              <a:t>‹N°›</a:t>
            </a:fld>
            <a:endParaRPr lang="fr-FR"/>
          </a:p>
        </p:txBody>
      </p:sp>
      <p:sp>
        <p:nvSpPr>
          <p:cNvPr id="8" name="Titre 7"/>
          <p:cNvSpPr>
            <a:spLocks noGrp="1"/>
          </p:cNvSpPr>
          <p:nvPr>
            <p:ph type="title"/>
          </p:nvPr>
        </p:nvSpPr>
        <p:spPr/>
        <p:txBody>
          <a:bodyPr rtlCol="0"/>
          <a:lstStyle/>
          <a:p>
            <a:r>
              <a:rPr kumimoji="0" lang="fr-FR"/>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A9991E5B-4A3D-46DD-A129-EF2096E36F0A}" type="datetimeFigureOut">
              <a:rPr lang="fr-FR" smtClean="0"/>
              <a:pPr/>
              <a:t>28/04/2020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E0530D-70B2-4380-90D7-5FA5A48230D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9991E5B-4A3D-46DD-A129-EF2096E36F0A}" type="datetimeFigureOut">
              <a:rPr lang="fr-FR" smtClean="0"/>
              <a:pPr/>
              <a:t>28/04/2020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E0530D-70B2-4380-90D7-5FA5A48230D7}" type="slidenum">
              <a:rPr lang="fr-FR" smtClean="0"/>
              <a:pPr/>
              <a:t>‹N°›</a:t>
            </a:fld>
            <a:endParaRPr lang="fr-FR"/>
          </a:p>
        </p:txBody>
      </p:sp>
      <p:sp>
        <p:nvSpPr>
          <p:cNvPr id="6" name="Titre 5"/>
          <p:cNvSpPr>
            <a:spLocks noGrp="1"/>
          </p:cNvSpPr>
          <p:nvPr>
            <p:ph type="title"/>
          </p:nvPr>
        </p:nvSpPr>
        <p:spPr/>
        <p:txBody>
          <a:bodyPr rtlCol="0"/>
          <a:lstStyle/>
          <a:p>
            <a:r>
              <a:rPr kumimoji="0" lang="fr-FR"/>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991E5B-4A3D-46DD-A129-EF2096E36F0A}" type="datetimeFigureOut">
              <a:rPr lang="fr-FR" smtClean="0"/>
              <a:pPr/>
              <a:t>28/04/2020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E0530D-70B2-4380-90D7-5FA5A48230D7}" type="slidenum">
              <a:rPr lang="fr-FR" smtClean="0"/>
              <a:pPr/>
              <a:t>‹N°›</a:t>
            </a:fld>
            <a:endParaRPr lang="fr-F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p>
            <a:fld id="{A9991E5B-4A3D-46DD-A129-EF2096E36F0A}" type="datetimeFigureOut">
              <a:rPr lang="fr-FR" smtClean="0"/>
              <a:pPr/>
              <a:t>28/04/2020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E0530D-70B2-4380-90D7-5FA5A48230D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9991E5B-4A3D-46DD-A129-EF2096E36F0A}" type="datetimeFigureOut">
              <a:rPr lang="fr-FR" smtClean="0"/>
              <a:pPr/>
              <a:t>28/04/2020</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94E0530D-70B2-4380-90D7-5FA5A48230D7}"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9991E5B-4A3D-46DD-A129-EF2096E36F0A}" type="datetimeFigureOut">
              <a:rPr lang="fr-FR" smtClean="0"/>
              <a:pPr/>
              <a:t>28/04/2020</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4E0530D-70B2-4380-90D7-5FA5A48230D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592" y="188640"/>
            <a:ext cx="7488832" cy="181588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3600" dirty="0">
                <a:effectLst>
                  <a:outerShdw blurRad="38100" dist="38100" dir="2700000" algn="tl">
                    <a:srgbClr val="000000">
                      <a:alpha val="43137"/>
                    </a:srgbClr>
                  </a:outerShdw>
                </a:effectLst>
                <a:latin typeface="Calibri" panose="020F0502020204030204" pitchFamily="34" charset="0"/>
              </a:rPr>
              <a:t>Le port du masque </a:t>
            </a:r>
          </a:p>
          <a:p>
            <a:pPr algn="ctr"/>
            <a:r>
              <a:rPr lang="fr-FR" sz="3600" dirty="0">
                <a:effectLst>
                  <a:outerShdw blurRad="38100" dist="38100" dir="2700000" algn="tl">
                    <a:srgbClr val="000000">
                      <a:alpha val="43137"/>
                    </a:srgbClr>
                  </a:outerShdw>
                </a:effectLst>
                <a:latin typeface="Calibri" panose="020F0502020204030204" pitchFamily="34" charset="0"/>
              </a:rPr>
              <a:t>Pourquoi ? Pour qui ? Comment ? Donner du sens…. </a:t>
            </a:r>
          </a:p>
        </p:txBody>
      </p:sp>
      <p:sp>
        <p:nvSpPr>
          <p:cNvPr id="7" name="Rectangle à coins arrondis 6"/>
          <p:cNvSpPr/>
          <p:nvPr/>
        </p:nvSpPr>
        <p:spPr>
          <a:xfrm>
            <a:off x="251519" y="2254600"/>
            <a:ext cx="4317497" cy="44867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fr-FR" sz="1600" dirty="0">
                <a:solidFill>
                  <a:schemeClr val="tx1"/>
                </a:solidFill>
                <a:latin typeface="Calibri" panose="020F0502020204030204" pitchFamily="34" charset="0"/>
                <a:cs typeface="Calibri" panose="020F0502020204030204" pitchFamily="34" charset="0"/>
              </a:rPr>
              <a:t>Compte tenu des préconisations sanitaires actuelles, le port du masque est désormais conseillé, indiqué ou obligatoire selon le lieu, les activités professionnelles</a:t>
            </a:r>
            <a:r>
              <a:rPr lang="fr-FR" sz="1600" dirty="0">
                <a:solidFill>
                  <a:srgbClr val="FF0000"/>
                </a:solidFill>
                <a:latin typeface="Calibri" panose="020F0502020204030204" pitchFamily="34" charset="0"/>
                <a:cs typeface="Calibri" panose="020F0502020204030204" pitchFamily="34" charset="0"/>
              </a:rPr>
              <a:t>,</a:t>
            </a:r>
            <a:r>
              <a:rPr lang="fr-FR" sz="1600" dirty="0">
                <a:solidFill>
                  <a:schemeClr val="tx1"/>
                </a:solidFill>
                <a:latin typeface="Calibri" panose="020F0502020204030204" pitchFamily="34" charset="0"/>
                <a:cs typeface="Calibri" panose="020F0502020204030204" pitchFamily="34" charset="0"/>
              </a:rPr>
              <a:t> ou le type de déplacement effectué. </a:t>
            </a:r>
            <a:r>
              <a:rPr lang="fr-FR" sz="1600" b="1" dirty="0">
                <a:solidFill>
                  <a:schemeClr val="tx1"/>
                </a:solidFill>
                <a:latin typeface="Calibri" panose="020F0502020204030204" pitchFamily="34" charset="0"/>
                <a:cs typeface="Calibri" panose="020F0502020204030204" pitchFamily="34" charset="0"/>
              </a:rPr>
              <a:t>Visible, ce geste barrière interroge et modifie</a:t>
            </a:r>
            <a:r>
              <a:rPr lang="fr-FR" sz="1600" b="1" dirty="0">
                <a:solidFill>
                  <a:srgbClr val="FF0000"/>
                </a:solidFill>
                <a:latin typeface="Calibri" panose="020F0502020204030204" pitchFamily="34" charset="0"/>
                <a:cs typeface="Calibri" panose="020F0502020204030204" pitchFamily="34" charset="0"/>
              </a:rPr>
              <a:t>,</a:t>
            </a:r>
            <a:r>
              <a:rPr lang="fr-FR" sz="1600" b="1" dirty="0">
                <a:solidFill>
                  <a:schemeClr val="tx1"/>
                </a:solidFill>
                <a:latin typeface="Calibri" panose="020F0502020204030204" pitchFamily="34" charset="0"/>
                <a:cs typeface="Calibri" panose="020F0502020204030204" pitchFamily="34" charset="0"/>
              </a:rPr>
              <a:t> notre regard sur l’autre, mais aussi nos gestes simples du quotidien</a:t>
            </a:r>
            <a:r>
              <a:rPr lang="fr-FR" sz="1600" dirty="0">
                <a:solidFill>
                  <a:schemeClr val="tx1"/>
                </a:solidFill>
                <a:latin typeface="Calibri" panose="020F0502020204030204" pitchFamily="34" charset="0"/>
                <a:cs typeface="Calibri" panose="020F0502020204030204" pitchFamily="34" charset="0"/>
              </a:rPr>
              <a:t>. Il est ainsi un des emblèmes symbolisant la protection des hommes face au virus du Covid-19.  Au-delà des modifications des aspects physiques que le port du masque génère, il faudra être en mesure de l’utiliser judicieusement et pour cela, il est important, de comprendre et de savoir, comment l’utiliser, et de ce fait donner du sens au port du masque. </a:t>
            </a:r>
          </a:p>
        </p:txBody>
      </p:sp>
      <p:pic>
        <p:nvPicPr>
          <p:cNvPr id="2" name="Image 1"/>
          <p:cNvPicPr>
            <a:picLocks noChangeAspect="1"/>
          </p:cNvPicPr>
          <p:nvPr/>
        </p:nvPicPr>
        <p:blipFill>
          <a:blip r:embed="rId3"/>
          <a:stretch>
            <a:fillRect/>
          </a:stretch>
        </p:blipFill>
        <p:spPr>
          <a:xfrm>
            <a:off x="4569017" y="2564904"/>
            <a:ext cx="4574983" cy="4176464"/>
          </a:xfrm>
          <a:prstGeom prst="rect">
            <a:avLst/>
          </a:prstGeom>
        </p:spPr>
      </p:pic>
    </p:spTree>
    <p:extLst>
      <p:ext uri="{BB962C8B-B14F-4D97-AF65-F5344CB8AC3E}">
        <p14:creationId xmlns:p14="http://schemas.microsoft.com/office/powerpoint/2010/main" val="30378135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79512" y="122681"/>
            <a:ext cx="2664296"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Les différents types de masque</a:t>
            </a:r>
            <a:r>
              <a:rPr lang="fr-FR" sz="2400" b="1" u="sng" dirty="0">
                <a:solidFill>
                  <a:srgbClr val="FF0000"/>
                </a:solidFill>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s</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
        <p:nvSpPr>
          <p:cNvPr id="4" name="Rectangle 1"/>
          <p:cNvSpPr>
            <a:spLocks noChangeArrowheads="1"/>
          </p:cNvSpPr>
          <p:nvPr/>
        </p:nvSpPr>
        <p:spPr bwMode="auto">
          <a:xfrm>
            <a:off x="2987824" y="122681"/>
            <a:ext cx="6156176" cy="738664"/>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400" b="0" i="1" dirty="0">
                <a:latin typeface="Calibri" pitchFamily="34" charset="0"/>
              </a:rPr>
              <a:t>Quels sont les différents types de masques que  vous connaissez ?</a:t>
            </a:r>
          </a:p>
          <a:p>
            <a:pPr algn="just" eaLnBrk="1" hangingPunct="1">
              <a:defRPr/>
            </a:pPr>
            <a:r>
              <a:rPr lang="fr-FR" altLang="fr-FR" sz="1400" b="0" i="1" dirty="0">
                <a:latin typeface="Calibri" pitchFamily="34" charset="0"/>
              </a:rPr>
              <a:t>Que signifie FFP ? </a:t>
            </a:r>
          </a:p>
          <a:p>
            <a:pPr algn="just" eaLnBrk="1" hangingPunct="1">
              <a:defRPr/>
            </a:pPr>
            <a:r>
              <a:rPr lang="fr-FR" altLang="fr-FR" sz="1400" b="0" i="1" dirty="0">
                <a:latin typeface="Calibri" pitchFamily="34" charset="0"/>
              </a:rPr>
              <a:t>En quoi consistent leurs différences ? </a:t>
            </a:r>
          </a:p>
        </p:txBody>
      </p:sp>
      <p:sp>
        <p:nvSpPr>
          <p:cNvPr id="5" name="Rectangle 4"/>
          <p:cNvSpPr/>
          <p:nvPr/>
        </p:nvSpPr>
        <p:spPr>
          <a:xfrm>
            <a:off x="251520" y="6453336"/>
            <a:ext cx="8718035" cy="246221"/>
          </a:xfrm>
          <a:prstGeom prst="rect">
            <a:avLst/>
          </a:prstGeom>
          <a:solidFill>
            <a:schemeClr val="bg2"/>
          </a:solidFill>
        </p:spPr>
        <p:txBody>
          <a:bodyPr wrap="square">
            <a:spAutoFit/>
          </a:bodyPr>
          <a:lstStyle/>
          <a:p>
            <a:r>
              <a:rPr lang="fr-FR" sz="1000" dirty="0"/>
              <a:t>Lien :http://www.leparisien.fr/societe/coronavirus-les-masques-faits-maison-sont-ils-vraiment-utiles-24-03-2020-8286675.php</a:t>
            </a:r>
          </a:p>
        </p:txBody>
      </p:sp>
      <p:pic>
        <p:nvPicPr>
          <p:cNvPr id="7" name="Image 6"/>
          <p:cNvPicPr>
            <a:picLocks noChangeAspect="1"/>
          </p:cNvPicPr>
          <p:nvPr/>
        </p:nvPicPr>
        <p:blipFill>
          <a:blip r:embed="rId3"/>
          <a:stretch>
            <a:fillRect/>
          </a:stretch>
        </p:blipFill>
        <p:spPr>
          <a:xfrm>
            <a:off x="5652120" y="1052736"/>
            <a:ext cx="2952328" cy="5133142"/>
          </a:xfrm>
          <a:prstGeom prst="rect">
            <a:avLst/>
          </a:prstGeom>
          <a:ln>
            <a:solidFill>
              <a:schemeClr val="tx1"/>
            </a:solidFill>
          </a:ln>
        </p:spPr>
      </p:pic>
      <p:pic>
        <p:nvPicPr>
          <p:cNvPr id="9" name="Image 8"/>
          <p:cNvPicPr>
            <a:picLocks noChangeAspect="1"/>
          </p:cNvPicPr>
          <p:nvPr/>
        </p:nvPicPr>
        <p:blipFill>
          <a:blip r:embed="rId4"/>
          <a:stretch>
            <a:fillRect/>
          </a:stretch>
        </p:blipFill>
        <p:spPr>
          <a:xfrm>
            <a:off x="179512" y="1583799"/>
            <a:ext cx="4824536" cy="4323285"/>
          </a:xfrm>
          <a:prstGeom prst="rect">
            <a:avLst/>
          </a:prstGeom>
        </p:spPr>
      </p:pic>
    </p:spTree>
    <p:extLst>
      <p:ext uri="{BB962C8B-B14F-4D97-AF65-F5344CB8AC3E}">
        <p14:creationId xmlns:p14="http://schemas.microsoft.com/office/powerpoint/2010/main" val="34023073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23528" y="224644"/>
            <a:ext cx="2664296"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Les protections avec/sans masque</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
        <p:nvSpPr>
          <p:cNvPr id="4" name="Rectangle 1"/>
          <p:cNvSpPr>
            <a:spLocks noChangeArrowheads="1"/>
          </p:cNvSpPr>
          <p:nvPr/>
        </p:nvSpPr>
        <p:spPr bwMode="auto">
          <a:xfrm>
            <a:off x="179512" y="1779861"/>
            <a:ext cx="4968552" cy="954107"/>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400" b="0" i="1" dirty="0">
                <a:latin typeface="Calibri" pitchFamily="34" charset="0"/>
              </a:rPr>
              <a:t>Quelle conclusion en tirer ?</a:t>
            </a:r>
          </a:p>
          <a:p>
            <a:pPr algn="just" eaLnBrk="1" hangingPunct="1">
              <a:defRPr/>
            </a:pPr>
            <a:r>
              <a:rPr lang="fr-FR" altLang="fr-FR" sz="1400" b="0" i="1" dirty="0">
                <a:latin typeface="Calibri" pitchFamily="34" charset="0"/>
              </a:rPr>
              <a:t>Selon vous, en quoi le port d’un masque constitue-t-il  une barrière efficace ? </a:t>
            </a:r>
          </a:p>
          <a:p>
            <a:pPr algn="just" eaLnBrk="1" hangingPunct="1">
              <a:defRPr/>
            </a:pPr>
            <a:r>
              <a:rPr lang="fr-FR" altLang="fr-FR" sz="1400" b="0" i="1" dirty="0">
                <a:latin typeface="Calibri" pitchFamily="34" charset="0"/>
              </a:rPr>
              <a:t>A quelles autres précautions doit il être associé ? </a:t>
            </a:r>
          </a:p>
        </p:txBody>
      </p:sp>
      <p:sp>
        <p:nvSpPr>
          <p:cNvPr id="5" name="Rectangle 4"/>
          <p:cNvSpPr/>
          <p:nvPr/>
        </p:nvSpPr>
        <p:spPr>
          <a:xfrm>
            <a:off x="611560" y="6453336"/>
            <a:ext cx="7853939" cy="261610"/>
          </a:xfrm>
          <a:prstGeom prst="rect">
            <a:avLst/>
          </a:prstGeom>
          <a:solidFill>
            <a:schemeClr val="bg2"/>
          </a:solidFill>
        </p:spPr>
        <p:txBody>
          <a:bodyPr wrap="square">
            <a:spAutoFit/>
          </a:bodyPr>
          <a:lstStyle/>
          <a:p>
            <a:r>
              <a:rPr lang="fr-FR" sz="1100" dirty="0">
                <a:latin typeface="Calibri" panose="020F0502020204030204" pitchFamily="34" charset="0"/>
                <a:cs typeface="Calibri" panose="020F0502020204030204" pitchFamily="34" charset="0"/>
              </a:rPr>
              <a:t>Lien http://www.leparisien.fr/societe/coronavirus-vers-un-port-du-masque-obligatoire-dans-les-transports-23-04-2020-8304867.php</a:t>
            </a:r>
          </a:p>
        </p:txBody>
      </p:sp>
      <p:pic>
        <p:nvPicPr>
          <p:cNvPr id="6" name="Image 5"/>
          <p:cNvPicPr>
            <a:picLocks noChangeAspect="1"/>
          </p:cNvPicPr>
          <p:nvPr/>
        </p:nvPicPr>
        <p:blipFill>
          <a:blip r:embed="rId3"/>
          <a:stretch>
            <a:fillRect/>
          </a:stretch>
        </p:blipFill>
        <p:spPr>
          <a:xfrm>
            <a:off x="5292080" y="764704"/>
            <a:ext cx="3851920" cy="5028079"/>
          </a:xfrm>
          <a:prstGeom prst="rect">
            <a:avLst/>
          </a:prstGeom>
        </p:spPr>
      </p:pic>
      <p:sp>
        <p:nvSpPr>
          <p:cNvPr id="8" name="ZoneTexte 7"/>
          <p:cNvSpPr txBox="1"/>
          <p:nvPr/>
        </p:nvSpPr>
        <p:spPr>
          <a:xfrm>
            <a:off x="179512" y="3068960"/>
            <a:ext cx="4923582" cy="2215991"/>
          </a:xfrm>
          <a:prstGeom prst="rect">
            <a:avLst/>
          </a:prstGeom>
          <a:solidFill>
            <a:schemeClr val="bg2"/>
          </a:solidFill>
        </p:spPr>
        <p:txBody>
          <a:bodyPr wrap="square" rtlCol="0">
            <a:spAutoFit/>
          </a:bodyPr>
          <a:lstStyle/>
          <a:p>
            <a:pPr algn="just"/>
            <a:r>
              <a:rPr lang="fr-FR" sz="1400" dirty="0">
                <a:latin typeface="Calibri" panose="020F0502020204030204" pitchFamily="34" charset="0"/>
                <a:cs typeface="Calibri" panose="020F0502020204030204" pitchFamily="34" charset="0"/>
              </a:rPr>
              <a:t>Le 3 avril, la revue </a:t>
            </a:r>
            <a:r>
              <a:rPr lang="fr-FR" sz="1400" b="1" i="1" dirty="0">
                <a:latin typeface="Calibri" panose="020F0502020204030204" pitchFamily="34" charset="0"/>
                <a:cs typeface="Calibri" panose="020F0502020204030204" pitchFamily="34" charset="0"/>
              </a:rPr>
              <a:t>Nature</a:t>
            </a:r>
            <a:r>
              <a:rPr lang="fr-FR" sz="1400" dirty="0">
                <a:latin typeface="Calibri" panose="020F0502020204030204" pitchFamily="34" charset="0"/>
                <a:cs typeface="Calibri" panose="020F0502020204030204" pitchFamily="34" charset="0"/>
              </a:rPr>
              <a:t> publiait une étude consacrant l'efficacité du masque dans une stratégie d'atténuation de la transmission des « coronavirus humains saisonniers, des virus grippaux et des rhinovirus ». Les auteurs de cette étude ont montré que le souffle d'un porteur de masque (gouttelettes respiratoires et aérosol) ne comprend pas de trace génétique d'un coronavirus alors que le souffle des non-masqués en contient dans trois à quatre cas sur dix. Mais l'étude ne porte que sur l'haleine de 242 personnes.</a:t>
            </a:r>
          </a:p>
          <a:p>
            <a:r>
              <a:rPr lang="fr-FR" sz="1200" dirty="0">
                <a:latin typeface="Calibri" panose="020F0502020204030204" pitchFamily="34" charset="0"/>
                <a:cs typeface="Calibri" panose="020F0502020204030204" pitchFamily="34" charset="0"/>
              </a:rPr>
              <a:t>https://www.nature.com/articles/s41591-020-0843-2#Tab2      (en anglais)</a:t>
            </a:r>
          </a:p>
        </p:txBody>
      </p:sp>
    </p:spTree>
    <p:extLst>
      <p:ext uri="{BB962C8B-B14F-4D97-AF65-F5344CB8AC3E}">
        <p14:creationId xmlns:p14="http://schemas.microsoft.com/office/powerpoint/2010/main" val="12153957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35505" y="187978"/>
            <a:ext cx="2664296"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Les protections avec masque</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
        <p:nvSpPr>
          <p:cNvPr id="4" name="Rectangle 1"/>
          <p:cNvSpPr>
            <a:spLocks noChangeArrowheads="1"/>
          </p:cNvSpPr>
          <p:nvPr/>
        </p:nvSpPr>
        <p:spPr bwMode="auto">
          <a:xfrm>
            <a:off x="3131840" y="386981"/>
            <a:ext cx="5616624" cy="738664"/>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400" b="0" i="1" dirty="0">
                <a:latin typeface="Calibri" pitchFamily="34" charset="0"/>
              </a:rPr>
              <a:t>Associer les descriptions aux masques auxquels elles correspondent.</a:t>
            </a:r>
          </a:p>
          <a:p>
            <a:pPr algn="just" eaLnBrk="1" hangingPunct="1">
              <a:defRPr/>
            </a:pPr>
            <a:r>
              <a:rPr lang="fr-FR" altLang="fr-FR" sz="1400" b="0" i="1" dirty="0">
                <a:latin typeface="Calibri" pitchFamily="34" charset="0"/>
              </a:rPr>
              <a:t>Selon vous, dans votre quotidien, justifier le type de masque à utiliser. </a:t>
            </a:r>
          </a:p>
          <a:p>
            <a:pPr algn="just" eaLnBrk="1" hangingPunct="1">
              <a:defRPr/>
            </a:pPr>
            <a:r>
              <a:rPr lang="fr-FR" altLang="fr-FR" sz="1400" b="0" i="1" dirty="0">
                <a:latin typeface="Calibri" pitchFamily="34" charset="0"/>
              </a:rPr>
              <a:t>Quel type de masque ? Pour qui ? Quand ? </a:t>
            </a:r>
          </a:p>
        </p:txBody>
      </p:sp>
      <p:sp>
        <p:nvSpPr>
          <p:cNvPr id="6" name="ZoneTexte 5"/>
          <p:cNvSpPr txBox="1"/>
          <p:nvPr/>
        </p:nvSpPr>
        <p:spPr>
          <a:xfrm>
            <a:off x="125158" y="1416436"/>
            <a:ext cx="8820271" cy="1692771"/>
          </a:xfrm>
          <a:prstGeom prst="rect">
            <a:avLst/>
          </a:prstGeom>
          <a:solidFill>
            <a:schemeClr val="accent4">
              <a:lumMod val="40000"/>
              <a:lumOff val="60000"/>
            </a:schemeClr>
          </a:solidFill>
        </p:spPr>
        <p:txBody>
          <a:bodyPr wrap="square" rtlCol="0">
            <a:spAutoFit/>
          </a:bodyPr>
          <a:lstStyle/>
          <a:p>
            <a:pPr algn="just"/>
            <a:r>
              <a:rPr lang="fr-FR" sz="2000" b="1" dirty="0">
                <a:solidFill>
                  <a:schemeClr val="accent6">
                    <a:lumMod val="75000"/>
                  </a:schemeClr>
                </a:solidFill>
                <a:latin typeface="Calibri" panose="020F0502020204030204" pitchFamily="34" charset="0"/>
                <a:cs typeface="Calibri" panose="020F0502020204030204" pitchFamily="34" charset="0"/>
              </a:rPr>
              <a:t>Description 1</a:t>
            </a:r>
          </a:p>
          <a:p>
            <a:pPr algn="just"/>
            <a:r>
              <a:rPr lang="fr-FR" sz="1400" dirty="0">
                <a:latin typeface="Calibri" panose="020F0502020204030204" pitchFamily="34" charset="0"/>
                <a:cs typeface="Calibri" panose="020F0502020204030204" pitchFamily="34" charset="0"/>
              </a:rPr>
              <a:t>C'est un </a:t>
            </a:r>
            <a:r>
              <a:rPr lang="fr-FR" sz="1400" b="1" dirty="0">
                <a:latin typeface="Calibri" panose="020F0502020204030204" pitchFamily="34" charset="0"/>
                <a:cs typeface="Calibri" panose="020F0502020204030204" pitchFamily="34" charset="0"/>
              </a:rPr>
              <a:t>dispositif médical </a:t>
            </a:r>
            <a:r>
              <a:rPr lang="fr-FR" sz="1400" dirty="0">
                <a:latin typeface="Calibri" panose="020F0502020204030204" pitchFamily="34" charset="0"/>
                <a:cs typeface="Calibri" panose="020F0502020204030204" pitchFamily="34" charset="0"/>
              </a:rPr>
              <a:t>destiné à éviter la projection vers l’entourage</a:t>
            </a:r>
            <a:r>
              <a:rPr lang="fr-FR" sz="1400" b="1" dirty="0">
                <a:latin typeface="Calibri" panose="020F0502020204030204" pitchFamily="34" charset="0"/>
                <a:cs typeface="Calibri" panose="020F0502020204030204" pitchFamily="34" charset="0"/>
              </a:rPr>
              <a:t> des gouttelettes émises </a:t>
            </a:r>
            <a:r>
              <a:rPr lang="fr-FR" sz="1400" dirty="0">
                <a:latin typeface="Calibri" panose="020F0502020204030204" pitchFamily="34" charset="0"/>
                <a:cs typeface="Calibri" panose="020F0502020204030204" pitchFamily="34" charset="0"/>
              </a:rPr>
              <a:t>par celui qui porte le masque. Il protège également celui qui le porte contre les projections de gouttelettes émises par une personne en vis-à-vis, mais l'Afnor souligne qu'il « ne protège pas contre l’inhalation de très petites particules en suspension dans l’air. » Il s'agit de </a:t>
            </a:r>
            <a:r>
              <a:rPr lang="fr-FR" sz="1400" b="1" dirty="0">
                <a:latin typeface="Calibri" panose="020F0502020204030204" pitchFamily="34" charset="0"/>
                <a:cs typeface="Calibri" panose="020F0502020204030204" pitchFamily="34" charset="0"/>
              </a:rPr>
              <a:t>sécrétions issues des voies aériennes supérieures</a:t>
            </a:r>
            <a:r>
              <a:rPr lang="fr-FR" sz="1400" dirty="0">
                <a:latin typeface="Calibri" panose="020F0502020204030204" pitchFamily="34" charset="0"/>
                <a:cs typeface="Calibri" panose="020F0502020204030204" pitchFamily="34" charset="0"/>
              </a:rPr>
              <a:t> (nez, bouche, pharynx, larynx) d’une taille de moins de 5 microns, qui peuvent contenir des agents infectieux transmissibles. Ce masque constitue également un geste barrière en diminuant la fréquence des contacts main-bouche. Sa durée d'utilisation ne doit pas dépasser 4 heures. </a:t>
            </a:r>
          </a:p>
        </p:txBody>
      </p:sp>
      <p:sp>
        <p:nvSpPr>
          <p:cNvPr id="7" name="ZoneTexte 6"/>
          <p:cNvSpPr txBox="1"/>
          <p:nvPr/>
        </p:nvSpPr>
        <p:spPr>
          <a:xfrm>
            <a:off x="128607" y="3257545"/>
            <a:ext cx="8816822" cy="1692771"/>
          </a:xfrm>
          <a:prstGeom prst="rect">
            <a:avLst/>
          </a:prstGeom>
          <a:solidFill>
            <a:schemeClr val="accent4">
              <a:lumMod val="40000"/>
              <a:lumOff val="60000"/>
            </a:schemeClr>
          </a:solidFill>
        </p:spPr>
        <p:txBody>
          <a:bodyPr wrap="square" rtlCol="0">
            <a:spAutoFit/>
          </a:bodyPr>
          <a:lstStyle/>
          <a:p>
            <a:pPr algn="just"/>
            <a:r>
              <a:rPr lang="fr-FR" sz="2000" b="1" dirty="0">
                <a:solidFill>
                  <a:schemeClr val="accent6">
                    <a:lumMod val="75000"/>
                  </a:schemeClr>
                </a:solidFill>
                <a:latin typeface="Calibri" panose="020F0502020204030204" pitchFamily="34" charset="0"/>
                <a:cs typeface="Calibri" panose="020F0502020204030204" pitchFamily="34" charset="0"/>
              </a:rPr>
              <a:t>Description 2</a:t>
            </a:r>
          </a:p>
          <a:p>
            <a:pPr algn="just"/>
            <a:r>
              <a:rPr lang="fr-FR" sz="1400" dirty="0">
                <a:latin typeface="Calibri" panose="020F0502020204030204" pitchFamily="34" charset="0"/>
                <a:cs typeface="Calibri" panose="020F0502020204030204" pitchFamily="34" charset="0"/>
              </a:rPr>
              <a:t>C'est un</a:t>
            </a:r>
            <a:r>
              <a:rPr lang="fr-FR" sz="1400" b="1" dirty="0">
                <a:latin typeface="Calibri" panose="020F0502020204030204" pitchFamily="34" charset="0"/>
                <a:cs typeface="Calibri" panose="020F0502020204030204" pitchFamily="34" charset="0"/>
              </a:rPr>
              <a:t> appareil de protection respiratoire</a:t>
            </a:r>
            <a:r>
              <a:rPr lang="fr-FR" sz="1400" dirty="0">
                <a:latin typeface="Calibri" panose="020F0502020204030204" pitchFamily="34" charset="0"/>
                <a:cs typeface="Calibri" panose="020F0502020204030204" pitchFamily="34" charset="0"/>
              </a:rPr>
              <a:t> (norme NF EN 149) destiné à protéger celui qui le porte à la fois contre l’inhalation de gouttelettes et contre des particules en suspension dans l’air, qui pourraient contenir des agents infectieux. Le port de ce type de masque de différentes formes (coque, 2 plis, 3 plis, becs de canard…) est plus contraignant (inconfort thermique, résistance respiratoire) que celui d’un masque chirurgical. D'après  l'Afnor, </a:t>
            </a:r>
            <a:r>
              <a:rPr lang="fr-FR" sz="1400" b="1" dirty="0">
                <a:latin typeface="Calibri" panose="020F0502020204030204" pitchFamily="34" charset="0"/>
                <a:cs typeface="Calibri" panose="020F0502020204030204" pitchFamily="34" charset="0"/>
              </a:rPr>
              <a:t>il en existe trois catégories selon leur efficacité</a:t>
            </a:r>
            <a:r>
              <a:rPr lang="fr-FR" sz="1400" dirty="0">
                <a:latin typeface="Calibri" panose="020F0502020204030204" pitchFamily="34" charset="0"/>
                <a:cs typeface="Calibri" panose="020F0502020204030204" pitchFamily="34" charset="0"/>
              </a:rPr>
              <a:t>, estimée </a:t>
            </a:r>
            <a:r>
              <a:rPr lang="fr-FR" sz="1400" b="1" dirty="0">
                <a:latin typeface="Calibri" panose="020F0502020204030204" pitchFamily="34" charset="0"/>
                <a:cs typeface="Calibri" panose="020F0502020204030204" pitchFamily="34" charset="0"/>
              </a:rPr>
              <a:t>en fonction de l’efficacité du filtre</a:t>
            </a:r>
            <a:r>
              <a:rPr lang="fr-FR" sz="1400" dirty="0">
                <a:latin typeface="Calibri" panose="020F0502020204030204" pitchFamily="34" charset="0"/>
                <a:cs typeface="Calibri" panose="020F0502020204030204" pitchFamily="34" charset="0"/>
              </a:rPr>
              <a:t> et de la fuite au visage. Sa durée d'utilisation est de 8 heures.</a:t>
            </a:r>
          </a:p>
        </p:txBody>
      </p:sp>
      <p:sp>
        <p:nvSpPr>
          <p:cNvPr id="8" name="ZoneTexte 7"/>
          <p:cNvSpPr txBox="1"/>
          <p:nvPr/>
        </p:nvSpPr>
        <p:spPr>
          <a:xfrm>
            <a:off x="146650" y="5098654"/>
            <a:ext cx="8816823" cy="1046440"/>
          </a:xfrm>
          <a:prstGeom prst="rect">
            <a:avLst/>
          </a:prstGeom>
          <a:solidFill>
            <a:schemeClr val="accent4">
              <a:lumMod val="40000"/>
              <a:lumOff val="60000"/>
            </a:schemeClr>
          </a:solidFill>
        </p:spPr>
        <p:txBody>
          <a:bodyPr wrap="square" rtlCol="0">
            <a:spAutoFit/>
          </a:bodyPr>
          <a:lstStyle/>
          <a:p>
            <a:r>
              <a:rPr lang="fr-FR" sz="2000" b="1" dirty="0">
                <a:solidFill>
                  <a:schemeClr val="accent6">
                    <a:lumMod val="75000"/>
                  </a:schemeClr>
                </a:solidFill>
                <a:latin typeface="Calibri" panose="020F0502020204030204" pitchFamily="34" charset="0"/>
                <a:cs typeface="Calibri" panose="020F0502020204030204" pitchFamily="34" charset="0"/>
              </a:rPr>
              <a:t>Description 3</a:t>
            </a:r>
          </a:p>
          <a:p>
            <a:r>
              <a:rPr lang="fr-FR" sz="1400" dirty="0">
                <a:latin typeface="Calibri" panose="020F0502020204030204" pitchFamily="34" charset="0"/>
                <a:cs typeface="Calibri" panose="020F0502020204030204" pitchFamily="34" charset="0"/>
              </a:rPr>
              <a:t>Il appartient à la catégorie de </a:t>
            </a:r>
            <a:r>
              <a:rPr lang="fr-FR" sz="1400" b="1" dirty="0">
                <a:latin typeface="Calibri" panose="020F0502020204030204" pitchFamily="34" charset="0"/>
                <a:cs typeface="Calibri" panose="020F0502020204030204" pitchFamily="34" charset="0"/>
              </a:rPr>
              <a:t>masques à usage non sanitaire</a:t>
            </a:r>
            <a:r>
              <a:rPr lang="fr-FR" sz="1400" dirty="0">
                <a:latin typeface="Calibri" panose="020F0502020204030204" pitchFamily="34" charset="0"/>
                <a:cs typeface="Calibri" panose="020F0502020204030204" pitchFamily="34" charset="0"/>
              </a:rPr>
              <a:t> et est destiné à</a:t>
            </a:r>
            <a:r>
              <a:rPr lang="fr-FR" sz="1400" b="1" dirty="0">
                <a:latin typeface="Calibri" panose="020F0502020204030204" pitchFamily="34" charset="0"/>
                <a:cs typeface="Calibri" panose="020F0502020204030204" pitchFamily="34" charset="0"/>
              </a:rPr>
              <a:t> compléter les gestes barrières</a:t>
            </a:r>
            <a:r>
              <a:rPr lang="fr-FR" sz="1400" dirty="0">
                <a:latin typeface="Calibri" panose="020F0502020204030204" pitchFamily="34" charset="0"/>
                <a:cs typeface="Calibri" panose="020F0502020204030204" pitchFamily="34" charset="0"/>
              </a:rPr>
              <a:t> et de distanciation sociale. Ces masques répondent à des </a:t>
            </a:r>
            <a:r>
              <a:rPr lang="fr-FR" sz="1400" b="1" dirty="0">
                <a:latin typeface="Calibri" panose="020F0502020204030204" pitchFamily="34" charset="0"/>
                <a:cs typeface="Calibri" panose="020F0502020204030204" pitchFamily="34" charset="0"/>
              </a:rPr>
              <a:t>normes sanitaires spécifiques</a:t>
            </a:r>
            <a:r>
              <a:rPr lang="fr-FR" sz="1400" dirty="0">
                <a:latin typeface="Calibri" panose="020F0502020204030204" pitchFamily="34" charset="0"/>
                <a:cs typeface="Calibri" panose="020F0502020204030204" pitchFamily="34" charset="0"/>
              </a:rPr>
              <a:t> </a:t>
            </a:r>
            <a:r>
              <a:rPr lang="fr-FR" sz="1400" b="1" dirty="0">
                <a:latin typeface="Calibri" panose="020F0502020204030204" pitchFamily="34" charset="0"/>
                <a:cs typeface="Calibri" panose="020F0502020204030204" pitchFamily="34" charset="0"/>
              </a:rPr>
              <a:t>pour filtrer les gouttelettes infectieuses</a:t>
            </a:r>
            <a:r>
              <a:rPr lang="fr-FR" sz="1400" b="1" dirty="0"/>
              <a:t>. </a:t>
            </a:r>
          </a:p>
        </p:txBody>
      </p:sp>
      <p:sp>
        <p:nvSpPr>
          <p:cNvPr id="10" name="Rectangle 9"/>
          <p:cNvSpPr/>
          <p:nvPr/>
        </p:nvSpPr>
        <p:spPr>
          <a:xfrm>
            <a:off x="137531" y="6309320"/>
            <a:ext cx="8825942" cy="400110"/>
          </a:xfrm>
          <a:prstGeom prst="rect">
            <a:avLst/>
          </a:prstGeom>
          <a:solidFill>
            <a:schemeClr val="accent2">
              <a:lumMod val="40000"/>
              <a:lumOff val="60000"/>
            </a:schemeClr>
          </a:solidFill>
        </p:spPr>
        <p:txBody>
          <a:bodyPr wrap="square">
            <a:spAutoFit/>
          </a:bodyPr>
          <a:lstStyle/>
          <a:p>
            <a:r>
              <a:rPr lang="fr-FR" sz="1000" dirty="0">
                <a:latin typeface="Calibri" panose="020F0502020204030204" pitchFamily="34" charset="0"/>
                <a:cs typeface="Calibri" panose="020F0502020204030204" pitchFamily="34" charset="0"/>
              </a:rPr>
              <a:t>https://www.preventionbtp.fr/Documentation/Explorer-par-produit/Information/Fiches/Sante-au-travail/Hygiene-Dietetique/Coronavirus-aide-au-choix-d-un-masque-de-qualite-pour-se-proteger</a:t>
            </a:r>
          </a:p>
        </p:txBody>
      </p:sp>
    </p:spTree>
    <p:extLst>
      <p:ext uri="{BB962C8B-B14F-4D97-AF65-F5344CB8AC3E}">
        <p14:creationId xmlns:p14="http://schemas.microsoft.com/office/powerpoint/2010/main" val="35097499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79512" y="122681"/>
            <a:ext cx="2664296"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Le port du masque mais pas que ..</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
        <p:nvSpPr>
          <p:cNvPr id="4" name="Rectangle 1"/>
          <p:cNvSpPr>
            <a:spLocks noChangeArrowheads="1"/>
          </p:cNvSpPr>
          <p:nvPr/>
        </p:nvSpPr>
        <p:spPr bwMode="auto">
          <a:xfrm>
            <a:off x="2123728" y="2038174"/>
            <a:ext cx="5688632" cy="307777"/>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400" b="0" i="1" dirty="0">
                <a:latin typeface="Calibri" pitchFamily="34" charset="0"/>
              </a:rPr>
              <a:t>Peux tu expliquer comment et pourquoi porter un masque correctement ?</a:t>
            </a:r>
          </a:p>
        </p:txBody>
      </p:sp>
      <p:sp>
        <p:nvSpPr>
          <p:cNvPr id="5" name="Rectangle 4"/>
          <p:cNvSpPr/>
          <p:nvPr/>
        </p:nvSpPr>
        <p:spPr>
          <a:xfrm>
            <a:off x="186003" y="6178008"/>
            <a:ext cx="8718035" cy="461665"/>
          </a:xfrm>
          <a:prstGeom prst="rect">
            <a:avLst/>
          </a:prstGeom>
          <a:solidFill>
            <a:schemeClr val="bg2"/>
          </a:solidFill>
        </p:spPr>
        <p:txBody>
          <a:bodyPr wrap="square">
            <a:spAutoFit/>
          </a:bodyPr>
          <a:lstStyle/>
          <a:p>
            <a:r>
              <a:rPr lang="fr-FR" sz="800" dirty="0">
                <a:latin typeface="Calibri" panose="020F0502020204030204" pitchFamily="34" charset="0"/>
                <a:cs typeface="Calibri" panose="020F0502020204030204" pitchFamily="34" charset="0"/>
              </a:rPr>
              <a:t>https://www.google.com/search?q=le+port+du+masque+le+figaro&amp;client=firefox-b-e&amp;sxsrf=ALeKk01pLx11Uu0fR569ei3zcIFfursY5Q:1587998447855&amp;source=lnms&amp;tbm=isch&amp;sa=X&amp;ved=2ahUKEwjPmo2b64jpAhXR8OAKHZCZChoQ_AUoAnoECAsQBA&amp;biw=1252&amp;bih=554#imgrc=DO7IVaRohQrk2M </a:t>
            </a:r>
          </a:p>
        </p:txBody>
      </p:sp>
      <p:pic>
        <p:nvPicPr>
          <p:cNvPr id="9" name="Image 8"/>
          <p:cNvPicPr>
            <a:picLocks noChangeAspect="1"/>
          </p:cNvPicPr>
          <p:nvPr/>
        </p:nvPicPr>
        <p:blipFill rotWithShape="1">
          <a:blip r:embed="rId3"/>
          <a:srcRect r="984"/>
          <a:stretch/>
        </p:blipFill>
        <p:spPr>
          <a:xfrm>
            <a:off x="3028802" y="194194"/>
            <a:ext cx="5646368" cy="1646767"/>
          </a:xfrm>
          <a:prstGeom prst="rect">
            <a:avLst/>
          </a:prstGeom>
        </p:spPr>
      </p:pic>
      <p:pic>
        <p:nvPicPr>
          <p:cNvPr id="2" name="Image 1"/>
          <p:cNvPicPr>
            <a:picLocks noChangeAspect="1"/>
          </p:cNvPicPr>
          <p:nvPr/>
        </p:nvPicPr>
        <p:blipFill>
          <a:blip r:embed="rId4"/>
          <a:stretch>
            <a:fillRect/>
          </a:stretch>
        </p:blipFill>
        <p:spPr>
          <a:xfrm>
            <a:off x="417058" y="2574588"/>
            <a:ext cx="8641621" cy="3191614"/>
          </a:xfrm>
          <a:prstGeom prst="rect">
            <a:avLst/>
          </a:prstGeom>
        </p:spPr>
      </p:pic>
      <p:sp>
        <p:nvSpPr>
          <p:cNvPr id="6" name="Rectangle 5"/>
          <p:cNvSpPr/>
          <p:nvPr/>
        </p:nvSpPr>
        <p:spPr>
          <a:xfrm>
            <a:off x="8582267" y="555912"/>
            <a:ext cx="476412"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18327417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79512" y="122681"/>
            <a:ext cx="2664296"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Le port du masque mais pas que ..</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
        <p:nvSpPr>
          <p:cNvPr id="4" name="Rectangle 1"/>
          <p:cNvSpPr>
            <a:spLocks noChangeArrowheads="1"/>
          </p:cNvSpPr>
          <p:nvPr/>
        </p:nvSpPr>
        <p:spPr bwMode="auto">
          <a:xfrm>
            <a:off x="3131840" y="198130"/>
            <a:ext cx="4968552" cy="738664"/>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400" b="0" i="1" u="sng" dirty="0">
                <a:latin typeface="Calibri" pitchFamily="34" charset="0"/>
              </a:rPr>
              <a:t>Activité:</a:t>
            </a:r>
          </a:p>
          <a:p>
            <a:pPr algn="just" eaLnBrk="1" hangingPunct="1">
              <a:defRPr/>
            </a:pPr>
            <a:r>
              <a:rPr lang="fr-FR" altLang="fr-FR" sz="1400" b="0" i="1" dirty="0">
                <a:latin typeface="Calibri" pitchFamily="34" charset="0"/>
              </a:rPr>
              <a:t>Vous devez expliquer à vos camardes comment porter un masque.</a:t>
            </a:r>
          </a:p>
          <a:p>
            <a:pPr algn="just" eaLnBrk="1" hangingPunct="1">
              <a:defRPr/>
            </a:pPr>
            <a:r>
              <a:rPr lang="fr-FR" altLang="fr-FR" sz="1400" b="0" i="1" dirty="0">
                <a:latin typeface="Calibri" pitchFamily="34" charset="0"/>
              </a:rPr>
              <a:t>Quels conseils donneriez-vous ?    </a:t>
            </a:r>
          </a:p>
        </p:txBody>
      </p:sp>
      <p:sp>
        <p:nvSpPr>
          <p:cNvPr id="5" name="Rectangle 4"/>
          <p:cNvSpPr/>
          <p:nvPr/>
        </p:nvSpPr>
        <p:spPr>
          <a:xfrm>
            <a:off x="611560" y="6406389"/>
            <a:ext cx="7870982" cy="307777"/>
          </a:xfrm>
          <a:prstGeom prst="rect">
            <a:avLst/>
          </a:prstGeom>
          <a:solidFill>
            <a:schemeClr val="bg2"/>
          </a:solidFill>
        </p:spPr>
        <p:txBody>
          <a:bodyPr wrap="square">
            <a:spAutoFit/>
          </a:bodyPr>
          <a:lstStyle/>
          <a:p>
            <a:r>
              <a:rPr lang="fr-FR" sz="700" dirty="0">
                <a:latin typeface="Calibri" panose="020F0502020204030204" pitchFamily="34" charset="0"/>
                <a:cs typeface="Calibri" panose="020F0502020204030204" pitchFamily="34" charset="0"/>
              </a:rPr>
              <a:t>https://www.google.com/search?q=le+port+du+masque+le+figaro&amp;client=firefox-b-e&amp;sxsrf=ALeKk01pLx11Uu0fR569ei3zcIFfursY5Q:1587998447855&amp;source=lnms&amp;tbm=isch&amp;sa=X&amp;ved=2ahUKEwjPmo2b64jpAhXR8OAKHZCZChoQ_AUoAnoECAsQBA&amp;biw=1252&amp;bih=554#imgrc=DO7IVaRohQrk2M</a:t>
            </a:r>
          </a:p>
        </p:txBody>
      </p:sp>
      <p:pic>
        <p:nvPicPr>
          <p:cNvPr id="10" name="Image 9"/>
          <p:cNvPicPr>
            <a:picLocks noChangeAspect="1"/>
          </p:cNvPicPr>
          <p:nvPr/>
        </p:nvPicPr>
        <p:blipFill>
          <a:blip r:embed="rId3"/>
          <a:stretch>
            <a:fillRect/>
          </a:stretch>
        </p:blipFill>
        <p:spPr>
          <a:xfrm>
            <a:off x="971600" y="1360051"/>
            <a:ext cx="7256716" cy="4912932"/>
          </a:xfrm>
          <a:prstGeom prst="rect">
            <a:avLst/>
          </a:prstGeom>
        </p:spPr>
      </p:pic>
    </p:spTree>
    <p:extLst>
      <p:ext uri="{BB962C8B-B14F-4D97-AF65-F5344CB8AC3E}">
        <p14:creationId xmlns:p14="http://schemas.microsoft.com/office/powerpoint/2010/main" val="23537700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76635" y="116632"/>
            <a:ext cx="8621893" cy="50405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Réfléchir au port du masque dans les différents temps de la journée des élèves (en dehors et dans l’établissement) </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just"/>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Leur demander d’établir une affiche sur le port du masque ( où ? Quand ? Comment ? Pourquoi ? ) afin que le port du masque constitue un geste barrière efficace. </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Quelles images/représentations ont-ils d’eux-mêmes lorsqu’ils portent </a:t>
            </a:r>
            <a:r>
              <a:rPr lang="fr-FR" sz="2400" b="1">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un masque ? </a:t>
            </a:r>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Une représentation artistique à travailler, à exprimer ?  </a:t>
            </a:r>
          </a:p>
          <a:p>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	</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
        <p:nvSpPr>
          <p:cNvPr id="4" name="Rectangle 3"/>
          <p:cNvSpPr/>
          <p:nvPr/>
        </p:nvSpPr>
        <p:spPr>
          <a:xfrm>
            <a:off x="245471" y="6309320"/>
            <a:ext cx="8653057" cy="430887"/>
          </a:xfrm>
          <a:prstGeom prst="rect">
            <a:avLst/>
          </a:prstGeom>
          <a:solidFill>
            <a:schemeClr val="accent2">
              <a:lumMod val="40000"/>
              <a:lumOff val="60000"/>
            </a:schemeClr>
          </a:solidFill>
        </p:spPr>
        <p:txBody>
          <a:bodyPr wrap="square">
            <a:spAutoFit/>
          </a:bodyPr>
          <a:lstStyle/>
          <a:p>
            <a:r>
              <a:rPr lang="fr-FR" sz="1100" dirty="0">
                <a:latin typeface="Calibri" panose="020F0502020204030204" pitchFamily="34" charset="0"/>
                <a:cs typeface="Calibri" panose="020F0502020204030204" pitchFamily="34" charset="0"/>
              </a:rPr>
              <a:t>Pour les transports en commun: http://www.leparisien.fr/societe/transports-en-commun-ces-questions-que-poserait-l-obligation-de-porter-un-masque-20-04-2020-8302794.php</a:t>
            </a:r>
          </a:p>
        </p:txBody>
      </p:sp>
      <p:sp>
        <p:nvSpPr>
          <p:cNvPr id="5" name="Rectangle 4"/>
          <p:cNvSpPr/>
          <p:nvPr/>
        </p:nvSpPr>
        <p:spPr>
          <a:xfrm>
            <a:off x="245471" y="5517812"/>
            <a:ext cx="8653057" cy="430887"/>
          </a:xfrm>
          <a:prstGeom prst="rect">
            <a:avLst/>
          </a:prstGeom>
          <a:solidFill>
            <a:schemeClr val="accent2">
              <a:lumMod val="40000"/>
              <a:lumOff val="60000"/>
            </a:schemeClr>
          </a:solidFill>
        </p:spPr>
        <p:txBody>
          <a:bodyPr wrap="square">
            <a:spAutoFit/>
          </a:bodyPr>
          <a:lstStyle/>
          <a:p>
            <a:r>
              <a:rPr lang="fr-FR" sz="1100" dirty="0">
                <a:latin typeface="Calibri" panose="020F0502020204030204" pitchFamily="34" charset="0"/>
                <a:cs typeface="Calibri" panose="020F0502020204030204" pitchFamily="34" charset="0"/>
              </a:rPr>
              <a:t>Porter un masque pour des adolescent n’est pas anodin. Cela renvoie aussi à l’image qu’ils ont d’eux-mêmes, au regard que les autres peuvent porter sur eux. </a:t>
            </a:r>
          </a:p>
        </p:txBody>
      </p:sp>
    </p:spTree>
    <p:extLst>
      <p:ext uri="{BB962C8B-B14F-4D97-AF65-F5344CB8AC3E}">
        <p14:creationId xmlns:p14="http://schemas.microsoft.com/office/powerpoint/2010/main" val="542109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579972"/>
            <a:ext cx="8640960" cy="5355312"/>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dirty="0">
                <a:latin typeface="Calibri" pitchFamily="34" charset="0"/>
              </a:rPr>
              <a:t>Objectifs de la ressource : </a:t>
            </a:r>
          </a:p>
          <a:p>
            <a:pPr algn="just" eaLnBrk="1" hangingPunct="1">
              <a:defRPr/>
            </a:pPr>
            <a:r>
              <a:rPr lang="fr-FR" altLang="fr-FR" b="0" dirty="0">
                <a:latin typeface="Calibri" pitchFamily="34" charset="0"/>
              </a:rPr>
              <a:t>- Connaître les modes de transmissions du Covid-19</a:t>
            </a:r>
          </a:p>
          <a:p>
            <a:pPr algn="just" eaLnBrk="1" hangingPunct="1">
              <a:defRPr/>
            </a:pPr>
            <a:r>
              <a:rPr lang="fr-FR" altLang="fr-FR" b="0" dirty="0">
                <a:latin typeface="Calibri" pitchFamily="34" charset="0"/>
              </a:rPr>
              <a:t>- Réflexions autour du port du masque et leur compréhension</a:t>
            </a:r>
          </a:p>
          <a:p>
            <a:pPr algn="just" eaLnBrk="1" hangingPunct="1">
              <a:defRPr/>
            </a:pPr>
            <a:r>
              <a:rPr lang="fr-FR" altLang="fr-FR" b="0" dirty="0">
                <a:latin typeface="Calibri" pitchFamily="34" charset="0"/>
              </a:rPr>
              <a:t>- Faire émerger les controverses au sujet du port du masque et donc les représentations des élèves à ce sujet</a:t>
            </a:r>
          </a:p>
          <a:p>
            <a:pPr algn="just" eaLnBrk="1" hangingPunct="1">
              <a:defRPr/>
            </a:pPr>
            <a:endParaRPr lang="fr-FR" altLang="fr-FR" b="0" dirty="0">
              <a:latin typeface="Calibri" pitchFamily="34" charset="0"/>
            </a:endParaRPr>
          </a:p>
          <a:p>
            <a:pPr algn="just" eaLnBrk="1" hangingPunct="1">
              <a:defRPr/>
            </a:pPr>
            <a:r>
              <a:rPr lang="fr-FR" altLang="fr-FR" dirty="0">
                <a:latin typeface="Calibri" pitchFamily="34" charset="0"/>
              </a:rPr>
              <a:t>Polysémie du terme « masque » :</a:t>
            </a:r>
          </a:p>
          <a:p>
            <a:pPr algn="just" eaLnBrk="1" hangingPunct="1">
              <a:defRPr/>
            </a:pPr>
            <a:r>
              <a:rPr lang="fr-FR" altLang="fr-FR" b="0" dirty="0">
                <a:latin typeface="Calibri" pitchFamily="34" charset="0"/>
              </a:rPr>
              <a:t> 22 définitions possibles… dans différents domaines. Un masque modifie l’aspect d’un corps ou d’une partie d’un corps ou objet  pour le protéger, le soigner, ou le dissimuler.  </a:t>
            </a:r>
          </a:p>
          <a:p>
            <a:pPr algn="just" eaLnBrk="1" hangingPunct="1">
              <a:defRPr/>
            </a:pPr>
            <a:endParaRPr lang="fr-FR" altLang="fr-FR" b="0" dirty="0">
              <a:latin typeface="Calibri" pitchFamily="34" charset="0"/>
            </a:endParaRPr>
          </a:p>
          <a:p>
            <a:pPr algn="just" eaLnBrk="1" hangingPunct="1">
              <a:defRPr/>
            </a:pPr>
            <a:endParaRPr lang="fr-FR" altLang="fr-FR" b="0" dirty="0">
              <a:latin typeface="Calibri" pitchFamily="34" charset="0"/>
            </a:endParaRPr>
          </a:p>
          <a:p>
            <a:pPr algn="just" eaLnBrk="1" hangingPunct="1">
              <a:defRPr/>
            </a:pPr>
            <a:endParaRPr lang="fr-FR" altLang="fr-FR" b="0" dirty="0">
              <a:latin typeface="Calibri" pitchFamily="34" charset="0"/>
            </a:endParaRPr>
          </a:p>
          <a:p>
            <a:pPr algn="just" eaLnBrk="1" hangingPunct="1">
              <a:defRPr/>
            </a:pPr>
            <a:endParaRPr lang="fr-FR" altLang="fr-FR" b="0" i="1" dirty="0">
              <a:latin typeface="Calibri" pitchFamily="34" charset="0"/>
            </a:endParaRPr>
          </a:p>
          <a:p>
            <a:pPr algn="just" eaLnBrk="1" hangingPunct="1">
              <a:defRPr/>
            </a:pPr>
            <a:endParaRPr lang="fr-FR" altLang="fr-FR" b="0" i="1" dirty="0">
              <a:latin typeface="Calibri" pitchFamily="34" charset="0"/>
            </a:endParaRPr>
          </a:p>
          <a:p>
            <a:pPr algn="just" eaLnBrk="1" hangingPunct="1">
              <a:defRPr/>
            </a:pPr>
            <a:r>
              <a:rPr lang="fr-FR" altLang="fr-FR" b="0" i="1" dirty="0">
                <a:latin typeface="Calibri" pitchFamily="34" charset="0"/>
              </a:rPr>
              <a:t>L’activité proposée permet de comprendre l’intérêt du port du masque et de s’en emparer à bon escient. Il ne s’agit pas de susciter des polémiques en abordant notamment les différents choix politiques passés ou de critiquer les communications institutionnelles, mais d’appréhender ce geste barrière en fonction du contexte dans lequel évoluent les élèves.  </a:t>
            </a:r>
          </a:p>
          <a:p>
            <a:pPr algn="just" eaLnBrk="1" hangingPunct="1">
              <a:defRPr/>
            </a:pPr>
            <a:r>
              <a:rPr lang="fr-FR" altLang="fr-FR" b="0" i="1" dirty="0">
                <a:latin typeface="Calibri" pitchFamily="34" charset="0"/>
              </a:rPr>
              <a:t>En fonction de l’âge des élèves, certains documents pourront être abordés ou pas. </a:t>
            </a:r>
          </a:p>
        </p:txBody>
      </p:sp>
      <p:pic>
        <p:nvPicPr>
          <p:cNvPr id="2" name="Image 1"/>
          <p:cNvPicPr>
            <a:picLocks noChangeAspect="1"/>
          </p:cNvPicPr>
          <p:nvPr/>
        </p:nvPicPr>
        <p:blipFill>
          <a:blip r:embed="rId3"/>
          <a:stretch>
            <a:fillRect/>
          </a:stretch>
        </p:blipFill>
        <p:spPr>
          <a:xfrm>
            <a:off x="353734" y="3140968"/>
            <a:ext cx="1343025" cy="1123950"/>
          </a:xfrm>
          <a:prstGeom prst="rect">
            <a:avLst/>
          </a:prstGeom>
        </p:spPr>
      </p:pic>
      <p:pic>
        <p:nvPicPr>
          <p:cNvPr id="4" name="Image 3"/>
          <p:cNvPicPr>
            <a:picLocks noChangeAspect="1"/>
          </p:cNvPicPr>
          <p:nvPr/>
        </p:nvPicPr>
        <p:blipFill>
          <a:blip r:embed="rId4"/>
          <a:stretch>
            <a:fillRect/>
          </a:stretch>
        </p:blipFill>
        <p:spPr>
          <a:xfrm>
            <a:off x="1854575" y="3174305"/>
            <a:ext cx="1066800" cy="1057275"/>
          </a:xfrm>
          <a:prstGeom prst="rect">
            <a:avLst/>
          </a:prstGeom>
        </p:spPr>
      </p:pic>
      <p:pic>
        <p:nvPicPr>
          <p:cNvPr id="5" name="Image 4"/>
          <p:cNvPicPr>
            <a:picLocks noChangeAspect="1"/>
          </p:cNvPicPr>
          <p:nvPr/>
        </p:nvPicPr>
        <p:blipFill>
          <a:blip r:embed="rId5"/>
          <a:stretch>
            <a:fillRect/>
          </a:stretch>
        </p:blipFill>
        <p:spPr>
          <a:xfrm>
            <a:off x="3073289" y="3116668"/>
            <a:ext cx="1238051" cy="1122262"/>
          </a:xfrm>
          <a:prstGeom prst="rect">
            <a:avLst/>
          </a:prstGeom>
        </p:spPr>
      </p:pic>
      <p:pic>
        <p:nvPicPr>
          <p:cNvPr id="6" name="Image 5"/>
          <p:cNvPicPr>
            <a:picLocks noChangeAspect="1"/>
          </p:cNvPicPr>
          <p:nvPr/>
        </p:nvPicPr>
        <p:blipFill>
          <a:blip r:embed="rId6"/>
          <a:stretch>
            <a:fillRect/>
          </a:stretch>
        </p:blipFill>
        <p:spPr>
          <a:xfrm>
            <a:off x="4457416" y="3257628"/>
            <a:ext cx="4335379" cy="973952"/>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79512" y="908720"/>
            <a:ext cx="8784976" cy="482453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Plan du travail proposé </a:t>
            </a:r>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a:t>
            </a:r>
          </a:p>
          <a:p>
            <a:pPr algn="ctr"/>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marL="342900" indent="-342900">
              <a:buFont typeface="Arial" panose="020B0604020202020204" pitchFamily="34" charset="0"/>
              <a:buChar char="•"/>
            </a:pPr>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Recueil des représentations auprès des élèves  sur leur perception du port du masque durant le confinement et après le confinement</a:t>
            </a:r>
          </a:p>
          <a:p>
            <a:pPr marL="342900" indent="-342900">
              <a:buFont typeface="Arial" panose="020B0604020202020204" pitchFamily="34" charset="0"/>
              <a:buChar char="•"/>
            </a:pPr>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Recueil des connaissances sur ce qu’est un virus </a:t>
            </a:r>
          </a:p>
          <a:p>
            <a:pPr marL="342900" indent="-342900">
              <a:buFont typeface="Arial" panose="020B0604020202020204" pitchFamily="34" charset="0"/>
              <a:buChar char="•"/>
            </a:pPr>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Étude du Covid-19 et de son mode de transmission</a:t>
            </a:r>
          </a:p>
          <a:p>
            <a:pPr marL="342900" indent="-342900">
              <a:buFont typeface="Arial" panose="020B0604020202020204" pitchFamily="34" charset="0"/>
              <a:buChar char="•"/>
            </a:pPr>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Etude de différents types de masques</a:t>
            </a:r>
          </a:p>
          <a:p>
            <a:pPr marL="342900" indent="-342900">
              <a:buFont typeface="Arial" panose="020B0604020202020204" pitchFamily="34" charset="0"/>
              <a:buChar char="•"/>
            </a:pPr>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Quels types de masques ? Pour qui ? Quand ? Comment ? Quels comportements allons-nous adopter dans l’établissement et au cours de notre journée d’école ? </a:t>
            </a:r>
          </a:p>
          <a:p>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     (transport / </a:t>
            </a:r>
            <a:r>
              <a:rPr lang="fr-FR" sz="2400" b="1" dirty="0">
                <a:solidFill>
                  <a:schemeClr val="bg1"/>
                </a:solidFill>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c</a:t>
            </a:r>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antine / récréation / </a:t>
            </a:r>
            <a:r>
              <a:rPr lang="fr-FR" sz="2400" b="1" dirty="0">
                <a:solidFill>
                  <a:schemeClr val="bg1"/>
                </a:solidFill>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c</a:t>
            </a:r>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ours…) </a:t>
            </a:r>
          </a:p>
          <a:p>
            <a:endParaRPr lang="fr-FR" sz="20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67544" y="1340768"/>
            <a:ext cx="8352928" cy="3600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Lorsque vous étiez en confinement :</a:t>
            </a: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Avez-vous porté un masque ? Si oui, à quels moments, pourquoi ? </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Et maintenant ? </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Pourquoi appelle-t-on ce geste, un « geste barrière » ? </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15606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611560" y="692696"/>
            <a:ext cx="7992887" cy="3600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just"/>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just"/>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just"/>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Le Covid-19- un Virus:</a:t>
            </a:r>
          </a:p>
          <a:p>
            <a:pPr algn="just"/>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just"/>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Que savez-vous du virus et de son mode de propagation ? </a:t>
            </a:r>
          </a:p>
          <a:p>
            <a:pPr algn="just"/>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just"/>
            <a:r>
              <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Quelle est la taille d’un virus en général ? Quel est son mode de transmission ? </a:t>
            </a:r>
          </a:p>
          <a:p>
            <a:pPr algn="just"/>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just"/>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just"/>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just"/>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
        <p:nvSpPr>
          <p:cNvPr id="4" name="Rectangle 1"/>
          <p:cNvSpPr>
            <a:spLocks noChangeArrowheads="1"/>
          </p:cNvSpPr>
          <p:nvPr/>
        </p:nvSpPr>
        <p:spPr bwMode="auto">
          <a:xfrm>
            <a:off x="179512" y="5013176"/>
            <a:ext cx="8856984" cy="1477328"/>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b="0" i="1" dirty="0">
                <a:latin typeface="Calibri" pitchFamily="34" charset="0"/>
              </a:rPr>
              <a:t>On pourra ici faire un jeu/un quizz avec des images de différents objets (virus, bactérie, molécule, atome, acarien, poux, épaisseur d’un cheveu, du pollen) afin que les élèves les identifient et les classent selon leur taille. </a:t>
            </a:r>
          </a:p>
          <a:p>
            <a:pPr algn="just" eaLnBrk="1" hangingPunct="1">
              <a:defRPr/>
            </a:pPr>
            <a:r>
              <a:rPr lang="fr-FR" altLang="fr-FR" b="0" i="1" dirty="0">
                <a:latin typeface="Calibri" pitchFamily="34" charset="0"/>
              </a:rPr>
              <a:t>Il s’agit de faire comprendre qu’un virus est invisible à l’œil et donc, pour se protéger, il faudra trouver des solutions adaptées. </a:t>
            </a:r>
          </a:p>
        </p:txBody>
      </p:sp>
    </p:spTree>
    <p:extLst>
      <p:ext uri="{BB962C8B-B14F-4D97-AF65-F5344CB8AC3E}">
        <p14:creationId xmlns:p14="http://schemas.microsoft.com/office/powerpoint/2010/main" val="35764350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90537" y="342900"/>
            <a:ext cx="8136904" cy="369332"/>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b="0" i="1" dirty="0">
                <a:latin typeface="Calibri" pitchFamily="34" charset="0"/>
              </a:rPr>
              <a:t>  Pour constituer l’activité, voici les éléments:</a:t>
            </a:r>
          </a:p>
        </p:txBody>
      </p:sp>
      <p:sp>
        <p:nvSpPr>
          <p:cNvPr id="3" name="ZoneTexte 2"/>
          <p:cNvSpPr txBox="1"/>
          <p:nvPr/>
        </p:nvSpPr>
        <p:spPr>
          <a:xfrm>
            <a:off x="611560" y="1340768"/>
            <a:ext cx="1656184" cy="3924151"/>
          </a:xfrm>
          <a:prstGeom prst="rect">
            <a:avLst/>
          </a:prstGeom>
          <a:noFill/>
        </p:spPr>
        <p:txBody>
          <a:bodyPr wrap="square" rtlCol="0">
            <a:spAutoFit/>
          </a:bodyPr>
          <a:lstStyle/>
          <a:p>
            <a:r>
              <a:rPr lang="fr-FR" sz="1200" b="1" u="sng" dirty="0">
                <a:latin typeface="Calibri" panose="020F0502020204030204" pitchFamily="34" charset="0"/>
                <a:cs typeface="Calibri" panose="020F0502020204030204" pitchFamily="34" charset="0"/>
              </a:rPr>
              <a:t>Listes des objets d’étude:</a:t>
            </a:r>
          </a:p>
          <a:p>
            <a:endParaRPr lang="fr-FR" sz="1200" dirty="0">
              <a:latin typeface="Calibri" panose="020F0502020204030204" pitchFamily="34" charset="0"/>
              <a:cs typeface="Calibri" panose="020F0502020204030204" pitchFamily="34" charset="0"/>
            </a:endParaRPr>
          </a:p>
          <a:p>
            <a:endParaRPr lang="fr-FR" sz="1200" dirty="0">
              <a:latin typeface="Calibri" panose="020F0502020204030204" pitchFamily="34" charset="0"/>
              <a:cs typeface="Calibri" panose="020F0502020204030204" pitchFamily="34" charset="0"/>
            </a:endParaRPr>
          </a:p>
          <a:p>
            <a:pPr>
              <a:spcBef>
                <a:spcPts val="600"/>
              </a:spcBef>
              <a:spcAft>
                <a:spcPts val="600"/>
              </a:spcAft>
            </a:pPr>
            <a:r>
              <a:rPr lang="fr-FR" sz="12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Virus</a:t>
            </a:r>
          </a:p>
          <a:p>
            <a:pPr>
              <a:spcBef>
                <a:spcPts val="600"/>
              </a:spcBef>
              <a:spcAft>
                <a:spcPts val="600"/>
              </a:spcAft>
            </a:pPr>
            <a:r>
              <a:rPr lang="fr-FR" sz="1400" dirty="0">
                <a:latin typeface="Calibri" panose="020F0502020204030204" pitchFamily="34" charset="0"/>
                <a:cs typeface="Calibri" panose="020F0502020204030204" pitchFamily="34" charset="0"/>
              </a:rPr>
              <a:t>- Cellule</a:t>
            </a:r>
          </a:p>
          <a:p>
            <a:pPr>
              <a:spcBef>
                <a:spcPts val="600"/>
              </a:spcBef>
              <a:spcAft>
                <a:spcPts val="600"/>
              </a:spcAft>
            </a:pPr>
            <a:r>
              <a:rPr lang="fr-FR" sz="1400" dirty="0">
                <a:latin typeface="Calibri" panose="020F0502020204030204" pitchFamily="34" charset="0"/>
                <a:cs typeface="Calibri" panose="020F0502020204030204" pitchFamily="34" charset="0"/>
              </a:rPr>
              <a:t>- Bactérie</a:t>
            </a:r>
          </a:p>
          <a:p>
            <a:pPr>
              <a:spcBef>
                <a:spcPts val="600"/>
              </a:spcBef>
              <a:spcAft>
                <a:spcPts val="600"/>
              </a:spcAft>
            </a:pPr>
            <a:r>
              <a:rPr lang="fr-FR" sz="1400" dirty="0">
                <a:latin typeface="Calibri" panose="020F0502020204030204" pitchFamily="34" charset="0"/>
                <a:cs typeface="Calibri" panose="020F0502020204030204" pitchFamily="34" charset="0"/>
              </a:rPr>
              <a:t>- Cheveu (épaisseur)</a:t>
            </a:r>
          </a:p>
          <a:p>
            <a:pPr marL="171450" indent="-171450">
              <a:spcBef>
                <a:spcPts val="600"/>
              </a:spcBef>
              <a:spcAft>
                <a:spcPts val="600"/>
              </a:spcAft>
              <a:buFontTx/>
              <a:buChar char="-"/>
            </a:pPr>
            <a:r>
              <a:rPr lang="fr-FR" sz="1400" dirty="0">
                <a:latin typeface="Calibri" panose="020F0502020204030204" pitchFamily="34" charset="0"/>
                <a:cs typeface="Calibri" panose="020F0502020204030204" pitchFamily="34" charset="0"/>
              </a:rPr>
              <a:t>Poux</a:t>
            </a:r>
          </a:p>
          <a:p>
            <a:pPr marL="171450" indent="-171450">
              <a:spcBef>
                <a:spcPts val="600"/>
              </a:spcBef>
              <a:spcAft>
                <a:spcPts val="600"/>
              </a:spcAft>
              <a:buFontTx/>
              <a:buChar char="-"/>
            </a:pPr>
            <a:r>
              <a:rPr lang="fr-FR" sz="1400" dirty="0">
                <a:latin typeface="Calibri" panose="020F0502020204030204" pitchFamily="34" charset="0"/>
                <a:cs typeface="Calibri" panose="020F0502020204030204" pitchFamily="34" charset="0"/>
              </a:rPr>
              <a:t>Molécule</a:t>
            </a:r>
          </a:p>
          <a:p>
            <a:pPr>
              <a:spcBef>
                <a:spcPts val="600"/>
              </a:spcBef>
              <a:spcAft>
                <a:spcPts val="600"/>
              </a:spcAft>
            </a:pPr>
            <a:r>
              <a:rPr lang="fr-FR" sz="1400" dirty="0">
                <a:latin typeface="Calibri" panose="020F0502020204030204" pitchFamily="34" charset="0"/>
                <a:cs typeface="Calibri" panose="020F0502020204030204" pitchFamily="34" charset="0"/>
              </a:rPr>
              <a:t>- Maillage de fibre</a:t>
            </a:r>
          </a:p>
          <a:p>
            <a:pPr>
              <a:spcBef>
                <a:spcPts val="600"/>
              </a:spcBef>
              <a:spcAft>
                <a:spcPts val="600"/>
              </a:spcAft>
            </a:pPr>
            <a:r>
              <a:rPr lang="fr-FR" sz="1400" dirty="0">
                <a:latin typeface="Calibri" panose="020F0502020204030204" pitchFamily="34" charset="0"/>
                <a:cs typeface="Calibri" panose="020F0502020204030204" pitchFamily="34" charset="0"/>
              </a:rPr>
              <a:t>- Pollen </a:t>
            </a:r>
          </a:p>
        </p:txBody>
      </p:sp>
      <p:sp>
        <p:nvSpPr>
          <p:cNvPr id="5" name="ZoneTexte 4"/>
          <p:cNvSpPr txBox="1"/>
          <p:nvPr/>
        </p:nvSpPr>
        <p:spPr>
          <a:xfrm>
            <a:off x="6804248" y="1196752"/>
            <a:ext cx="1656184" cy="3600986"/>
          </a:xfrm>
          <a:prstGeom prst="rect">
            <a:avLst/>
          </a:prstGeom>
          <a:noFill/>
        </p:spPr>
        <p:txBody>
          <a:bodyPr wrap="square" rtlCol="0">
            <a:spAutoFit/>
          </a:bodyPr>
          <a:lstStyle/>
          <a:p>
            <a:r>
              <a:rPr lang="fr-FR" sz="1200" b="1" u="sng" dirty="0">
                <a:latin typeface="Calibri" panose="020F0502020204030204" pitchFamily="34" charset="0"/>
                <a:cs typeface="Calibri" panose="020F0502020204030204" pitchFamily="34" charset="0"/>
              </a:rPr>
              <a:t>Ordres de grandeurs en mètre (écriture décimale) :</a:t>
            </a:r>
          </a:p>
          <a:p>
            <a:endParaRPr lang="fr-FR" sz="1200" dirty="0">
              <a:latin typeface="Times New Roman" panose="02020603050405020304" pitchFamily="18" charset="0"/>
              <a:cs typeface="Times New Roman" panose="02020603050405020304" pitchFamily="18" charset="0"/>
            </a:endParaRPr>
          </a:p>
          <a:p>
            <a:endParaRPr lang="fr-FR" sz="1200" dirty="0">
              <a:latin typeface="Times New Roman" panose="02020603050405020304" pitchFamily="18" charset="0"/>
              <a:cs typeface="Times New Roman" panose="02020603050405020304" pitchFamily="18" charset="0"/>
            </a:endParaRPr>
          </a:p>
          <a:p>
            <a:pPr marL="171450" indent="-171450">
              <a:spcBef>
                <a:spcPts val="600"/>
              </a:spcBef>
              <a:spcAft>
                <a:spcPts val="600"/>
              </a:spcAft>
              <a:buFont typeface="Arial" panose="020B0604020202020204" pitchFamily="34" charset="0"/>
              <a:buChar char="•"/>
            </a:pPr>
            <a:r>
              <a:rPr lang="fr-FR" sz="1400" dirty="0">
                <a:latin typeface="Calibri" panose="020F0502020204030204" pitchFamily="34" charset="0"/>
                <a:cs typeface="Calibri" panose="020F0502020204030204" pitchFamily="34" charset="0"/>
              </a:rPr>
              <a:t>0,001</a:t>
            </a:r>
          </a:p>
          <a:p>
            <a:pPr marL="171450" indent="-171450">
              <a:spcBef>
                <a:spcPts val="600"/>
              </a:spcBef>
              <a:spcAft>
                <a:spcPts val="600"/>
              </a:spcAft>
              <a:buFont typeface="Arial" panose="020B0604020202020204" pitchFamily="34" charset="0"/>
              <a:buChar char="•"/>
            </a:pPr>
            <a:r>
              <a:rPr lang="fr-FR" sz="1400" dirty="0">
                <a:latin typeface="Calibri" panose="020F0502020204030204" pitchFamily="34" charset="0"/>
                <a:cs typeface="Calibri" panose="020F0502020204030204" pitchFamily="34" charset="0"/>
              </a:rPr>
              <a:t>0,000 1</a:t>
            </a:r>
          </a:p>
          <a:p>
            <a:pPr marL="171450" indent="-171450">
              <a:spcBef>
                <a:spcPts val="600"/>
              </a:spcBef>
              <a:spcAft>
                <a:spcPts val="600"/>
              </a:spcAft>
              <a:buFont typeface="Arial" panose="020B0604020202020204" pitchFamily="34" charset="0"/>
              <a:buChar char="•"/>
            </a:pPr>
            <a:r>
              <a:rPr lang="fr-FR" sz="1400" dirty="0">
                <a:latin typeface="Calibri" panose="020F0502020204030204" pitchFamily="34" charset="0"/>
                <a:cs typeface="Calibri" panose="020F0502020204030204" pitchFamily="34" charset="0"/>
              </a:rPr>
              <a:t>0,000 01</a:t>
            </a:r>
          </a:p>
          <a:p>
            <a:pPr marL="171450" indent="-171450">
              <a:spcBef>
                <a:spcPts val="600"/>
              </a:spcBef>
              <a:spcAft>
                <a:spcPts val="600"/>
              </a:spcAft>
              <a:buFont typeface="Arial" panose="020B0604020202020204" pitchFamily="34" charset="0"/>
              <a:buChar char="•"/>
            </a:pPr>
            <a:r>
              <a:rPr lang="fr-FR" sz="1400" dirty="0">
                <a:latin typeface="Calibri" panose="020F0502020204030204" pitchFamily="34" charset="0"/>
                <a:cs typeface="Calibri" panose="020F0502020204030204" pitchFamily="34" charset="0"/>
              </a:rPr>
              <a:t>0,000 001</a:t>
            </a:r>
          </a:p>
          <a:p>
            <a:pPr marL="171450" indent="-171450">
              <a:spcBef>
                <a:spcPts val="600"/>
              </a:spcBef>
              <a:spcAft>
                <a:spcPts val="600"/>
              </a:spcAft>
              <a:buFont typeface="Arial" panose="020B0604020202020204" pitchFamily="34" charset="0"/>
              <a:buChar char="•"/>
            </a:pPr>
            <a:r>
              <a:rPr lang="fr-FR" sz="1400" dirty="0">
                <a:latin typeface="Calibri" panose="020F0502020204030204" pitchFamily="34" charset="0"/>
                <a:cs typeface="Calibri" panose="020F0502020204030204" pitchFamily="34" charset="0"/>
              </a:rPr>
              <a:t>0,000 000 01</a:t>
            </a:r>
          </a:p>
          <a:p>
            <a:pPr marL="171450" indent="-171450">
              <a:spcBef>
                <a:spcPts val="600"/>
              </a:spcBef>
              <a:spcAft>
                <a:spcPts val="600"/>
              </a:spcAft>
              <a:buFont typeface="Arial" panose="020B0604020202020204" pitchFamily="34" charset="0"/>
              <a:buChar char="•"/>
            </a:pPr>
            <a:r>
              <a:rPr lang="fr-FR" sz="1400" dirty="0">
                <a:latin typeface="Calibri" panose="020F0502020204030204" pitchFamily="34" charset="0"/>
                <a:cs typeface="Calibri" panose="020F0502020204030204" pitchFamily="34" charset="0"/>
              </a:rPr>
              <a:t>0,000 000 000 1</a:t>
            </a:r>
          </a:p>
          <a:p>
            <a:pPr marL="171450" indent="-171450">
              <a:buFont typeface="Arial" panose="020B0604020202020204" pitchFamily="34" charset="0"/>
              <a:buChar char="•"/>
            </a:pPr>
            <a:endParaRPr lang="fr-FR" sz="1200" dirty="0">
              <a:latin typeface="Calibri" panose="020F0502020204030204" pitchFamily="34" charset="0"/>
              <a:cs typeface="Calibri" panose="020F0502020204030204" pitchFamily="34" charset="0"/>
            </a:endParaRPr>
          </a:p>
          <a:p>
            <a:endParaRPr lang="fr-FR" sz="12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2915816" y="1340768"/>
            <a:ext cx="3600400" cy="276999"/>
          </a:xfrm>
          <a:prstGeom prst="rect">
            <a:avLst/>
          </a:prstGeom>
          <a:noFill/>
        </p:spPr>
        <p:txBody>
          <a:bodyPr wrap="square" rtlCol="0">
            <a:spAutoFit/>
          </a:bodyPr>
          <a:lstStyle/>
          <a:p>
            <a:r>
              <a:rPr lang="fr-FR" sz="1200" b="1" u="sng" dirty="0">
                <a:latin typeface="Times New Roman" panose="02020603050405020304" pitchFamily="18" charset="0"/>
                <a:cs typeface="Times New Roman" panose="02020603050405020304" pitchFamily="18" charset="0"/>
              </a:rPr>
              <a:t>Illustrations possibles des objets d’études</a:t>
            </a:r>
          </a:p>
        </p:txBody>
      </p:sp>
      <p:pic>
        <p:nvPicPr>
          <p:cNvPr id="7" name="Image 6"/>
          <p:cNvPicPr/>
          <p:nvPr/>
        </p:nvPicPr>
        <p:blipFill>
          <a:blip r:embed="rId3"/>
          <a:stretch>
            <a:fillRect/>
          </a:stretch>
        </p:blipFill>
        <p:spPr>
          <a:xfrm>
            <a:off x="2771800" y="1836410"/>
            <a:ext cx="729615" cy="819785"/>
          </a:xfrm>
          <a:prstGeom prst="rect">
            <a:avLst/>
          </a:prstGeom>
        </p:spPr>
      </p:pic>
      <p:pic>
        <p:nvPicPr>
          <p:cNvPr id="9" name="Image 8"/>
          <p:cNvPicPr/>
          <p:nvPr/>
        </p:nvPicPr>
        <p:blipFill>
          <a:blip r:embed="rId4"/>
          <a:stretch>
            <a:fillRect/>
          </a:stretch>
        </p:blipFill>
        <p:spPr>
          <a:xfrm>
            <a:off x="5055294" y="3028978"/>
            <a:ext cx="977265" cy="894715"/>
          </a:xfrm>
          <a:prstGeom prst="rect">
            <a:avLst/>
          </a:prstGeom>
        </p:spPr>
      </p:pic>
      <p:pic>
        <p:nvPicPr>
          <p:cNvPr id="10" name="Image 9"/>
          <p:cNvPicPr/>
          <p:nvPr/>
        </p:nvPicPr>
        <p:blipFill>
          <a:blip r:embed="rId5"/>
          <a:stretch>
            <a:fillRect/>
          </a:stretch>
        </p:blipFill>
        <p:spPr>
          <a:xfrm>
            <a:off x="3848348" y="1917399"/>
            <a:ext cx="1155700" cy="766445"/>
          </a:xfrm>
          <a:prstGeom prst="rect">
            <a:avLst/>
          </a:prstGeom>
        </p:spPr>
      </p:pic>
      <p:pic>
        <p:nvPicPr>
          <p:cNvPr id="11" name="Image 10"/>
          <p:cNvPicPr/>
          <p:nvPr/>
        </p:nvPicPr>
        <p:blipFill>
          <a:blip r:embed="rId6"/>
          <a:stretch>
            <a:fillRect/>
          </a:stretch>
        </p:blipFill>
        <p:spPr>
          <a:xfrm>
            <a:off x="3915916" y="2949072"/>
            <a:ext cx="800100" cy="847725"/>
          </a:xfrm>
          <a:prstGeom prst="rect">
            <a:avLst/>
          </a:prstGeom>
        </p:spPr>
      </p:pic>
      <p:pic>
        <p:nvPicPr>
          <p:cNvPr id="12" name="Image 11"/>
          <p:cNvPicPr/>
          <p:nvPr/>
        </p:nvPicPr>
        <p:blipFill>
          <a:blip r:embed="rId7"/>
          <a:stretch>
            <a:fillRect/>
          </a:stretch>
        </p:blipFill>
        <p:spPr>
          <a:xfrm>
            <a:off x="3067336" y="4172828"/>
            <a:ext cx="725170" cy="687070"/>
          </a:xfrm>
          <a:prstGeom prst="rect">
            <a:avLst/>
          </a:prstGeom>
        </p:spPr>
      </p:pic>
      <p:pic>
        <p:nvPicPr>
          <p:cNvPr id="13" name="Image 12"/>
          <p:cNvPicPr/>
          <p:nvPr/>
        </p:nvPicPr>
        <p:blipFill>
          <a:blip r:embed="rId8"/>
          <a:stretch>
            <a:fillRect/>
          </a:stretch>
        </p:blipFill>
        <p:spPr>
          <a:xfrm>
            <a:off x="5146734" y="2084085"/>
            <a:ext cx="885825" cy="556895"/>
          </a:xfrm>
          <a:prstGeom prst="rect">
            <a:avLst/>
          </a:prstGeom>
        </p:spPr>
      </p:pic>
      <p:pic>
        <p:nvPicPr>
          <p:cNvPr id="14" name="Image 13"/>
          <p:cNvPicPr/>
          <p:nvPr/>
        </p:nvPicPr>
        <p:blipFill>
          <a:blip r:embed="rId9"/>
          <a:stretch>
            <a:fillRect/>
          </a:stretch>
        </p:blipFill>
        <p:spPr>
          <a:xfrm>
            <a:off x="2731876" y="2997245"/>
            <a:ext cx="798195" cy="655955"/>
          </a:xfrm>
          <a:prstGeom prst="rect">
            <a:avLst/>
          </a:prstGeom>
        </p:spPr>
      </p:pic>
      <p:pic>
        <p:nvPicPr>
          <p:cNvPr id="15" name="Image 14"/>
          <p:cNvPicPr/>
          <p:nvPr/>
        </p:nvPicPr>
        <p:blipFill>
          <a:blip r:embed="rId10"/>
          <a:stretch>
            <a:fillRect/>
          </a:stretch>
        </p:blipFill>
        <p:spPr>
          <a:xfrm>
            <a:off x="4260311" y="4172828"/>
            <a:ext cx="1381760" cy="735330"/>
          </a:xfrm>
          <a:prstGeom prst="rect">
            <a:avLst/>
          </a:prstGeom>
        </p:spPr>
      </p:pic>
    </p:spTree>
    <p:extLst>
      <p:ext uri="{BB962C8B-B14F-4D97-AF65-F5344CB8AC3E}">
        <p14:creationId xmlns:p14="http://schemas.microsoft.com/office/powerpoint/2010/main" val="16201463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90537" y="342900"/>
            <a:ext cx="8136904" cy="6309420"/>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b="0" i="1" dirty="0">
                <a:latin typeface="Calibri" pitchFamily="34" charset="0"/>
              </a:rPr>
              <a:t>  </a:t>
            </a:r>
            <a:r>
              <a:rPr lang="fr-FR" altLang="fr-FR" sz="1600" b="0" i="1" dirty="0">
                <a:latin typeface="Calibri" pitchFamily="34" charset="0"/>
              </a:rPr>
              <a:t>Il pourra être demand</a:t>
            </a:r>
            <a:r>
              <a:rPr lang="fr-FR" altLang="fr-FR" sz="1600" b="0" i="1" dirty="0">
                <a:solidFill>
                  <a:srgbClr val="FF0000"/>
                </a:solidFill>
                <a:latin typeface="Calibri" pitchFamily="34" charset="0"/>
              </a:rPr>
              <a:t>er</a:t>
            </a:r>
            <a:r>
              <a:rPr lang="fr-FR" altLang="fr-FR" sz="1600" b="0" i="1" dirty="0">
                <a:latin typeface="Calibri" pitchFamily="34" charset="0"/>
              </a:rPr>
              <a:t> aux élèves de :</a:t>
            </a:r>
          </a:p>
          <a:p>
            <a:pPr marL="285750" indent="-285750" algn="just" eaLnBrk="1" hangingPunct="1">
              <a:buFontTx/>
              <a:buChar char="-"/>
              <a:defRPr/>
            </a:pPr>
            <a:r>
              <a:rPr lang="fr-FR" altLang="fr-FR" sz="1600" b="0" i="1" dirty="0">
                <a:latin typeface="Calibri" pitchFamily="34" charset="0"/>
              </a:rPr>
              <a:t>Associer les noms aux photos des différents objets présentés </a:t>
            </a:r>
          </a:p>
          <a:p>
            <a:pPr marL="285750" indent="-285750" algn="just" eaLnBrk="1" hangingPunct="1">
              <a:buFontTx/>
              <a:buChar char="-"/>
              <a:defRPr/>
            </a:pPr>
            <a:r>
              <a:rPr lang="fr-FR" altLang="fr-FR" sz="1600" b="0" i="1" dirty="0">
                <a:latin typeface="Calibri" pitchFamily="34" charset="0"/>
              </a:rPr>
              <a:t>Classer ces différents objets par ordre croissant de taille</a:t>
            </a:r>
          </a:p>
          <a:p>
            <a:pPr marL="285750" indent="-285750" algn="just" eaLnBrk="1" hangingPunct="1">
              <a:buFontTx/>
              <a:buChar char="-"/>
              <a:defRPr/>
            </a:pPr>
            <a:r>
              <a:rPr lang="fr-FR" altLang="fr-FR" sz="1600" b="0" i="1" dirty="0">
                <a:latin typeface="Calibri" pitchFamily="34" charset="0"/>
              </a:rPr>
              <a:t>Estimer la taille de chacun de ces objets (avec des nombres décimaux ou des puissances de 10 selon le niveau des élèves) ou de proposer des ordres de grandeur à attribuer</a:t>
            </a:r>
          </a:p>
          <a:p>
            <a:pPr marL="285750" indent="-285750" algn="just" eaLnBrk="1" hangingPunct="1">
              <a:buFontTx/>
              <a:buChar char="-"/>
              <a:defRPr/>
            </a:pPr>
            <a:endParaRPr lang="fr-FR" altLang="fr-FR" sz="1600" b="0" i="1" dirty="0">
              <a:latin typeface="Calibri" pitchFamily="34" charset="0"/>
            </a:endParaRPr>
          </a:p>
          <a:p>
            <a:pPr algn="just" eaLnBrk="1" hangingPunct="1">
              <a:defRPr/>
            </a:pPr>
            <a:r>
              <a:rPr lang="fr-FR" altLang="fr-FR" sz="1600" i="1" dirty="0">
                <a:latin typeface="Calibri" pitchFamily="34" charset="0"/>
              </a:rPr>
              <a:t>L’objectif principal est de faire appréhender la petite taille du virus, invisible à l’œil nu. C’est aussi ce qui permet de comprendre les avantages et les limites du port du masque.</a:t>
            </a:r>
            <a:r>
              <a:rPr lang="fr-FR" altLang="fr-FR" sz="1600" b="0" i="1" dirty="0">
                <a:latin typeface="Calibri" pitchFamily="34" charset="0"/>
              </a:rPr>
              <a:t> Sur un plan pédagogique, il s’agira d’approfondir ou de consolider des capacités mathématiques visant à confronter les élèves au monde de « l’infiniment petit ». Il peut être aussi intéressant de travailler :</a:t>
            </a:r>
          </a:p>
          <a:p>
            <a:pPr marL="285750" indent="-285750" algn="just" eaLnBrk="1" hangingPunct="1">
              <a:buFontTx/>
              <a:buChar char="-"/>
              <a:defRPr/>
            </a:pPr>
            <a:r>
              <a:rPr lang="fr-FR" altLang="fr-FR" sz="1600" b="0" i="1" dirty="0">
                <a:latin typeface="Calibri" pitchFamily="34" charset="0"/>
              </a:rPr>
              <a:t>sur des comparaisons avec les ordres de grandeurs </a:t>
            </a:r>
          </a:p>
          <a:p>
            <a:pPr marL="285750" indent="-285750" algn="just" eaLnBrk="1" hangingPunct="1">
              <a:buFontTx/>
              <a:buChar char="-"/>
              <a:defRPr/>
            </a:pPr>
            <a:r>
              <a:rPr lang="fr-FR" altLang="fr-FR" sz="1600" b="0" i="1" dirty="0">
                <a:latin typeface="Calibri" pitchFamily="34" charset="0"/>
              </a:rPr>
              <a:t>ou sur les sous-multiples du mètre (millimètre, micromètre, nanomètre, </a:t>
            </a:r>
            <a:r>
              <a:rPr lang="fr-FR" altLang="fr-FR" sz="1600" b="0" i="1" dirty="0" err="1">
                <a:latin typeface="Calibri" pitchFamily="34" charset="0"/>
              </a:rPr>
              <a:t>picomètre</a:t>
            </a:r>
            <a:r>
              <a:rPr lang="fr-FR" altLang="fr-FR" sz="1600" b="0" i="1" dirty="0">
                <a:latin typeface="Calibri" pitchFamily="34" charset="0"/>
              </a:rPr>
              <a:t>) à l’aide de conversions.  </a:t>
            </a:r>
          </a:p>
          <a:p>
            <a:pPr algn="just" eaLnBrk="1" hangingPunct="1">
              <a:defRPr/>
            </a:pPr>
            <a:r>
              <a:rPr lang="fr-FR" altLang="fr-FR" sz="1600" b="0" i="1" u="sng" dirty="0">
                <a:latin typeface="Calibri" pitchFamily="34" charset="0"/>
              </a:rPr>
              <a:t>Exemple 1</a:t>
            </a:r>
            <a:r>
              <a:rPr lang="fr-FR" altLang="fr-FR" sz="1600" b="0" i="1" dirty="0">
                <a:latin typeface="Calibri" pitchFamily="34" charset="0"/>
              </a:rPr>
              <a:t>: si un virus mesurait 1 cm, estimer la taille d’une bactérie (1 m) ou de l’épaisseur d’un cheveu (100 m). Ces comparaisons marquent davantage l’esprit des élèves.</a:t>
            </a:r>
          </a:p>
          <a:p>
            <a:pPr algn="just" eaLnBrk="1" hangingPunct="1">
              <a:defRPr/>
            </a:pPr>
            <a:r>
              <a:rPr lang="fr-FR" altLang="fr-FR" sz="1600" b="0" i="1" dirty="0">
                <a:latin typeface="Calibri" pitchFamily="34" charset="0"/>
              </a:rPr>
              <a:t>Pollen (10 m)</a:t>
            </a:r>
          </a:p>
          <a:p>
            <a:pPr algn="just" eaLnBrk="1" hangingPunct="1">
              <a:defRPr/>
            </a:pPr>
            <a:r>
              <a:rPr lang="fr-FR" altLang="fr-FR" sz="1600" b="0" i="1" dirty="0">
                <a:latin typeface="Calibri" pitchFamily="34" charset="0"/>
              </a:rPr>
              <a:t>Poux (1000 m soit 1 km)…. Il serait bien plus grand que les baleines ou les dinosaures!</a:t>
            </a:r>
          </a:p>
          <a:p>
            <a:pPr algn="just" eaLnBrk="1" hangingPunct="1">
              <a:defRPr/>
            </a:pPr>
            <a:endParaRPr lang="fr-FR" altLang="fr-FR" sz="1600" b="0" i="1" dirty="0">
              <a:latin typeface="Calibri" pitchFamily="34" charset="0"/>
            </a:endParaRPr>
          </a:p>
          <a:p>
            <a:pPr algn="just" eaLnBrk="1" hangingPunct="1">
              <a:defRPr/>
            </a:pPr>
            <a:r>
              <a:rPr lang="fr-FR" altLang="fr-FR" sz="1600" b="0" i="1" u="sng" dirty="0">
                <a:latin typeface="Calibri" pitchFamily="34" charset="0"/>
              </a:rPr>
              <a:t>Exemple 2</a:t>
            </a:r>
            <a:r>
              <a:rPr lang="fr-FR" altLang="fr-FR" sz="1600" b="0" i="1" dirty="0">
                <a:latin typeface="Calibri" pitchFamily="34" charset="0"/>
              </a:rPr>
              <a:t>: pourquoi utiliser des sous-multiples du mètre? </a:t>
            </a:r>
          </a:p>
          <a:p>
            <a:pPr algn="just" eaLnBrk="1" hangingPunct="1">
              <a:defRPr/>
            </a:pPr>
            <a:r>
              <a:rPr lang="fr-FR" altLang="fr-FR" sz="1600" b="0" i="1" dirty="0">
                <a:latin typeface="Calibri" pitchFamily="34" charset="0"/>
              </a:rPr>
              <a:t>0,001 m = 10 </a:t>
            </a:r>
            <a:r>
              <a:rPr lang="fr-FR" altLang="fr-FR" sz="1600" b="0" i="1" baseline="30000" dirty="0">
                <a:latin typeface="Calibri" pitchFamily="34" charset="0"/>
              </a:rPr>
              <a:t>-3</a:t>
            </a:r>
            <a:r>
              <a:rPr lang="fr-FR" altLang="fr-FR" sz="1600" b="0" i="1" dirty="0">
                <a:latin typeface="Calibri" pitchFamily="34" charset="0"/>
              </a:rPr>
              <a:t> m  = 1 mm</a:t>
            </a:r>
          </a:p>
          <a:p>
            <a:pPr algn="just" eaLnBrk="1" hangingPunct="1">
              <a:defRPr/>
            </a:pPr>
            <a:r>
              <a:rPr lang="fr-FR" altLang="fr-FR" sz="1600" b="0" i="1" dirty="0">
                <a:latin typeface="Calibri" pitchFamily="34" charset="0"/>
              </a:rPr>
              <a:t>0,000 001 = 10 </a:t>
            </a:r>
            <a:r>
              <a:rPr lang="fr-FR" altLang="fr-FR" sz="1600" b="0" i="1" baseline="30000" dirty="0">
                <a:latin typeface="Calibri" pitchFamily="34" charset="0"/>
              </a:rPr>
              <a:t>-6 </a:t>
            </a:r>
            <a:r>
              <a:rPr lang="fr-FR" altLang="fr-FR" sz="1600" b="0" i="1" dirty="0">
                <a:latin typeface="Calibri" pitchFamily="34" charset="0"/>
              </a:rPr>
              <a:t>m = 1 µm</a:t>
            </a:r>
          </a:p>
          <a:p>
            <a:pPr algn="just" eaLnBrk="1" hangingPunct="1">
              <a:defRPr/>
            </a:pPr>
            <a:r>
              <a:rPr lang="fr-FR" altLang="fr-FR" sz="1600" b="0" i="1" dirty="0">
                <a:latin typeface="Calibri" pitchFamily="34" charset="0"/>
              </a:rPr>
              <a:t>0,000 000 001 = 10 </a:t>
            </a:r>
            <a:r>
              <a:rPr lang="fr-FR" altLang="fr-FR" sz="1600" b="0" i="1" baseline="30000" dirty="0">
                <a:latin typeface="Calibri" pitchFamily="34" charset="0"/>
              </a:rPr>
              <a:t>-9</a:t>
            </a:r>
            <a:r>
              <a:rPr lang="fr-FR" altLang="fr-FR" sz="1600" b="0" i="1" dirty="0">
                <a:latin typeface="Calibri" pitchFamily="34" charset="0"/>
              </a:rPr>
              <a:t> = 1 nm</a:t>
            </a:r>
          </a:p>
          <a:p>
            <a:pPr algn="just" eaLnBrk="1" hangingPunct="1">
              <a:defRPr/>
            </a:pPr>
            <a:r>
              <a:rPr lang="fr-FR" altLang="fr-FR" sz="1600" b="0" i="1" dirty="0">
                <a:latin typeface="Calibri" pitchFamily="34" charset="0"/>
              </a:rPr>
              <a:t>0,000 000 000 001 = 10 </a:t>
            </a:r>
            <a:r>
              <a:rPr lang="fr-FR" altLang="fr-FR" sz="1600" b="0" i="1" baseline="30000" dirty="0">
                <a:latin typeface="Calibri" pitchFamily="34" charset="0"/>
              </a:rPr>
              <a:t>-12 </a:t>
            </a:r>
            <a:r>
              <a:rPr lang="fr-FR" altLang="fr-FR" sz="1600" b="0" i="1" dirty="0">
                <a:latin typeface="Calibri" pitchFamily="34" charset="0"/>
              </a:rPr>
              <a:t>= 1 pm</a:t>
            </a:r>
          </a:p>
          <a:p>
            <a:pPr algn="just" eaLnBrk="1" hangingPunct="1">
              <a:defRPr/>
            </a:pPr>
            <a:endParaRPr lang="fr-FR" altLang="fr-FR" b="0" i="1" dirty="0">
              <a:latin typeface="Calibri" pitchFamily="34" charset="0"/>
            </a:endParaRPr>
          </a:p>
        </p:txBody>
      </p:sp>
    </p:spTree>
    <p:extLst>
      <p:ext uri="{BB962C8B-B14F-4D97-AF65-F5344CB8AC3E}">
        <p14:creationId xmlns:p14="http://schemas.microsoft.com/office/powerpoint/2010/main" val="17533711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05480" y="5877272"/>
            <a:ext cx="8136904" cy="307777"/>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400" b="0" i="1" dirty="0">
                <a:latin typeface="Calibri" pitchFamily="34" charset="0"/>
              </a:rPr>
              <a:t> Les virus, sans autres éléments,  peuvent passer à travers les mailles d’une simple épaisseur de tissu en coton.  </a:t>
            </a:r>
          </a:p>
        </p:txBody>
      </p:sp>
      <p:sp>
        <p:nvSpPr>
          <p:cNvPr id="6" name="ZoneTexte 5"/>
          <p:cNvSpPr txBox="1"/>
          <p:nvPr/>
        </p:nvSpPr>
        <p:spPr>
          <a:xfrm>
            <a:off x="442215" y="332656"/>
            <a:ext cx="8463433" cy="2092881"/>
          </a:xfrm>
          <a:prstGeom prst="rect">
            <a:avLst/>
          </a:prstGeom>
          <a:solidFill>
            <a:schemeClr val="accent2">
              <a:lumMod val="40000"/>
              <a:lumOff val="60000"/>
            </a:schemeClr>
          </a:solidFill>
        </p:spPr>
        <p:txBody>
          <a:bodyPr wrap="square" rtlCol="0">
            <a:spAutoFit/>
          </a:bodyPr>
          <a:lstStyle/>
          <a:p>
            <a:pPr algn="just"/>
            <a:r>
              <a:rPr lang="fr-FR" altLang="fr-FR" sz="1400" b="1" u="sng" dirty="0">
                <a:latin typeface="Calibri" panose="020F0502020204030204" pitchFamily="34" charset="0"/>
                <a:cs typeface="Calibri" panose="020F0502020204030204" pitchFamily="34" charset="0"/>
              </a:rPr>
              <a:t>Un virus </a:t>
            </a:r>
            <a:r>
              <a:rPr lang="fr-FR" altLang="fr-FR" sz="1400" dirty="0">
                <a:latin typeface="Calibri" panose="020F0502020204030204" pitchFamily="34" charset="0"/>
                <a:cs typeface="Calibri" panose="020F0502020204030204" pitchFamily="34" charset="0"/>
              </a:rPr>
              <a:t>est un agent infectieux très petit constitué d’une capsule de protéines (appelée capside) protégeant un brin de matériel génétique (ADN ou ARN) qui ne peut se reproduire qu’en pénétrant dans une cellule et en parasitant les fonctions de réplication de la cellule. Il n’existe qu’à travers une cellule hôte issue du monde du vivant. Afin de limiter la contamination de cellules, et donc sa propagation, il faut connaître ses modes de transmissions. </a:t>
            </a:r>
          </a:p>
          <a:p>
            <a:pPr algn="just"/>
            <a:endParaRPr lang="fr-FR" altLang="fr-FR" sz="1400" dirty="0">
              <a:latin typeface="Calibri" panose="020F0502020204030204" pitchFamily="34" charset="0"/>
              <a:cs typeface="Calibri" panose="020F0502020204030204" pitchFamily="34" charset="0"/>
            </a:endParaRPr>
          </a:p>
          <a:p>
            <a:pPr algn="just"/>
            <a:r>
              <a:rPr lang="fr-FR" altLang="fr-FR" sz="1400" i="1" dirty="0">
                <a:latin typeface="Calibri" panose="020F0502020204030204" pitchFamily="34" charset="0"/>
                <a:cs typeface="Calibri" panose="020F0502020204030204" pitchFamily="34" charset="0"/>
              </a:rPr>
              <a:t>L’activité dans la diapo suivante permet de placer le virus dans une échelle grandeur et de comprendre le rôle du masque dans la protection.  </a:t>
            </a:r>
          </a:p>
          <a:p>
            <a:pPr algn="just"/>
            <a:endParaRPr lang="fr-FR" dirty="0">
              <a:latin typeface="Calibri" panose="020F0502020204030204" pitchFamily="34" charset="0"/>
              <a:cs typeface="Calibri" panose="020F0502020204030204" pitchFamily="34" charset="0"/>
            </a:endParaRPr>
          </a:p>
        </p:txBody>
      </p:sp>
      <p:pic>
        <p:nvPicPr>
          <p:cNvPr id="7" name="Image 6"/>
          <p:cNvPicPr>
            <a:picLocks noChangeAspect="1"/>
          </p:cNvPicPr>
          <p:nvPr/>
        </p:nvPicPr>
        <p:blipFill>
          <a:blip r:embed="rId3"/>
          <a:stretch>
            <a:fillRect/>
          </a:stretch>
        </p:blipFill>
        <p:spPr>
          <a:xfrm>
            <a:off x="605480" y="2735999"/>
            <a:ext cx="8001000" cy="2762250"/>
          </a:xfrm>
          <a:prstGeom prst="rect">
            <a:avLst/>
          </a:prstGeom>
        </p:spPr>
      </p:pic>
    </p:spTree>
    <p:extLst>
      <p:ext uri="{BB962C8B-B14F-4D97-AF65-F5344CB8AC3E}">
        <p14:creationId xmlns:p14="http://schemas.microsoft.com/office/powerpoint/2010/main" val="22892125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79512" y="122681"/>
            <a:ext cx="2448272" cy="93005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endPar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pPr algn="ctr"/>
            <a:r>
              <a:rPr lang="fr-FR" sz="2400" b="1" u="sng"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rPr>
              <a:t>Le virus Covid-19</a:t>
            </a: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a:p>
            <a:endParaRPr lang="fr-FR" sz="2400" b="1" dirty="0">
              <a:effectLst>
                <a:outerShdw blurRad="38100" dist="38100" dir="2700000" algn="tl">
                  <a:srgbClr val="000000">
                    <a:alpha val="43137"/>
                  </a:srgbClr>
                </a:outerShdw>
              </a:effectLst>
              <a:latin typeface="Calibri" panose="020F0502020204030204" pitchFamily="34" charset="0"/>
              <a:ea typeface="Arial Unicode MS" pitchFamily="34" charset="-128"/>
              <a:cs typeface="Arial Unicode MS" pitchFamily="34" charset="-128"/>
            </a:endParaRPr>
          </a:p>
        </p:txBody>
      </p:sp>
      <p:sp>
        <p:nvSpPr>
          <p:cNvPr id="4" name="Rectangle 1"/>
          <p:cNvSpPr>
            <a:spLocks noChangeArrowheads="1"/>
          </p:cNvSpPr>
          <p:nvPr/>
        </p:nvSpPr>
        <p:spPr bwMode="auto">
          <a:xfrm>
            <a:off x="179512" y="1226529"/>
            <a:ext cx="2957395" cy="1600438"/>
          </a:xfrm>
          <a:prstGeom prst="rect">
            <a:avLst/>
          </a:prstGeom>
          <a:solidFill>
            <a:schemeClr val="accent2">
              <a:lumMod val="40000"/>
              <a:lumOff val="60000"/>
            </a:schemeClr>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defRPr/>
            </a:pPr>
            <a:r>
              <a:rPr lang="fr-FR" altLang="fr-FR" sz="1400" b="0" i="1" dirty="0">
                <a:latin typeface="Calibri" pitchFamily="34" charset="0"/>
              </a:rPr>
              <a:t>Connaissez vous le mode de transmission du Covid-19 ?</a:t>
            </a:r>
          </a:p>
          <a:p>
            <a:pPr algn="just" eaLnBrk="1" hangingPunct="1">
              <a:defRPr/>
            </a:pPr>
            <a:r>
              <a:rPr lang="fr-FR" altLang="fr-FR" sz="1400" b="0" i="1" dirty="0">
                <a:latin typeface="Calibri" pitchFamily="34" charset="0"/>
              </a:rPr>
              <a:t>D’après vous, en quoi le port du masque constitue-t-il « un geste barrière » ? </a:t>
            </a:r>
          </a:p>
          <a:p>
            <a:pPr algn="just" eaLnBrk="1" hangingPunct="1">
              <a:defRPr/>
            </a:pPr>
            <a:r>
              <a:rPr lang="fr-FR" altLang="fr-FR" sz="1400" b="0" i="1" dirty="0">
                <a:latin typeface="Calibri" pitchFamily="34" charset="0"/>
              </a:rPr>
              <a:t>Pourquoi les projections sont-elles associées au virus ? </a:t>
            </a:r>
          </a:p>
        </p:txBody>
      </p:sp>
      <p:sp>
        <p:nvSpPr>
          <p:cNvPr id="5" name="Rectangle 4"/>
          <p:cNvSpPr/>
          <p:nvPr/>
        </p:nvSpPr>
        <p:spPr>
          <a:xfrm>
            <a:off x="214806" y="6005389"/>
            <a:ext cx="8871830" cy="677108"/>
          </a:xfrm>
          <a:prstGeom prst="rect">
            <a:avLst/>
          </a:prstGeom>
          <a:solidFill>
            <a:schemeClr val="bg2"/>
          </a:solidFill>
        </p:spPr>
        <p:txBody>
          <a:bodyPr wrap="square">
            <a:spAutoFit/>
          </a:bodyPr>
          <a:lstStyle/>
          <a:p>
            <a:r>
              <a:rPr lang="fr-FR" sz="1200" dirty="0">
                <a:latin typeface="Calibri" panose="020F0502020204030204" pitchFamily="34" charset="0"/>
                <a:cs typeface="Calibri" panose="020F0502020204030204" pitchFamily="34" charset="0"/>
              </a:rPr>
              <a:t>Liens:</a:t>
            </a:r>
          </a:p>
          <a:p>
            <a:r>
              <a:rPr lang="fr-FR" sz="1400" dirty="0">
                <a:latin typeface="Calibri" panose="020F0502020204030204" pitchFamily="34" charset="0"/>
                <a:cs typeface="Calibri" panose="020F0502020204030204" pitchFamily="34" charset="0"/>
              </a:rPr>
              <a:t>https://www.iledefrance.ars.sante.fr/coronavirus-covid-19-eviter-la-propagation-du-virus</a:t>
            </a:r>
          </a:p>
          <a:p>
            <a:r>
              <a:rPr lang="fr-FR" sz="1200" dirty="0">
                <a:latin typeface="Calibri" panose="020F0502020204030204" pitchFamily="34" charset="0"/>
                <a:cs typeface="Calibri" panose="020F0502020204030204" pitchFamily="34" charset="0"/>
              </a:rPr>
              <a:t>https://www.la-croix.com/Sciences-et-ethique/Peut-attraper-deux-fois-mysteres-immunitaires-Covid-19-2020-04-16-1301089717</a:t>
            </a:r>
            <a:endParaRPr lang="fr-FR" sz="1200" dirty="0"/>
          </a:p>
        </p:txBody>
      </p:sp>
      <p:pic>
        <p:nvPicPr>
          <p:cNvPr id="7" name="Image 6"/>
          <p:cNvPicPr>
            <a:picLocks noChangeAspect="1"/>
          </p:cNvPicPr>
          <p:nvPr/>
        </p:nvPicPr>
        <p:blipFill>
          <a:blip r:embed="rId3"/>
          <a:stretch>
            <a:fillRect/>
          </a:stretch>
        </p:blipFill>
        <p:spPr>
          <a:xfrm>
            <a:off x="3425918" y="45538"/>
            <a:ext cx="5676900" cy="3086100"/>
          </a:xfrm>
          <a:prstGeom prst="rect">
            <a:avLst/>
          </a:prstGeom>
        </p:spPr>
      </p:pic>
      <p:pic>
        <p:nvPicPr>
          <p:cNvPr id="9" name="Image 8"/>
          <p:cNvPicPr>
            <a:picLocks noChangeAspect="1"/>
          </p:cNvPicPr>
          <p:nvPr/>
        </p:nvPicPr>
        <p:blipFill>
          <a:blip r:embed="rId4"/>
          <a:stretch>
            <a:fillRect/>
          </a:stretch>
        </p:blipFill>
        <p:spPr>
          <a:xfrm>
            <a:off x="5292080" y="3386536"/>
            <a:ext cx="2165226" cy="2182548"/>
          </a:xfrm>
          <a:prstGeom prst="rect">
            <a:avLst/>
          </a:prstGeom>
        </p:spPr>
      </p:pic>
      <p:pic>
        <p:nvPicPr>
          <p:cNvPr id="10" name="Image 9"/>
          <p:cNvPicPr>
            <a:picLocks noChangeAspect="1"/>
          </p:cNvPicPr>
          <p:nvPr/>
        </p:nvPicPr>
        <p:blipFill>
          <a:blip r:embed="rId5"/>
          <a:stretch>
            <a:fillRect/>
          </a:stretch>
        </p:blipFill>
        <p:spPr>
          <a:xfrm>
            <a:off x="275107" y="3205130"/>
            <a:ext cx="3150811" cy="2545361"/>
          </a:xfrm>
          <a:prstGeom prst="rect">
            <a:avLst/>
          </a:prstGeom>
        </p:spPr>
      </p:pic>
    </p:spTree>
    <p:extLst>
      <p:ext uri="{BB962C8B-B14F-4D97-AF65-F5344CB8AC3E}">
        <p14:creationId xmlns:p14="http://schemas.microsoft.com/office/powerpoint/2010/main" val="2019785088"/>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5118</TotalTime>
  <Words>1877</Words>
  <Application>Microsoft Office PowerPoint</Application>
  <PresentationFormat>Affichage à l'écran (4:3)</PresentationFormat>
  <Paragraphs>218</Paragraphs>
  <Slides>15</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Lucida Sans Unicode</vt:lpstr>
      <vt:lpstr>Times New Roman</vt:lpstr>
      <vt:lpstr>Verdana</vt:lpstr>
      <vt:lpstr>Wingdings 2</vt:lpstr>
      <vt:lpstr>Wingdings 3</vt:lpstr>
      <vt:lpstr>Rotonde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Eric</dc:creator>
  <cp:lastModifiedBy>ERIC</cp:lastModifiedBy>
  <cp:revision>553</cp:revision>
  <cp:lastPrinted>2019-10-29T12:17:07Z</cp:lastPrinted>
  <dcterms:created xsi:type="dcterms:W3CDTF">2015-12-31T08:49:48Z</dcterms:created>
  <dcterms:modified xsi:type="dcterms:W3CDTF">2020-04-28T15:37:01Z</dcterms:modified>
</cp:coreProperties>
</file>