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0" r:id="rId2"/>
    <p:sldId id="258" r:id="rId3"/>
    <p:sldId id="259" r:id="rId4"/>
    <p:sldId id="263" r:id="rId5"/>
    <p:sldId id="261" r:id="rId6"/>
    <p:sldId id="266" r:id="rId7"/>
    <p:sldId id="262" r:id="rId8"/>
    <p:sldId id="264" r:id="rId9"/>
    <p:sldId id="269" r:id="rId10"/>
    <p:sldId id="272" r:id="rId11"/>
    <p:sldId id="273" r:id="rId12"/>
    <p:sldId id="268" r:id="rId13"/>
    <p:sldId id="267" r:id="rId14"/>
    <p:sldId id="270" r:id="rId15"/>
    <p:sldId id="274" r:id="rId16"/>
    <p:sldId id="275" r:id="rId17"/>
    <p:sldId id="276" r:id="rId18"/>
    <p:sldId id="277" r:id="rId19"/>
    <p:sldId id="278" r:id="rId20"/>
    <p:sldId id="279" r:id="rId21"/>
    <p:sldId id="271" r:id="rId22"/>
    <p:sldId id="28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teux-Baillon"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6600"/>
    <a:srgbClr val="005392"/>
    <a:srgbClr val="A162D0"/>
    <a:srgbClr val="592E1F"/>
    <a:srgbClr val="592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1808" autoAdjust="0"/>
  </p:normalViewPr>
  <p:slideViewPr>
    <p:cSldViewPr>
      <p:cViewPr varScale="1">
        <p:scale>
          <a:sx n="67" d="100"/>
          <a:sy n="67" d="100"/>
        </p:scale>
        <p:origin x="14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B4DF6-CCA8-4D86-9E88-6FFDB161638E}" type="datetimeFigureOut">
              <a:rPr lang="fr-FR" smtClean="0"/>
              <a:pPr/>
              <a:t>03/05/2020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723B7-10C9-4A6C-906A-4C36464A351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a:t>
            </a:fld>
            <a:endParaRPr lang="fr-FR"/>
          </a:p>
        </p:txBody>
      </p:sp>
    </p:spTree>
    <p:extLst>
      <p:ext uri="{BB962C8B-B14F-4D97-AF65-F5344CB8AC3E}">
        <p14:creationId xmlns:p14="http://schemas.microsoft.com/office/powerpoint/2010/main" val="130649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10</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11</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12</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13</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14</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15</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16</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17</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18</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19</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2</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20</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21</a:t>
            </a:fld>
            <a:endParaRPr lang="fr-FR"/>
          </a:p>
        </p:txBody>
      </p:sp>
    </p:spTree>
    <p:extLst>
      <p:ext uri="{BB962C8B-B14F-4D97-AF65-F5344CB8AC3E}">
        <p14:creationId xmlns:p14="http://schemas.microsoft.com/office/powerpoint/2010/main" val="69342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22</a:t>
            </a:fld>
            <a:endParaRPr lang="fr-FR"/>
          </a:p>
        </p:txBody>
      </p:sp>
    </p:spTree>
    <p:extLst>
      <p:ext uri="{BB962C8B-B14F-4D97-AF65-F5344CB8AC3E}">
        <p14:creationId xmlns:p14="http://schemas.microsoft.com/office/powerpoint/2010/main" val="130649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3</a:t>
            </a:fld>
            <a:endParaRPr lang="fr-FR"/>
          </a:p>
        </p:txBody>
      </p:sp>
    </p:spTree>
    <p:extLst>
      <p:ext uri="{BB962C8B-B14F-4D97-AF65-F5344CB8AC3E}">
        <p14:creationId xmlns:p14="http://schemas.microsoft.com/office/powerpoint/2010/main" val="69342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4</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5</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6</a:t>
            </a:fld>
            <a:endParaRPr lang="fr-FR"/>
          </a:p>
        </p:txBody>
      </p:sp>
    </p:spTree>
    <p:extLst>
      <p:ext uri="{BB962C8B-B14F-4D97-AF65-F5344CB8AC3E}">
        <p14:creationId xmlns:p14="http://schemas.microsoft.com/office/powerpoint/2010/main" val="69342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7</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8</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9</a:t>
            </a:fld>
            <a:endParaRPr lang="fr-FR"/>
          </a:p>
        </p:txBody>
      </p:sp>
    </p:spTree>
    <p:extLst>
      <p:ext uri="{BB962C8B-B14F-4D97-AF65-F5344CB8AC3E}">
        <p14:creationId xmlns:p14="http://schemas.microsoft.com/office/powerpoint/2010/main" val="662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235D5779-5171-4201-8EB7-972F71C4AEB0}"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5D5779-5171-4201-8EB7-972F71C4AEB0}"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5D5779-5171-4201-8EB7-972F71C4AEB0}"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5D5779-5171-4201-8EB7-972F71C4AEB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416A9979-FBE1-484E-9E43-B221EBB530C3}" type="datetimeFigureOut">
              <a:rPr lang="fr-FR" smtClean="0"/>
              <a:pPr/>
              <a:t>03/05/2020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5D5779-5171-4201-8EB7-972F71C4AEB0}"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6A9979-FBE1-484E-9E43-B221EBB530C3}" type="datetimeFigureOut">
              <a:rPr lang="fr-FR" smtClean="0"/>
              <a:pPr/>
              <a:t>03/05/2020</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5D5779-5171-4201-8EB7-972F71C4AEB0}"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hyperlink" Target="https://hal-pasteur.archives-ouvertes.fr/pasteur-02548181/document" TargetMode="External"/><Relationship Id="rId3" Type="http://schemas.openxmlformats.org/officeDocument/2006/relationships/hyperlink" Target="https://www.tf1.fr/tf1/jt-we/videos/coronavirus-comment-travaillent-les-modelisateurs-depidemie-02580726.html" TargetMode="External"/><Relationship Id="rId7" Type="http://schemas.openxmlformats.org/officeDocument/2006/relationships/hyperlink" Target="https://www.washingtonpost.com/graphics/2020/health/corona-simulator-french/"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florilege-maths.fr/fiche/mathematiques-et-pandemie/" TargetMode="External"/><Relationship Id="rId5" Type="http://schemas.openxmlformats.org/officeDocument/2006/relationships/hyperlink" Target="https://www.youtube.com/watch?v=-2tI3MQFqkI" TargetMode="External"/><Relationship Id="rId4" Type="http://schemas.openxmlformats.org/officeDocument/2006/relationships/hyperlink" Target="http://experiences.math.cnrs.fr/simulations/Covid19-idm-complete/" TargetMode="External"/><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hyperlink" Target="https://www.lefigaro.fr/sciences/coronavirus-la-trajectoire-exponentielle-de-l-epidemie-ne-montre-aucun-signe-de-ralentissement-20200315" TargetMode="External"/><Relationship Id="rId3" Type="http://schemas.openxmlformats.org/officeDocument/2006/relationships/hyperlink" Target="https://www.20minutes.fr/politique/2745571-20200322-coronavirus-vague-previent-emmanuel-macron-journal-dimanche" TargetMode="External"/><Relationship Id="rId7" Type="http://schemas.openxmlformats.org/officeDocument/2006/relationships/hyperlink" Target="https://www.lemonde.fr/sciences/article/2020/03/25/epidemies-aplatir-les-exponentielles_6034339_1650684.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lejdd.fr/Societe/coronavirus-a-quoi-sert-une-echelle-logarithmique-pour-representer-levolution-de-la-pandemie-3961176" TargetMode="External"/><Relationship Id="rId11" Type="http://schemas.openxmlformats.org/officeDocument/2006/relationships/image" Target="../media/image3.jpeg"/><Relationship Id="rId5" Type="http://schemas.openxmlformats.org/officeDocument/2006/relationships/hyperlink" Target="https://www.lexpress.fr/actualite/societe/sante/covid-19-l-ile-de-france-s-attend-a-un-pic-de-l-epidemie-autour-du-6-avril_2122818.html" TargetMode="External"/><Relationship Id="rId10" Type="http://schemas.openxmlformats.org/officeDocument/2006/relationships/hyperlink" Target="https://sante.journaldesfemmes.fr/fiches-maladies/2629823-r0-deconfinement-coronavirus-contamination-immunite-indicateur-france/" TargetMode="External"/><Relationship Id="rId4" Type="http://schemas.openxmlformats.org/officeDocument/2006/relationships/hyperlink" Target="https://www.liberation.fr/france/2020/04/09/le-pic-le-plateau-la-vagueon-ne-sait-plus_1784766" TargetMode="External"/><Relationship Id="rId9" Type="http://schemas.openxmlformats.org/officeDocument/2006/relationships/hyperlink" Target="https://www.sciencesetavenir.fr/fondamental/mathematiques/covid-19-une-croissance-exponentielle_14253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urfeurVague2.jpg"/>
          <p:cNvPicPr>
            <a:picLocks noChangeAspect="1"/>
          </p:cNvPicPr>
          <p:nvPr/>
        </p:nvPicPr>
        <p:blipFill>
          <a:blip r:embed="rId3" cstate="print"/>
          <a:stretch>
            <a:fillRect/>
          </a:stretch>
        </p:blipFill>
        <p:spPr>
          <a:xfrm>
            <a:off x="5292080" y="3212976"/>
            <a:ext cx="3324192" cy="2618736"/>
          </a:xfrm>
          <a:prstGeom prst="rect">
            <a:avLst/>
          </a:prstGeom>
        </p:spPr>
      </p:pic>
      <p:sp>
        <p:nvSpPr>
          <p:cNvPr id="6" name="ZoneTexte 5"/>
          <p:cNvSpPr txBox="1"/>
          <p:nvPr/>
        </p:nvSpPr>
        <p:spPr>
          <a:xfrm>
            <a:off x="899592" y="548680"/>
            <a:ext cx="7488832" cy="200054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4400" dirty="0" smtClean="0">
                <a:effectLst>
                  <a:outerShdw blurRad="38100" dist="38100" dir="2700000" algn="tl">
                    <a:srgbClr val="000000">
                      <a:alpha val="43137"/>
                    </a:srgbClr>
                  </a:outerShdw>
                </a:effectLst>
                <a:latin typeface="Calibri" panose="020F0502020204030204" pitchFamily="34" charset="0"/>
              </a:rPr>
              <a:t>Virus et Mathématiques</a:t>
            </a:r>
            <a:br>
              <a:rPr lang="fr-FR" sz="4400" dirty="0" smtClean="0">
                <a:effectLst>
                  <a:outerShdw blurRad="38100" dist="38100" dir="2700000" algn="tl">
                    <a:srgbClr val="000000">
                      <a:alpha val="43137"/>
                    </a:srgbClr>
                  </a:outerShdw>
                </a:effectLst>
                <a:latin typeface="Calibri" panose="020F0502020204030204" pitchFamily="34" charset="0"/>
              </a:rPr>
            </a:br>
            <a:r>
              <a:rPr lang="fr-FR" sz="1600" dirty="0" smtClean="0">
                <a:effectLst>
                  <a:outerShdw blurRad="38100" dist="38100" dir="2700000" algn="tl">
                    <a:srgbClr val="000000">
                      <a:alpha val="43137"/>
                    </a:srgbClr>
                  </a:outerShdw>
                </a:effectLst>
                <a:latin typeface="Calibri" panose="020F0502020204030204" pitchFamily="34" charset="0"/>
              </a:rPr>
              <a:t> </a:t>
            </a:r>
            <a:r>
              <a:rPr lang="fr-FR" sz="4400" dirty="0" smtClean="0">
                <a:effectLst>
                  <a:outerShdw blurRad="38100" dist="38100" dir="2700000" algn="tl">
                    <a:srgbClr val="000000">
                      <a:alpha val="43137"/>
                    </a:srgbClr>
                  </a:outerShdw>
                </a:effectLst>
                <a:latin typeface="Calibri" panose="020F0502020204030204" pitchFamily="34" charset="0"/>
              </a:rPr>
              <a:t/>
            </a:r>
            <a:br>
              <a:rPr lang="fr-FR" sz="4400" dirty="0" smtClean="0">
                <a:effectLst>
                  <a:outerShdw blurRad="38100" dist="38100" dir="2700000" algn="tl">
                    <a:srgbClr val="000000">
                      <a:alpha val="43137"/>
                    </a:srgbClr>
                  </a:outerShdw>
                </a:effectLst>
                <a:latin typeface="Calibri" panose="020F0502020204030204" pitchFamily="34" charset="0"/>
              </a:rPr>
            </a:br>
            <a:r>
              <a:rPr lang="fr-FR" sz="3200" dirty="0" smtClean="0">
                <a:effectLst>
                  <a:outerShdw blurRad="38100" dist="38100" dir="2700000" algn="tl">
                    <a:srgbClr val="000000">
                      <a:alpha val="43137"/>
                    </a:srgbClr>
                  </a:outerShdw>
                </a:effectLst>
                <a:latin typeface="Calibri" panose="020F0502020204030204" pitchFamily="34" charset="0"/>
              </a:rPr>
              <a:t>Comment surfer la vague des informations pour mieux comprendre une épidémie ?</a:t>
            </a:r>
            <a:endParaRPr lang="fr-FR" sz="4400" dirty="0" smtClean="0">
              <a:effectLst>
                <a:outerShdw blurRad="38100" dist="38100" dir="2700000" algn="tl">
                  <a:srgbClr val="000000">
                    <a:alpha val="43137"/>
                  </a:srgbClr>
                </a:outerShdw>
              </a:effectLst>
              <a:latin typeface="Calibri" panose="020F0502020204030204" pitchFamily="34" charset="0"/>
            </a:endParaRPr>
          </a:p>
        </p:txBody>
      </p:sp>
      <p:sp>
        <p:nvSpPr>
          <p:cNvPr id="10" name="Rectangle à coins arrondis 9"/>
          <p:cNvSpPr/>
          <p:nvPr/>
        </p:nvSpPr>
        <p:spPr>
          <a:xfrm>
            <a:off x="467544" y="2708920"/>
            <a:ext cx="4392488" cy="37444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dirty="0" smtClean="0">
                <a:solidFill>
                  <a:schemeClr val="tx1"/>
                </a:solidFill>
                <a:latin typeface="Calibri" panose="020F0502020204030204" pitchFamily="34" charset="0"/>
                <a:cs typeface="Calibri" panose="020F0502020204030204" pitchFamily="34" charset="0"/>
              </a:rPr>
              <a:t>Le retour en classe doit pouvoir permettre de discuter autour des nombreuses informations, notamment chiffrées, de l’épidémie </a:t>
            </a:r>
            <a:r>
              <a:rPr lang="fr-FR" dirty="0" err="1" smtClean="0">
                <a:solidFill>
                  <a:schemeClr val="tx1"/>
                </a:solidFill>
                <a:latin typeface="Calibri" panose="020F0502020204030204" pitchFamily="34" charset="0"/>
                <a:cs typeface="Calibri" panose="020F0502020204030204" pitchFamily="34" charset="0"/>
              </a:rPr>
              <a:t>Covid</a:t>
            </a:r>
            <a:r>
              <a:rPr lang="fr-FR" dirty="0" smtClean="0">
                <a:solidFill>
                  <a:schemeClr val="tx1"/>
                </a:solidFill>
                <a:latin typeface="Calibri" panose="020F0502020204030204" pitchFamily="34" charset="0"/>
                <a:cs typeface="Calibri" panose="020F0502020204030204" pitchFamily="34" charset="0"/>
              </a:rPr>
              <a:t>-19 données quotidiennement (voir plus) et</a:t>
            </a:r>
            <a:br>
              <a:rPr lang="fr-FR" dirty="0" smtClean="0">
                <a:solidFill>
                  <a:schemeClr val="tx1"/>
                </a:solidFill>
                <a:latin typeface="Calibri" panose="020F0502020204030204" pitchFamily="34" charset="0"/>
                <a:cs typeface="Calibri" panose="020F0502020204030204" pitchFamily="34" charset="0"/>
              </a:rPr>
            </a:br>
            <a:r>
              <a:rPr lang="fr-FR" dirty="0" smtClean="0">
                <a:solidFill>
                  <a:schemeClr val="tx1"/>
                </a:solidFill>
                <a:latin typeface="Calibri" panose="020F0502020204030204" pitchFamily="34" charset="0"/>
                <a:cs typeface="Calibri" panose="020F0502020204030204" pitchFamily="34" charset="0"/>
              </a:rPr>
              <a:t>relayées dans les médias.</a:t>
            </a:r>
            <a:br>
              <a:rPr lang="fr-FR" dirty="0" smtClean="0">
                <a:solidFill>
                  <a:schemeClr val="tx1"/>
                </a:solidFill>
                <a:latin typeface="Calibri" panose="020F0502020204030204" pitchFamily="34" charset="0"/>
                <a:cs typeface="Calibri" panose="020F0502020204030204" pitchFamily="34" charset="0"/>
              </a:rPr>
            </a:br>
            <a:endParaRPr lang="fr-FR" dirty="0" smtClean="0">
              <a:solidFill>
                <a:schemeClr val="tx1"/>
              </a:solidFill>
              <a:latin typeface="Calibri" panose="020F0502020204030204" pitchFamily="34" charset="0"/>
              <a:cs typeface="Calibri" panose="020F0502020204030204" pitchFamily="34" charset="0"/>
            </a:endParaRPr>
          </a:p>
          <a:p>
            <a:pPr algn="just"/>
            <a:r>
              <a:rPr lang="fr-FR" dirty="0" smtClean="0">
                <a:solidFill>
                  <a:schemeClr val="tx1"/>
                </a:solidFill>
                <a:latin typeface="Calibri" panose="020F0502020204030204" pitchFamily="34" charset="0"/>
                <a:cs typeface="Calibri" panose="020F0502020204030204" pitchFamily="34" charset="0"/>
              </a:rPr>
              <a:t>Ces temps d’échanges devront permettre d’aider les élèves à mieux appréhender une situation épidémiologique, à</a:t>
            </a:r>
            <a:br>
              <a:rPr lang="fr-FR" dirty="0" smtClean="0">
                <a:solidFill>
                  <a:schemeClr val="tx1"/>
                </a:solidFill>
                <a:latin typeface="Calibri" panose="020F0502020204030204" pitchFamily="34" charset="0"/>
                <a:cs typeface="Calibri" panose="020F0502020204030204" pitchFamily="34" charset="0"/>
              </a:rPr>
            </a:br>
            <a:r>
              <a:rPr lang="fr-FR" dirty="0" smtClean="0">
                <a:solidFill>
                  <a:schemeClr val="tx1"/>
                </a:solidFill>
                <a:latin typeface="Calibri" panose="020F0502020204030204" pitchFamily="34" charset="0"/>
                <a:cs typeface="Calibri" panose="020F0502020204030204" pitchFamily="34" charset="0"/>
              </a:rPr>
              <a:t>« surfer » cette vague médiatique chiffrée et les rassurer.</a:t>
            </a:r>
          </a:p>
        </p:txBody>
      </p:sp>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spTree>
    <p:extLst>
      <p:ext uri="{BB962C8B-B14F-4D97-AF65-F5344CB8AC3E}">
        <p14:creationId xmlns:p14="http://schemas.microsoft.com/office/powerpoint/2010/main" val="30378135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de clusters?</a:t>
            </a:r>
          </a:p>
        </p:txBody>
      </p:sp>
      <p:sp>
        <p:nvSpPr>
          <p:cNvPr id="5" name="Rectangle 1"/>
          <p:cNvSpPr>
            <a:spLocks noChangeArrowheads="1"/>
          </p:cNvSpPr>
          <p:nvPr/>
        </p:nvSpPr>
        <p:spPr bwMode="auto">
          <a:xfrm>
            <a:off x="1043608" y="908720"/>
            <a:ext cx="7704856" cy="1200329"/>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Lorsque les premiers cas sont identifiés, on peut tenter de limiter la propagation du virus là où</a:t>
            </a:r>
            <a:r>
              <a:rPr lang="fr-FR" altLang="fr-FR" b="0" dirty="0" smtClean="0">
                <a:latin typeface="Calibri" pitchFamily="34" charset="0"/>
                <a:cs typeface="Calibri" pitchFamily="34" charset="0"/>
              </a:rPr>
              <a:t> </a:t>
            </a:r>
            <a:r>
              <a:rPr lang="fr-FR" b="0" dirty="0" smtClean="0">
                <a:latin typeface="Calibri" pitchFamily="34" charset="0"/>
                <a:cs typeface="Calibri" pitchFamily="34" charset="0"/>
              </a:rPr>
              <a:t>un regroupement élevé de cas au même endroit, au même moment et avec une diffusion active a été constaté</a:t>
            </a:r>
            <a:r>
              <a:rPr lang="fr-FR" altLang="fr-FR" b="0" dirty="0" smtClean="0">
                <a:latin typeface="Calibri" pitchFamily="34" charset="0"/>
              </a:rPr>
              <a:t>: on appelle ces endroits «</a:t>
            </a:r>
            <a:r>
              <a:rPr lang="fr-FR" altLang="fr-FR" dirty="0" smtClean="0">
                <a:latin typeface="Calibri" pitchFamily="34" charset="0"/>
              </a:rPr>
              <a:t>clusters</a:t>
            </a:r>
            <a:r>
              <a:rPr lang="fr-FR" altLang="fr-FR" b="0" dirty="0" smtClean="0">
                <a:latin typeface="Calibri" pitchFamily="34" charset="0"/>
              </a:rPr>
              <a:t>».</a:t>
            </a:r>
          </a:p>
        </p:txBody>
      </p:sp>
      <p:sp>
        <p:nvSpPr>
          <p:cNvPr id="9" name="Rectangle 1"/>
          <p:cNvSpPr>
            <a:spLocks noChangeArrowheads="1"/>
          </p:cNvSpPr>
          <p:nvPr/>
        </p:nvSpPr>
        <p:spPr bwMode="auto">
          <a:xfrm>
            <a:off x="1043608" y="5949280"/>
            <a:ext cx="7272808" cy="584775"/>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https://www.lexpress.fr/actualite/societe/sante/r0-cluster-contact-tracing-petit-lexique-de-la-crise-du-coronavirus_2119942.html</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8" name="Rectangle 1"/>
          <p:cNvSpPr>
            <a:spLocks noChangeArrowheads="1"/>
          </p:cNvSpPr>
          <p:nvPr/>
        </p:nvSpPr>
        <p:spPr bwMode="auto">
          <a:xfrm>
            <a:off x="1043608" y="2348880"/>
            <a:ext cx="3456384" cy="3416320"/>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a:t>
            </a:r>
            <a:r>
              <a:rPr lang="fr-FR" b="0" dirty="0" smtClean="0">
                <a:latin typeface="Calibri" pitchFamily="34" charset="0"/>
                <a:cs typeface="Calibri" pitchFamily="34" charset="0"/>
              </a:rPr>
              <a:t>C'est un anglicisme, très courant chez les épidémiologistes, qui est revenu à plusieurs reprises pendant les conférences de presse du ministre de la Santé Olivier </a:t>
            </a:r>
            <a:r>
              <a:rPr lang="fr-FR" b="0" dirty="0" err="1" smtClean="0">
                <a:latin typeface="Calibri" pitchFamily="34" charset="0"/>
                <a:cs typeface="Calibri" pitchFamily="34" charset="0"/>
              </a:rPr>
              <a:t>Véran</a:t>
            </a:r>
            <a:r>
              <a:rPr lang="fr-FR" b="0" dirty="0" smtClean="0">
                <a:latin typeface="Calibri" pitchFamily="34" charset="0"/>
                <a:cs typeface="Calibri" pitchFamily="34" charset="0"/>
              </a:rPr>
              <a:t>. </a:t>
            </a:r>
          </a:p>
          <a:p>
            <a:pPr algn="just" eaLnBrk="1" hangingPunct="1">
              <a:buFontTx/>
              <a:buChar char="-"/>
              <a:defRPr/>
            </a:pPr>
            <a:endParaRPr lang="fr-FR" b="0" dirty="0" smtClean="0">
              <a:latin typeface="Calibri" pitchFamily="34" charset="0"/>
              <a:cs typeface="Calibri" pitchFamily="34" charset="0"/>
            </a:endParaRPr>
          </a:p>
          <a:p>
            <a:pPr algn="just" eaLnBrk="1" hangingPunct="1">
              <a:buFontTx/>
              <a:buChar char="-"/>
              <a:defRPr/>
            </a:pPr>
            <a:r>
              <a:rPr lang="fr-FR" b="0" dirty="0" smtClean="0">
                <a:latin typeface="Calibri" pitchFamily="34" charset="0"/>
                <a:cs typeface="Calibri" pitchFamily="34" charset="0"/>
              </a:rPr>
              <a:t> L'identification d'un </a:t>
            </a:r>
            <a:r>
              <a:rPr lang="fr-FR" dirty="0" smtClean="0">
                <a:latin typeface="Calibri" pitchFamily="34" charset="0"/>
                <a:cs typeface="Calibri" pitchFamily="34" charset="0"/>
              </a:rPr>
              <a:t>cluster</a:t>
            </a:r>
            <a:r>
              <a:rPr lang="fr-FR" b="0" dirty="0" smtClean="0">
                <a:latin typeface="Calibri" pitchFamily="34" charset="0"/>
                <a:cs typeface="Calibri" pitchFamily="34" charset="0"/>
              </a:rPr>
              <a:t> permet de définir des actions ciblées. C'est un enjeu important : si on arrive à maîtriser un cluster, on peut maîtriser l'épidémie.</a:t>
            </a:r>
            <a:endParaRPr lang="fr-FR" altLang="fr-FR" b="0" dirty="0" smtClean="0">
              <a:latin typeface="Calibri" pitchFamily="34" charset="0"/>
            </a:endParaRPr>
          </a:p>
        </p:txBody>
      </p:sp>
      <p:pic>
        <p:nvPicPr>
          <p:cNvPr id="10" name="Image 9" descr="clustersCoronavirus.jpg"/>
          <p:cNvPicPr>
            <a:picLocks noChangeAspect="1"/>
          </p:cNvPicPr>
          <p:nvPr/>
        </p:nvPicPr>
        <p:blipFill>
          <a:blip r:embed="rId4" cstate="print"/>
          <a:stretch>
            <a:fillRect/>
          </a:stretch>
        </p:blipFill>
        <p:spPr>
          <a:xfrm>
            <a:off x="4932040" y="2132856"/>
            <a:ext cx="3391607" cy="377020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Disque dur.jpg"/>
          <p:cNvPicPr>
            <a:picLocks noChangeAspect="1"/>
          </p:cNvPicPr>
          <p:nvPr/>
        </p:nvPicPr>
        <p:blipFill>
          <a:blip r:embed="rId3" cstate="print"/>
          <a:stretch>
            <a:fillRect/>
          </a:stretch>
        </p:blipFill>
        <p:spPr>
          <a:xfrm rot="-2280000">
            <a:off x="258932" y="2826431"/>
            <a:ext cx="2619375" cy="1743075"/>
          </a:xfrm>
          <a:prstGeom prst="rect">
            <a:avLst/>
          </a:prstGeom>
        </p:spPr>
      </p:pic>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sp>
        <p:nvSpPr>
          <p:cNvPr id="11" name="Rectangle 1"/>
          <p:cNvSpPr>
            <a:spLocks noChangeArrowheads="1"/>
          </p:cNvSpPr>
          <p:nvPr/>
        </p:nvSpPr>
        <p:spPr bwMode="auto">
          <a:xfrm>
            <a:off x="611560" y="476672"/>
            <a:ext cx="8208912" cy="1477328"/>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En informatique, une fois formaté, u</a:t>
            </a:r>
            <a:r>
              <a:rPr lang="fr-FR" b="0" dirty="0" smtClean="0">
                <a:latin typeface="Calibri" pitchFamily="34" charset="0"/>
                <a:cs typeface="Calibri" pitchFamily="34" charset="0"/>
              </a:rPr>
              <a:t>n disque dur est conditionné pour recevoir de l'information; sa surface est fragmentée en petits éléments distincts, appelés blocs (ou </a:t>
            </a:r>
            <a:r>
              <a:rPr lang="fr-FR" i="1" dirty="0" smtClean="0">
                <a:latin typeface="Calibri" pitchFamily="34" charset="0"/>
                <a:cs typeface="Calibri" pitchFamily="34" charset="0"/>
              </a:rPr>
              <a:t>clusters</a:t>
            </a:r>
            <a:r>
              <a:rPr lang="fr-FR" b="0" dirty="0" smtClean="0">
                <a:latin typeface="Calibri" pitchFamily="34" charset="0"/>
                <a:cs typeface="Calibri" pitchFamily="34" charset="0"/>
              </a:rPr>
              <a:t>);</a:t>
            </a:r>
          </a:p>
          <a:p>
            <a:pPr algn="just" eaLnBrk="1" hangingPunct="1">
              <a:defRPr/>
            </a:pPr>
            <a:r>
              <a:rPr lang="fr-FR" altLang="fr-FR" b="0" dirty="0" smtClean="0">
                <a:latin typeface="Calibri" pitchFamily="34" charset="0"/>
                <a:cs typeface="Calibri" pitchFamily="34" charset="0"/>
              </a:rPr>
              <a:t>En regroupant les clusters d’un même fichier lors d’une défragmentation, on facilite la localisation du fichier et donc sa lecture lors de son utilisation.</a:t>
            </a:r>
          </a:p>
        </p:txBody>
      </p:sp>
      <p:pic>
        <p:nvPicPr>
          <p:cNvPr id="12" name="Image 11" descr="Clusters2.jpg"/>
          <p:cNvPicPr>
            <a:picLocks noChangeAspect="1"/>
          </p:cNvPicPr>
          <p:nvPr/>
        </p:nvPicPr>
        <p:blipFill>
          <a:blip r:embed="rId5" cstate="print"/>
          <a:stretch>
            <a:fillRect/>
          </a:stretch>
        </p:blipFill>
        <p:spPr>
          <a:xfrm>
            <a:off x="2627784" y="2276872"/>
            <a:ext cx="6114255" cy="3566649"/>
          </a:xfrm>
          <a:prstGeom prst="rect">
            <a:avLst/>
          </a:prstGeom>
        </p:spPr>
      </p:pic>
      <p:cxnSp>
        <p:nvCxnSpPr>
          <p:cNvPr id="16" name="Connecteur droit 15"/>
          <p:cNvCxnSpPr/>
          <p:nvPr/>
        </p:nvCxnSpPr>
        <p:spPr>
          <a:xfrm flipH="1">
            <a:off x="2123728" y="5229200"/>
            <a:ext cx="18722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115616" y="5373216"/>
            <a:ext cx="1008112" cy="369332"/>
          </a:xfrm>
          <a:prstGeom prst="rect">
            <a:avLst/>
          </a:prstGeom>
          <a:noFill/>
          <a:ln>
            <a:solidFill>
              <a:schemeClr val="tx1"/>
            </a:solidFill>
          </a:ln>
        </p:spPr>
        <p:txBody>
          <a:bodyPr wrap="square" rtlCol="0">
            <a:spAutoFit/>
          </a:bodyPr>
          <a:lstStyle/>
          <a:p>
            <a:r>
              <a:rPr lang="fr-FR" dirty="0" smtClean="0"/>
              <a:t>clusters</a:t>
            </a:r>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de vague? de pic? de plateau?</a:t>
            </a:r>
          </a:p>
        </p:txBody>
      </p:sp>
      <p:pic>
        <p:nvPicPr>
          <p:cNvPr id="10" name="Image 9"/>
          <p:cNvPicPr>
            <a:picLocks noChangeAspect="1"/>
          </p:cNvPicPr>
          <p:nvPr/>
        </p:nvPicPr>
        <p:blipFill rotWithShape="1">
          <a:blip r:embed="rId3" cstate="print"/>
          <a:srcRect l="31436" t="18672" r="27933"/>
          <a:stretch/>
        </p:blipFill>
        <p:spPr>
          <a:xfrm>
            <a:off x="1115616" y="1916832"/>
            <a:ext cx="3528392" cy="4392488"/>
          </a:xfrm>
          <a:prstGeom prst="rect">
            <a:avLst/>
          </a:prstGeom>
        </p:spPr>
      </p:pic>
      <p:sp>
        <p:nvSpPr>
          <p:cNvPr id="5" name="Rectangle 1"/>
          <p:cNvSpPr>
            <a:spLocks noChangeArrowheads="1"/>
          </p:cNvSpPr>
          <p:nvPr/>
        </p:nvSpPr>
        <p:spPr bwMode="auto">
          <a:xfrm>
            <a:off x="1043608" y="908720"/>
            <a:ext cx="7632848" cy="923330"/>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Après cette 1</a:t>
            </a:r>
            <a:r>
              <a:rPr lang="fr-FR" altLang="fr-FR" b="0" baseline="30000" dirty="0" smtClean="0">
                <a:latin typeface="Calibri" pitchFamily="34" charset="0"/>
              </a:rPr>
              <a:t>ère</a:t>
            </a:r>
            <a:r>
              <a:rPr lang="fr-FR" altLang="fr-FR" b="0" dirty="0" smtClean="0">
                <a:latin typeface="Calibri" pitchFamily="34" charset="0"/>
              </a:rPr>
              <a:t> phase, pour ralentir la croissance rapide du nombre de personnes infectées par le virus, sont décidées et mises en œuvre des mesures sanitaires:</a:t>
            </a:r>
          </a:p>
        </p:txBody>
      </p:sp>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pic>
        <p:nvPicPr>
          <p:cNvPr id="11" name="Image 10"/>
          <p:cNvPicPr>
            <a:picLocks noChangeAspect="1"/>
          </p:cNvPicPr>
          <p:nvPr/>
        </p:nvPicPr>
        <p:blipFill rotWithShape="1">
          <a:blip r:embed="rId5" cstate="print"/>
          <a:srcRect l="30025" t="3750" r="27957" b="17413"/>
          <a:stretch/>
        </p:blipFill>
        <p:spPr>
          <a:xfrm>
            <a:off x="4788024" y="1844824"/>
            <a:ext cx="3849613" cy="4514224"/>
          </a:xfrm>
          <a:prstGeom prst="rect">
            <a:avLst/>
          </a:prstGeom>
        </p:spPr>
      </p:pic>
      <p:sp>
        <p:nvSpPr>
          <p:cNvPr id="12" name="Rectangle 1"/>
          <p:cNvSpPr>
            <a:spLocks noChangeArrowheads="1"/>
          </p:cNvSpPr>
          <p:nvPr/>
        </p:nvSpPr>
        <p:spPr bwMode="auto">
          <a:xfrm>
            <a:off x="1115616" y="6381328"/>
            <a:ext cx="5616624" cy="276999"/>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sz="1200" b="0" i="1" dirty="0" smtClean="0">
                <a:solidFill>
                  <a:srgbClr val="080808"/>
                </a:solidFill>
              </a:rPr>
              <a:t>https://www.santepubliquefrance.fr/l-info-accessible-a-tous/coronavirus</a:t>
            </a:r>
            <a:endParaRPr lang="fr-FR" altLang="fr-FR" sz="1200" b="0" i="1" dirty="0" smtClean="0">
              <a:solidFill>
                <a:srgbClr val="080808"/>
              </a:solidFill>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043608" y="4221088"/>
            <a:ext cx="7632848" cy="923330"/>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La situation est similaire quand vous roulez en voiture: le nombre de kilomètres affiché au compteur augmentera toujours mais il augmentera plus lentement si vous réduisez la vitesse de la voiture</a:t>
            </a:r>
          </a:p>
        </p:txBody>
      </p:sp>
      <p:sp>
        <p:nvSpPr>
          <p:cNvPr id="9" name="Rectangle 1"/>
          <p:cNvSpPr>
            <a:spLocks noChangeArrowheads="1"/>
          </p:cNvSpPr>
          <p:nvPr/>
        </p:nvSpPr>
        <p:spPr bwMode="auto">
          <a:xfrm>
            <a:off x="323528" y="5373216"/>
            <a:ext cx="8424936" cy="923330"/>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En mathématique, c’est la notion de </a:t>
            </a:r>
            <a:r>
              <a:rPr lang="fr-FR" altLang="fr-FR" dirty="0" smtClean="0">
                <a:latin typeface="Calibri" pitchFamily="34" charset="0"/>
              </a:rPr>
              <a:t>convexité et de point d’inflexion</a:t>
            </a:r>
            <a:r>
              <a:rPr lang="fr-FR" altLang="fr-FR" b="0" dirty="0" smtClean="0">
                <a:latin typeface="Calibri" pitchFamily="34" charset="0"/>
              </a:rPr>
              <a:t> qui permet de comprendre les phases où l’augmentation s’accélère ou se ralentit (enseignée en classe de Terminale)</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12" name="Rectangle 1"/>
          <p:cNvSpPr>
            <a:spLocks noChangeArrowheads="1"/>
          </p:cNvSpPr>
          <p:nvPr/>
        </p:nvSpPr>
        <p:spPr bwMode="auto">
          <a:xfrm>
            <a:off x="611560" y="332656"/>
            <a:ext cx="3960440" cy="3693319"/>
          </a:xfrm>
          <a:prstGeom prst="rect">
            <a:avLst/>
          </a:prstGeom>
          <a:solidFill>
            <a:srgbClr val="92D050"/>
          </a:solidFill>
          <a:ln>
            <a:solidFill>
              <a:srgbClr val="0070C0"/>
            </a:solid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Toutes ces mesures permettent de stabiliser le nombre journalier de nouveaux cas.</a:t>
            </a:r>
          </a:p>
          <a:p>
            <a:pPr algn="just" eaLnBrk="1" hangingPunct="1">
              <a:defRPr/>
            </a:pPr>
            <a:r>
              <a:rPr lang="fr-FR" altLang="fr-FR" b="0" dirty="0" smtClean="0">
                <a:latin typeface="Calibri" pitchFamily="34" charset="0"/>
              </a:rPr>
              <a:t>La forme de la courbe se renverse: c’est à ce moment qu’on a pu entendre que ‘’ l’augmentation du nombre total de cas </a:t>
            </a:r>
            <a:br>
              <a:rPr lang="fr-FR" altLang="fr-FR" b="0" dirty="0" smtClean="0">
                <a:latin typeface="Calibri" pitchFamily="34" charset="0"/>
              </a:rPr>
            </a:br>
            <a:r>
              <a:rPr lang="fr-FR" altLang="fr-FR" b="0" dirty="0" smtClean="0">
                <a:latin typeface="Calibri" pitchFamily="34" charset="0"/>
              </a:rPr>
              <a:t> diminue ‘’.</a:t>
            </a:r>
          </a:p>
          <a:p>
            <a:pPr algn="just" eaLnBrk="1" hangingPunct="1">
              <a:buFontTx/>
              <a:buChar char="-"/>
              <a:defRPr/>
            </a:pPr>
            <a:r>
              <a:rPr lang="fr-FR" altLang="fr-FR" b="0" dirty="0" smtClean="0">
                <a:latin typeface="Calibri" pitchFamily="34" charset="0"/>
              </a:rPr>
              <a:t> C’est ce qu’on pourrait appeler le </a:t>
            </a:r>
            <a:r>
              <a:rPr lang="fr-FR" altLang="fr-FR" dirty="0" smtClean="0">
                <a:solidFill>
                  <a:srgbClr val="005392"/>
                </a:solidFill>
                <a:latin typeface="Calibri" pitchFamily="34" charset="0"/>
              </a:rPr>
              <a:t>pic </a:t>
            </a:r>
            <a:r>
              <a:rPr lang="fr-FR" altLang="fr-FR" b="0" dirty="0" smtClean="0">
                <a:latin typeface="Calibri" pitchFamily="34" charset="0"/>
              </a:rPr>
              <a:t>mais cette stabilisation s’étale sur plusieurs jours: on parle plutôt de </a:t>
            </a:r>
            <a:r>
              <a:rPr lang="fr-FR" altLang="fr-FR" dirty="0" smtClean="0">
                <a:solidFill>
                  <a:srgbClr val="FF6600"/>
                </a:solidFill>
                <a:latin typeface="Calibri" pitchFamily="34" charset="0"/>
              </a:rPr>
              <a:t>plateau</a:t>
            </a:r>
            <a:r>
              <a:rPr lang="fr-FR" altLang="fr-FR" b="0" dirty="0" smtClean="0">
                <a:latin typeface="Calibri" pitchFamily="34" charset="0"/>
              </a:rPr>
              <a:t>.</a:t>
            </a:r>
          </a:p>
          <a:p>
            <a:pPr algn="just" eaLnBrk="1" hangingPunct="1">
              <a:defRPr/>
            </a:pPr>
            <a:r>
              <a:rPr lang="fr-FR" altLang="fr-FR" b="0" dirty="0" smtClean="0">
                <a:latin typeface="Calibri" pitchFamily="34" charset="0"/>
              </a:rPr>
              <a:t>La courbe s’infléchit alors et commence à prendre la forme d’une </a:t>
            </a:r>
            <a:r>
              <a:rPr lang="fr-FR" altLang="fr-FR" dirty="0" smtClean="0">
                <a:solidFill>
                  <a:srgbClr val="C00000"/>
                </a:solidFill>
                <a:latin typeface="Calibri" pitchFamily="34" charset="0"/>
              </a:rPr>
              <a:t>vague</a:t>
            </a:r>
            <a:r>
              <a:rPr lang="fr-FR" altLang="fr-FR" b="0" dirty="0" smtClean="0">
                <a:latin typeface="Calibri" pitchFamily="34" charset="0"/>
              </a:rPr>
              <a:t>.</a:t>
            </a:r>
          </a:p>
        </p:txBody>
      </p:sp>
      <p:pic>
        <p:nvPicPr>
          <p:cNvPr id="14" name="Image 13" descr="convexité2.jpg"/>
          <p:cNvPicPr>
            <a:picLocks noChangeAspect="1"/>
          </p:cNvPicPr>
          <p:nvPr/>
        </p:nvPicPr>
        <p:blipFill>
          <a:blip r:embed="rId4" cstate="print"/>
          <a:stretch>
            <a:fillRect/>
          </a:stretch>
        </p:blipFill>
        <p:spPr>
          <a:xfrm>
            <a:off x="4644008" y="692696"/>
            <a:ext cx="4040233" cy="3055335"/>
          </a:xfrm>
          <a:prstGeom prst="rect">
            <a:avLst/>
          </a:prstGeom>
        </p:spPr>
      </p:pic>
      <p:sp>
        <p:nvSpPr>
          <p:cNvPr id="15" name="Rectangle 1"/>
          <p:cNvSpPr>
            <a:spLocks noChangeArrowheads="1"/>
          </p:cNvSpPr>
          <p:nvPr/>
        </p:nvSpPr>
        <p:spPr bwMode="auto">
          <a:xfrm>
            <a:off x="1115616" y="6381328"/>
            <a:ext cx="5616624" cy="276999"/>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sz="1200" b="0" i="1" dirty="0" smtClean="0"/>
              <a:t>https://mathssansstress.fr/mathematiques-et-propagation-du-covid-19/</a:t>
            </a:r>
            <a:endParaRPr lang="fr-FR" altLang="fr-FR" sz="1200" b="0" i="1" dirty="0" smtClean="0">
              <a:solidFill>
                <a:srgbClr val="080808"/>
              </a:solidFill>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d’échelle logarithmique?</a:t>
            </a:r>
          </a:p>
        </p:txBody>
      </p:sp>
      <p:sp>
        <p:nvSpPr>
          <p:cNvPr id="5" name="Rectangle 1"/>
          <p:cNvSpPr>
            <a:spLocks noChangeArrowheads="1"/>
          </p:cNvSpPr>
          <p:nvPr/>
        </p:nvSpPr>
        <p:spPr bwMode="auto">
          <a:xfrm>
            <a:off x="1043608" y="908720"/>
            <a:ext cx="7632848" cy="1477328"/>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Lorsqu’on construit un graphique où une quantité augmente rapidement, il est parfois préférable d’utiliser une échelle qui permette de visualiser cette grande amplitude dans les valeurs: c’est </a:t>
            </a:r>
            <a:r>
              <a:rPr lang="fr-FR" altLang="fr-FR" dirty="0" smtClean="0">
                <a:latin typeface="Calibri" pitchFamily="34" charset="0"/>
              </a:rPr>
              <a:t>l’échelle logarithmique</a:t>
            </a:r>
            <a:r>
              <a:rPr lang="fr-FR" altLang="fr-FR" b="0" dirty="0" smtClean="0">
                <a:latin typeface="Calibri" pitchFamily="34" charset="0"/>
              </a:rPr>
              <a:t>.</a:t>
            </a:r>
          </a:p>
          <a:p>
            <a:pPr algn="just" eaLnBrk="1" hangingPunct="1">
              <a:buFontTx/>
              <a:buChar char="-"/>
              <a:defRPr/>
            </a:pPr>
            <a:r>
              <a:rPr lang="fr-FR" altLang="fr-FR" b="0" dirty="0" smtClean="0">
                <a:latin typeface="Calibri" pitchFamily="34" charset="0"/>
              </a:rPr>
              <a:t> L’unité graphique évolue grâce à une multiplication au lieu d’une addition comme dans les échelles standards:</a:t>
            </a:r>
          </a:p>
        </p:txBody>
      </p:sp>
      <p:sp>
        <p:nvSpPr>
          <p:cNvPr id="9" name="Rectangle 1"/>
          <p:cNvSpPr>
            <a:spLocks noChangeArrowheads="1"/>
          </p:cNvSpPr>
          <p:nvPr/>
        </p:nvSpPr>
        <p:spPr bwMode="auto">
          <a:xfrm>
            <a:off x="1043608" y="6237312"/>
            <a:ext cx="5328592" cy="338554"/>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https://www.worldometers.info/coronavirus/country/france/</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pic>
        <p:nvPicPr>
          <p:cNvPr id="10" name="Image 9" descr="TotalCasesLinearScale.png"/>
          <p:cNvPicPr>
            <a:picLocks noChangeAspect="1"/>
          </p:cNvPicPr>
          <p:nvPr/>
        </p:nvPicPr>
        <p:blipFill>
          <a:blip r:embed="rId4" cstate="print"/>
          <a:stretch>
            <a:fillRect/>
          </a:stretch>
        </p:blipFill>
        <p:spPr>
          <a:xfrm>
            <a:off x="467544" y="2564904"/>
            <a:ext cx="3960440" cy="2736304"/>
          </a:xfrm>
          <a:prstGeom prst="rect">
            <a:avLst/>
          </a:prstGeom>
          <a:ln>
            <a:solidFill>
              <a:schemeClr val="tx1"/>
            </a:solidFill>
          </a:ln>
        </p:spPr>
      </p:pic>
      <p:pic>
        <p:nvPicPr>
          <p:cNvPr id="11" name="Image 10" descr="TotalCasesLogScale.png"/>
          <p:cNvPicPr>
            <a:picLocks noChangeAspect="1"/>
          </p:cNvPicPr>
          <p:nvPr/>
        </p:nvPicPr>
        <p:blipFill>
          <a:blip r:embed="rId5" cstate="print"/>
          <a:stretch>
            <a:fillRect/>
          </a:stretch>
        </p:blipFill>
        <p:spPr>
          <a:xfrm>
            <a:off x="4644008" y="2564904"/>
            <a:ext cx="3960440" cy="2736304"/>
          </a:xfrm>
          <a:prstGeom prst="rect">
            <a:avLst/>
          </a:prstGeom>
          <a:ln>
            <a:solidFill>
              <a:schemeClr val="tx1"/>
            </a:solidFill>
          </a:ln>
        </p:spPr>
      </p:pic>
      <p:sp>
        <p:nvSpPr>
          <p:cNvPr id="8" name="Rectangle 1"/>
          <p:cNvSpPr>
            <a:spLocks noChangeArrowheads="1"/>
          </p:cNvSpPr>
          <p:nvPr/>
        </p:nvSpPr>
        <p:spPr bwMode="auto">
          <a:xfrm>
            <a:off x="323528" y="5445224"/>
            <a:ext cx="8424936" cy="646331"/>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En mathématique, les fonctions </a:t>
            </a:r>
            <a:r>
              <a:rPr lang="fr-FR" altLang="fr-FR" dirty="0" smtClean="0">
                <a:latin typeface="Calibri" pitchFamily="34" charset="0"/>
              </a:rPr>
              <a:t>logarithmes</a:t>
            </a:r>
            <a:r>
              <a:rPr lang="fr-FR" altLang="fr-FR" b="0" dirty="0" smtClean="0">
                <a:latin typeface="Calibri" pitchFamily="34" charset="0"/>
              </a:rPr>
              <a:t> transforment de très grandes valeurs en valeurs plus réduites: elles permettent d’annihiler l’effet des fonctions exponentielles.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de R</a:t>
            </a:r>
            <a:r>
              <a:rPr lang="fr-FR" altLang="fr-FR" baseline="-25000" dirty="0" smtClean="0">
                <a:latin typeface="Calibri" pitchFamily="34" charset="0"/>
              </a:rPr>
              <a:t>0</a:t>
            </a:r>
            <a:r>
              <a:rPr lang="fr-FR" altLang="fr-FR" dirty="0" smtClean="0">
                <a:latin typeface="Calibri" pitchFamily="34" charset="0"/>
              </a:rPr>
              <a:t> (R-zéro)?</a:t>
            </a:r>
          </a:p>
        </p:txBody>
      </p:sp>
      <p:sp>
        <p:nvSpPr>
          <p:cNvPr id="5" name="Rectangle 1"/>
          <p:cNvSpPr>
            <a:spLocks noChangeArrowheads="1"/>
          </p:cNvSpPr>
          <p:nvPr/>
        </p:nvSpPr>
        <p:spPr bwMode="auto">
          <a:xfrm>
            <a:off x="1043608" y="908720"/>
            <a:ext cx="7632848" cy="1477328"/>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Début mars 20</a:t>
            </a:r>
            <a:r>
              <a:rPr lang="fr-FR" altLang="fr-FR" b="0" dirty="0" smtClean="0">
                <a:latin typeface="Calibri" pitchFamily="34" charset="0"/>
                <a:cs typeface="Calibri" pitchFamily="34" charset="0"/>
              </a:rPr>
              <a:t>20, le R</a:t>
            </a:r>
            <a:r>
              <a:rPr lang="fr-FR" altLang="fr-FR" b="0" baseline="-25000" dirty="0" smtClean="0">
                <a:latin typeface="Calibri" pitchFamily="34" charset="0"/>
                <a:cs typeface="Calibri" pitchFamily="34" charset="0"/>
              </a:rPr>
              <a:t>0</a:t>
            </a:r>
            <a:r>
              <a:rPr lang="fr-FR" altLang="fr-FR" b="0" dirty="0" smtClean="0">
                <a:latin typeface="Calibri" pitchFamily="34" charset="0"/>
                <a:cs typeface="Calibri" pitchFamily="34" charset="0"/>
              </a:rPr>
              <a:t> du coronavirus est estimé entre 2 et 2,5.</a:t>
            </a:r>
          </a:p>
          <a:p>
            <a:pPr algn="just" eaLnBrk="1" hangingPunct="1">
              <a:defRPr/>
            </a:pPr>
            <a:r>
              <a:rPr lang="fr-FR" b="0" dirty="0" smtClean="0">
                <a:latin typeface="Calibri" pitchFamily="34" charset="0"/>
                <a:cs typeface="Calibri" pitchFamily="34" charset="0"/>
              </a:rPr>
              <a:t>A titre de comparaison, celui du </a:t>
            </a:r>
            <a:r>
              <a:rPr lang="fr-FR" b="0" dirty="0" err="1" smtClean="0">
                <a:latin typeface="Calibri" pitchFamily="34" charset="0"/>
                <a:cs typeface="Calibri" pitchFamily="34" charset="0"/>
              </a:rPr>
              <a:t>Sras</a:t>
            </a:r>
            <a:r>
              <a:rPr lang="fr-FR" b="0" dirty="0" smtClean="0">
                <a:latin typeface="Calibri" pitchFamily="34" charset="0"/>
                <a:cs typeface="Calibri" pitchFamily="34" charset="0"/>
              </a:rPr>
              <a:t> se situe autour 3, de la grippe entre 1,2 et 1,3 et de la rougeole à 18.</a:t>
            </a:r>
          </a:p>
          <a:p>
            <a:pPr algn="just" eaLnBrk="1" hangingPunct="1">
              <a:defRPr/>
            </a:pPr>
            <a:r>
              <a:rPr lang="fr-FR" b="0" dirty="0" smtClean="0">
                <a:latin typeface="Calibri" pitchFamily="34" charset="0"/>
                <a:cs typeface="Calibri" pitchFamily="34" charset="0"/>
              </a:rPr>
              <a:t>"Quand on arrive en dessous de 1, l'épidémie s'éteint", précise le Pr Elisabeth Bouvet, membre du collège de la Haute Autorité de santé (HAS).</a:t>
            </a:r>
          </a:p>
        </p:txBody>
      </p:sp>
      <p:sp>
        <p:nvSpPr>
          <p:cNvPr id="9" name="Rectangle 1"/>
          <p:cNvSpPr>
            <a:spLocks noChangeArrowheads="1"/>
          </p:cNvSpPr>
          <p:nvPr/>
        </p:nvSpPr>
        <p:spPr bwMode="auto">
          <a:xfrm>
            <a:off x="1043608" y="6309320"/>
            <a:ext cx="6336704" cy="338554"/>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https://www.youtube.com/watch?v=S2BzdDD02ZY&amp;feature=emb_rel_end</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6" name="Rectangle 1"/>
          <p:cNvSpPr>
            <a:spLocks noChangeArrowheads="1"/>
          </p:cNvSpPr>
          <p:nvPr/>
        </p:nvSpPr>
        <p:spPr bwMode="auto">
          <a:xfrm>
            <a:off x="3923928" y="2852936"/>
            <a:ext cx="4680520" cy="2862322"/>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dirty="0" smtClean="0">
                <a:latin typeface="Calibri" pitchFamily="34" charset="0"/>
                <a:cs typeface="Calibri" pitchFamily="34" charset="0"/>
              </a:rPr>
              <a:t> Le taux de reproduction ou R</a:t>
            </a:r>
            <a:r>
              <a:rPr lang="fr-FR" baseline="-25000" dirty="0" smtClean="0">
                <a:latin typeface="Calibri" pitchFamily="34" charset="0"/>
                <a:cs typeface="Calibri" pitchFamily="34" charset="0"/>
              </a:rPr>
              <a:t>0</a:t>
            </a:r>
            <a:r>
              <a:rPr lang="fr-FR" b="0" dirty="0" smtClean="0">
                <a:latin typeface="Calibri" pitchFamily="34" charset="0"/>
                <a:cs typeface="Calibri" pitchFamily="34" charset="0"/>
              </a:rPr>
              <a:t> est un moyen pour les épidémiologistes de mesurer la vitesse de propagation d'un agent pathogène.</a:t>
            </a:r>
          </a:p>
          <a:p>
            <a:pPr algn="just" eaLnBrk="1" hangingPunct="1">
              <a:defRPr/>
            </a:pPr>
            <a:r>
              <a:rPr lang="fr-FR" b="0" dirty="0" smtClean="0">
                <a:latin typeface="Calibri" pitchFamily="34" charset="0"/>
                <a:cs typeface="Calibri" pitchFamily="34" charset="0"/>
              </a:rPr>
              <a:t>Concrètement, pour une personne infectée, c’est le nombre moyen de personnes à qui elle peut transmettre la maladie.</a:t>
            </a:r>
          </a:p>
          <a:p>
            <a:pPr algn="just" eaLnBrk="1" hangingPunct="1">
              <a:defRPr/>
            </a:pPr>
            <a:r>
              <a:rPr lang="fr-FR" b="0" dirty="0" smtClean="0">
                <a:latin typeface="Calibri" pitchFamily="34" charset="0"/>
                <a:cs typeface="Calibri" pitchFamily="34" charset="0"/>
              </a:rPr>
              <a:t>Le taux de reproduction du Coronavirus n'est pas figé et évolue sensiblement depuis le début de l'épidémie, notamment grâce aux mesures dites de "barrières".</a:t>
            </a:r>
            <a:endParaRPr lang="fr-FR" altLang="fr-FR" b="0"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403648" y="2636912"/>
            <a:ext cx="2193676" cy="33843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395536" y="332656"/>
            <a:ext cx="8496944" cy="1200329"/>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Au début d’une épidémie, la valeur de R</a:t>
            </a:r>
            <a:r>
              <a:rPr lang="fr-FR" altLang="fr-FR" b="0" baseline="-25000" dirty="0" smtClean="0">
                <a:latin typeface="Calibri" pitchFamily="34" charset="0"/>
              </a:rPr>
              <a:t>0</a:t>
            </a:r>
            <a:r>
              <a:rPr lang="fr-FR" altLang="fr-FR" b="0" dirty="0" smtClean="0">
                <a:latin typeface="Calibri" pitchFamily="34" charset="0"/>
              </a:rPr>
              <a:t> peut être estimer grâce au calcul du nombre moyen de nouveaux cas identifiés par jour;</a:t>
            </a:r>
          </a:p>
          <a:p>
            <a:pPr algn="just" eaLnBrk="1" hangingPunct="1">
              <a:buFontTx/>
              <a:buChar char="-"/>
              <a:defRPr/>
            </a:pPr>
            <a:r>
              <a:rPr lang="fr-FR" altLang="fr-FR" b="0" dirty="0" smtClean="0">
                <a:latin typeface="Calibri" pitchFamily="34" charset="0"/>
              </a:rPr>
              <a:t> Mathématiquement, le calcul de R</a:t>
            </a:r>
            <a:r>
              <a:rPr lang="fr-FR" altLang="fr-FR" b="0" baseline="-25000" dirty="0" smtClean="0">
                <a:latin typeface="Calibri" pitchFamily="34" charset="0"/>
              </a:rPr>
              <a:t>0</a:t>
            </a:r>
            <a:r>
              <a:rPr lang="fr-FR" altLang="fr-FR" b="0" dirty="0" smtClean="0">
                <a:latin typeface="Calibri" pitchFamily="34" charset="0"/>
              </a:rPr>
              <a:t> peut également s’obtenir par </a:t>
            </a:r>
            <a:r>
              <a:rPr lang="fr-FR" altLang="fr-FR" b="0" dirty="0" smtClean="0">
                <a:latin typeface="Calibri" pitchFamily="34" charset="0"/>
                <a:ea typeface="MS Mincho" pitchFamily="49" charset="-128"/>
                <a:cs typeface="Calibri" pitchFamily="34" charset="0"/>
              </a:rPr>
              <a:t>la</a:t>
            </a:r>
            <a:r>
              <a:rPr lang="fr-FR" altLang="fr-FR" b="0" dirty="0" smtClean="0">
                <a:latin typeface="Calibri" pitchFamily="34" charset="0"/>
              </a:rPr>
              <a:t> multiplication de trois paramètres:</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10" name="Rectangle 1"/>
          <p:cNvSpPr>
            <a:spLocks noChangeArrowheads="1"/>
          </p:cNvSpPr>
          <p:nvPr/>
        </p:nvSpPr>
        <p:spPr bwMode="auto">
          <a:xfrm>
            <a:off x="1043608" y="6093296"/>
            <a:ext cx="6408712" cy="584775"/>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https://briques2math.home.blog/2020/04/21/etienne-pardoux-modeles-mathematiques-des-epidemies/</a:t>
            </a:r>
          </a:p>
        </p:txBody>
      </p:sp>
      <p:pic>
        <p:nvPicPr>
          <p:cNvPr id="11" name="Image 10" descr="GraphSelonR0.jpg"/>
          <p:cNvPicPr>
            <a:picLocks noChangeAspect="1"/>
          </p:cNvPicPr>
          <p:nvPr/>
        </p:nvPicPr>
        <p:blipFill>
          <a:blip r:embed="rId4" cstate="print"/>
          <a:stretch>
            <a:fillRect/>
          </a:stretch>
        </p:blipFill>
        <p:spPr>
          <a:xfrm>
            <a:off x="4018878" y="1556792"/>
            <a:ext cx="4922668" cy="4467238"/>
          </a:xfrm>
          <a:prstGeom prst="rect">
            <a:avLst/>
          </a:prstGeom>
        </p:spPr>
      </p:pic>
      <p:sp>
        <p:nvSpPr>
          <p:cNvPr id="12" name="Rectangle 1"/>
          <p:cNvSpPr>
            <a:spLocks noChangeArrowheads="1"/>
          </p:cNvSpPr>
          <p:nvPr/>
        </p:nvSpPr>
        <p:spPr bwMode="auto">
          <a:xfrm>
            <a:off x="395536" y="1484784"/>
            <a:ext cx="3528392" cy="2185214"/>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2800" b="0" dirty="0" smtClean="0">
                <a:latin typeface="Calibri" pitchFamily="34" charset="0"/>
              </a:rPr>
              <a:t>          R</a:t>
            </a:r>
            <a:r>
              <a:rPr lang="fr-FR" altLang="fr-FR" sz="2800" b="0" baseline="-25000" dirty="0" smtClean="0">
                <a:latin typeface="Calibri" pitchFamily="34" charset="0"/>
              </a:rPr>
              <a:t>0</a:t>
            </a:r>
            <a:r>
              <a:rPr lang="fr-FR" altLang="fr-FR" sz="2800" b="0" dirty="0" smtClean="0">
                <a:latin typeface="Calibri" pitchFamily="34" charset="0"/>
              </a:rPr>
              <a:t> = p x c x </a:t>
            </a:r>
            <a:r>
              <a:rPr lang="fr-FR" altLang="fr-FR" sz="2800" b="0" dirty="0" smtClean="0">
                <a:latin typeface="Mistral" pitchFamily="66" charset="0"/>
              </a:rPr>
              <a:t>l  </a:t>
            </a:r>
          </a:p>
          <a:p>
            <a:pPr algn="just" eaLnBrk="1" hangingPunct="1">
              <a:defRPr/>
            </a:pPr>
            <a:r>
              <a:rPr lang="fr-FR" altLang="fr-FR" b="0" dirty="0" smtClean="0">
                <a:latin typeface="Calibri" pitchFamily="34" charset="0"/>
              </a:rPr>
              <a:t/>
            </a:r>
            <a:br>
              <a:rPr lang="fr-FR" altLang="fr-FR" b="0" dirty="0" smtClean="0">
                <a:latin typeface="Calibri" pitchFamily="34" charset="0"/>
              </a:rPr>
            </a:br>
            <a:r>
              <a:rPr lang="fr-FR" altLang="fr-FR" b="0" dirty="0" smtClean="0">
                <a:latin typeface="Calibri" pitchFamily="34" charset="0"/>
              </a:rPr>
              <a:t>* p: la probabilité de transmission</a:t>
            </a:r>
          </a:p>
          <a:p>
            <a:pPr algn="just" eaLnBrk="1" hangingPunct="1">
              <a:defRPr/>
            </a:pPr>
            <a:r>
              <a:rPr lang="fr-FR" altLang="fr-FR" b="0" dirty="0" smtClean="0">
                <a:latin typeface="Calibri" pitchFamily="34" charset="0"/>
              </a:rPr>
              <a:t>         à un « contact »;</a:t>
            </a:r>
          </a:p>
          <a:p>
            <a:pPr algn="just" eaLnBrk="1" hangingPunct="1">
              <a:defRPr/>
            </a:pPr>
            <a:r>
              <a:rPr lang="fr-FR" altLang="fr-FR" b="0" dirty="0" smtClean="0">
                <a:latin typeface="Calibri" pitchFamily="34" charset="0"/>
              </a:rPr>
              <a:t>* c: le nombre de contacts par jour;</a:t>
            </a:r>
          </a:p>
          <a:p>
            <a:pPr algn="just" eaLnBrk="1" hangingPunct="1">
              <a:defRPr/>
            </a:pPr>
            <a:r>
              <a:rPr lang="fr-FR" altLang="fr-FR" b="0" dirty="0" smtClean="0">
                <a:latin typeface="Calibri" pitchFamily="34" charset="0"/>
              </a:rPr>
              <a:t>* </a:t>
            </a:r>
            <a:r>
              <a:rPr lang="fr-FR" altLang="fr-FR" b="0" dirty="0" smtClean="0">
                <a:latin typeface="Mistral" pitchFamily="66" charset="0"/>
              </a:rPr>
              <a:t>l</a:t>
            </a:r>
            <a:r>
              <a:rPr lang="fr-FR" altLang="fr-FR" b="0" dirty="0" smtClean="0">
                <a:latin typeface="Calibri" pitchFamily="34" charset="0"/>
              </a:rPr>
              <a:t>: durée (nombre de jours) de</a:t>
            </a:r>
          </a:p>
          <a:p>
            <a:pPr algn="just" eaLnBrk="1" hangingPunct="1">
              <a:defRPr/>
            </a:pPr>
            <a:r>
              <a:rPr lang="fr-FR" altLang="fr-FR" b="0" dirty="0" smtClean="0">
                <a:latin typeface="Calibri" pitchFamily="34" charset="0"/>
              </a:rPr>
              <a:t>     la période d’infection.</a:t>
            </a:r>
          </a:p>
        </p:txBody>
      </p:sp>
      <p:sp>
        <p:nvSpPr>
          <p:cNvPr id="13" name="Rectangle 1"/>
          <p:cNvSpPr>
            <a:spLocks noChangeArrowheads="1"/>
          </p:cNvSpPr>
          <p:nvPr/>
        </p:nvSpPr>
        <p:spPr bwMode="auto">
          <a:xfrm>
            <a:off x="395536" y="4077072"/>
            <a:ext cx="3528392" cy="1200329"/>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dirty="0" smtClean="0">
                <a:latin typeface="Calibri" pitchFamily="34" charset="0"/>
                <a:cs typeface="Calibri" pitchFamily="34" charset="0"/>
              </a:rPr>
              <a:t> Le taux de reproduction R</a:t>
            </a:r>
            <a:r>
              <a:rPr lang="fr-FR" baseline="-25000" dirty="0" smtClean="0">
                <a:latin typeface="Calibri" pitchFamily="34" charset="0"/>
                <a:cs typeface="Calibri" pitchFamily="34" charset="0"/>
              </a:rPr>
              <a:t>0</a:t>
            </a:r>
            <a:r>
              <a:rPr lang="fr-FR" b="0" dirty="0" smtClean="0">
                <a:latin typeface="Calibri" pitchFamily="34" charset="0"/>
                <a:cs typeface="Calibri" pitchFamily="34" charset="0"/>
              </a:rPr>
              <a:t> , lorsqu’il est fixe, peut servir à prévoir l’évolution du nombre de personnes infectées.</a:t>
            </a:r>
            <a:endParaRPr lang="fr-FR" altLang="fr-FR" b="0"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8" name="Rectangle 1"/>
          <p:cNvSpPr>
            <a:spLocks noChangeArrowheads="1"/>
          </p:cNvSpPr>
          <p:nvPr/>
        </p:nvSpPr>
        <p:spPr bwMode="auto">
          <a:xfrm>
            <a:off x="1115616" y="188640"/>
            <a:ext cx="7632848" cy="1754326"/>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C’est pourquoi, pour éviter que les services hospitaliers ne soient débordés, les mesures de préventions visent à réduire R</a:t>
            </a:r>
            <a:r>
              <a:rPr lang="fr-FR" altLang="fr-FR" b="0" baseline="-25000" dirty="0" smtClean="0">
                <a:latin typeface="Calibri" pitchFamily="34" charset="0"/>
              </a:rPr>
              <a:t>0</a:t>
            </a:r>
            <a:r>
              <a:rPr lang="fr-FR" altLang="fr-FR" b="0" dirty="0" smtClean="0">
                <a:latin typeface="Calibri" pitchFamily="34" charset="0"/>
              </a:rPr>
              <a:t> en réduisant</a:t>
            </a:r>
          </a:p>
          <a:p>
            <a:pPr algn="just" eaLnBrk="1" hangingPunct="1">
              <a:defRPr/>
            </a:pPr>
            <a:r>
              <a:rPr lang="fr-FR" altLang="fr-FR" b="0" dirty="0" smtClean="0">
                <a:latin typeface="Calibri" pitchFamily="34" charset="0"/>
              </a:rPr>
              <a:t>            p, grâce aux masques, lavages des mains, …</a:t>
            </a:r>
          </a:p>
          <a:p>
            <a:pPr algn="just" eaLnBrk="1" hangingPunct="1">
              <a:defRPr/>
            </a:pPr>
            <a:r>
              <a:rPr lang="fr-FR" altLang="fr-FR" b="0" dirty="0" smtClean="0">
                <a:latin typeface="Calibri" pitchFamily="34" charset="0"/>
              </a:rPr>
              <a:t>            c, grâce au confinement, interdire les grands rassemblements,</a:t>
            </a:r>
          </a:p>
          <a:p>
            <a:pPr algn="just" eaLnBrk="1" hangingPunct="1">
              <a:defRPr/>
            </a:pPr>
            <a:r>
              <a:rPr lang="fr-FR" altLang="fr-FR" b="0" dirty="0" smtClean="0">
                <a:latin typeface="Calibri" pitchFamily="34" charset="0"/>
              </a:rPr>
              <a:t>                éviter les transports publics, …</a:t>
            </a:r>
          </a:p>
          <a:p>
            <a:pPr algn="just" eaLnBrk="1" hangingPunct="1">
              <a:defRPr/>
            </a:pPr>
            <a:r>
              <a:rPr lang="fr-FR" altLang="fr-FR" b="0" dirty="0" smtClean="0">
                <a:latin typeface="Calibri" pitchFamily="34" charset="0"/>
              </a:rPr>
              <a:t>            </a:t>
            </a:r>
            <a:r>
              <a:rPr lang="fr-FR" altLang="fr-FR" b="0" dirty="0" smtClean="0">
                <a:latin typeface="Mistral" pitchFamily="66" charset="0"/>
              </a:rPr>
              <a:t>l</a:t>
            </a:r>
            <a:r>
              <a:rPr lang="fr-FR" altLang="fr-FR" b="0" dirty="0" smtClean="0">
                <a:latin typeface="Calibri" pitchFamily="34" charset="0"/>
              </a:rPr>
              <a:t> , grâce au diagnostic rapide, isolation des infectés, …</a:t>
            </a:r>
          </a:p>
        </p:txBody>
      </p:sp>
      <p:pic>
        <p:nvPicPr>
          <p:cNvPr id="11" name="Image 10" descr="GraphSelonR0Evolutif.jpg"/>
          <p:cNvPicPr>
            <a:picLocks noChangeAspect="1"/>
          </p:cNvPicPr>
          <p:nvPr/>
        </p:nvPicPr>
        <p:blipFill>
          <a:blip r:embed="rId4" cstate="print"/>
          <a:stretch>
            <a:fillRect/>
          </a:stretch>
        </p:blipFill>
        <p:spPr>
          <a:xfrm>
            <a:off x="2339752" y="1988840"/>
            <a:ext cx="5112568" cy="4687701"/>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Macron.jpg"/>
          <p:cNvPicPr>
            <a:picLocks noChangeAspect="1"/>
          </p:cNvPicPr>
          <p:nvPr/>
        </p:nvPicPr>
        <p:blipFill>
          <a:blip r:embed="rId3" cstate="print"/>
          <a:stretch>
            <a:fillRect/>
          </a:stretch>
        </p:blipFill>
        <p:spPr>
          <a:xfrm rot="-1200000">
            <a:off x="930051" y="3903941"/>
            <a:ext cx="3128687" cy="1993007"/>
          </a:xfrm>
          <a:prstGeom prst="rect">
            <a:avLst/>
          </a:prstGeom>
        </p:spPr>
      </p:pic>
      <p:pic>
        <p:nvPicPr>
          <p:cNvPr id="14" name="Image 13" descr="EdPhil2+Veran.jpg"/>
          <p:cNvPicPr>
            <a:picLocks noChangeAspect="1"/>
          </p:cNvPicPr>
          <p:nvPr/>
        </p:nvPicPr>
        <p:blipFill>
          <a:blip r:embed="rId4" cstate="print"/>
          <a:stretch>
            <a:fillRect/>
          </a:stretch>
        </p:blipFill>
        <p:spPr>
          <a:xfrm rot="1200000">
            <a:off x="5083553" y="3839522"/>
            <a:ext cx="3226687" cy="2297082"/>
          </a:xfrm>
          <a:prstGeom prst="rect">
            <a:avLst/>
          </a:prstGeom>
        </p:spPr>
      </p:pic>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de modélisation mathématique?</a:t>
            </a:r>
          </a:p>
        </p:txBody>
      </p:sp>
      <p:sp>
        <p:nvSpPr>
          <p:cNvPr id="5" name="Rectangle 1"/>
          <p:cNvSpPr>
            <a:spLocks noChangeArrowheads="1"/>
          </p:cNvSpPr>
          <p:nvPr/>
        </p:nvSpPr>
        <p:spPr bwMode="auto">
          <a:xfrm>
            <a:off x="1043608" y="908720"/>
            <a:ext cx="7632848" cy="2862322"/>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cs typeface="Calibri" pitchFamily="34" charset="0"/>
              </a:rPr>
              <a:t> </a:t>
            </a:r>
            <a:r>
              <a:rPr lang="fr-FR" b="0" dirty="0" smtClean="0">
                <a:latin typeface="Calibri" pitchFamily="34" charset="0"/>
                <a:cs typeface="Calibri" pitchFamily="34" charset="0"/>
              </a:rPr>
              <a:t>Pour les États et pour les organisations internationales, comme l’Organisation mondiale de la santé (OMS) ou l’Union européenne (UE), connaître l’évolution d’une épidémie humaine (grippe H1N1, virus Ebola, coronavirus), animale (grippe aviaire, peste porcine, rage) ou végétale est primordial.</a:t>
            </a:r>
          </a:p>
          <a:p>
            <a:pPr algn="just" eaLnBrk="1" hangingPunct="1">
              <a:defRPr/>
            </a:pPr>
            <a:endParaRPr lang="fr-FR" b="0" dirty="0" smtClean="0">
              <a:latin typeface="Calibri" pitchFamily="34" charset="0"/>
              <a:cs typeface="Calibri" pitchFamily="34" charset="0"/>
            </a:endParaRPr>
          </a:p>
          <a:p>
            <a:pPr algn="just" eaLnBrk="1" hangingPunct="1">
              <a:buFontTx/>
              <a:buChar char="-"/>
              <a:defRPr/>
            </a:pPr>
            <a:r>
              <a:rPr lang="fr-FR" b="0" dirty="0" smtClean="0">
                <a:latin typeface="Calibri" pitchFamily="34" charset="0"/>
                <a:cs typeface="Calibri" pitchFamily="34" charset="0"/>
              </a:rPr>
              <a:t> Le but principal est de guider les dirigeants dans la prise de décision en termes de santé publique. La vaccination, la mise en quarantaine, la protection de certaines populations à risque (personnes âgées, personnes immunodéprimées ou enfants) sont des exemples de politiques sanitaires à mettre en place pour répondre à ces crises.</a:t>
            </a:r>
          </a:p>
        </p:txBody>
      </p:sp>
      <p:sp>
        <p:nvSpPr>
          <p:cNvPr id="9" name="Rectangle 1"/>
          <p:cNvSpPr>
            <a:spLocks noChangeArrowheads="1"/>
          </p:cNvSpPr>
          <p:nvPr/>
        </p:nvSpPr>
        <p:spPr bwMode="auto">
          <a:xfrm>
            <a:off x="1043608" y="6309320"/>
            <a:ext cx="6336704" cy="338554"/>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https://images.math.cnrs.fr/Modelisation-d-une-epidemie-partie-1.html</a:t>
            </a:r>
          </a:p>
        </p:txBody>
      </p:sp>
      <p:pic>
        <p:nvPicPr>
          <p:cNvPr id="7" name="Image 6" descr="Vague2.jpg"/>
          <p:cNvPicPr>
            <a:picLocks noChangeAspect="1"/>
          </p:cNvPicPr>
          <p:nvPr/>
        </p:nvPicPr>
        <p:blipFill>
          <a:blip r:embed="rId5"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1043608" y="6309320"/>
            <a:ext cx="7128792" cy="338554"/>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https://www.youtube.com/watch?v=-2tI3MQFqkI</a:t>
            </a: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6" name="Rectangle 1"/>
          <p:cNvSpPr>
            <a:spLocks noChangeArrowheads="1"/>
          </p:cNvSpPr>
          <p:nvPr/>
        </p:nvSpPr>
        <p:spPr bwMode="auto">
          <a:xfrm>
            <a:off x="539552" y="332656"/>
            <a:ext cx="8208912" cy="1477328"/>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Pour prévoir l’évolution d’une épidémie, il existe des </a:t>
            </a:r>
            <a:r>
              <a:rPr lang="fr-FR" altLang="fr-FR" dirty="0" smtClean="0">
                <a:latin typeface="Calibri" pitchFamily="34" charset="0"/>
              </a:rPr>
              <a:t>modèles mathématiques</a:t>
            </a:r>
            <a:r>
              <a:rPr lang="fr-FR" altLang="fr-FR" b="0" dirty="0" smtClean="0">
                <a:latin typeface="Calibri" pitchFamily="34" charset="0"/>
              </a:rPr>
              <a:t>:</a:t>
            </a:r>
          </a:p>
          <a:p>
            <a:pPr algn="just" eaLnBrk="1" hangingPunct="1">
              <a:defRPr/>
            </a:pPr>
            <a:r>
              <a:rPr lang="fr-FR" altLang="fr-FR" b="0" dirty="0" smtClean="0">
                <a:latin typeface="Calibri" pitchFamily="34" charset="0"/>
              </a:rPr>
              <a:t>par exemple le modèle SIR, le modèle SEIR…</a:t>
            </a:r>
          </a:p>
          <a:p>
            <a:pPr algn="just" eaLnBrk="1" hangingPunct="1">
              <a:defRPr/>
            </a:pPr>
            <a:endParaRPr lang="fr-FR" altLang="fr-FR" b="0" dirty="0" smtClean="0">
              <a:latin typeface="Calibri" pitchFamily="34" charset="0"/>
            </a:endParaRPr>
          </a:p>
          <a:p>
            <a:pPr algn="just" eaLnBrk="1" hangingPunct="1">
              <a:defRPr/>
            </a:pPr>
            <a:r>
              <a:rPr lang="fr-FR" altLang="fr-FR" b="0" dirty="0" smtClean="0">
                <a:latin typeface="Calibri" pitchFamily="34" charset="0"/>
              </a:rPr>
              <a:t>On répartit les individus d’une population dans différentes catégories:</a:t>
            </a:r>
          </a:p>
          <a:p>
            <a:pPr algn="just" eaLnBrk="1" hangingPunct="1">
              <a:defRPr/>
            </a:pPr>
            <a:r>
              <a:rPr lang="fr-FR" altLang="fr-FR" b="0" dirty="0" smtClean="0">
                <a:latin typeface="Calibri" pitchFamily="34" charset="0"/>
              </a:rPr>
              <a:t>     S pour Sains; I pour Infectés; R pour Rétablis;  (E pour Exposés, …)</a:t>
            </a:r>
          </a:p>
        </p:txBody>
      </p:sp>
      <p:sp>
        <p:nvSpPr>
          <p:cNvPr id="8" name="Rectangle 1"/>
          <p:cNvSpPr>
            <a:spLocks noChangeArrowheads="1"/>
          </p:cNvSpPr>
          <p:nvPr/>
        </p:nvSpPr>
        <p:spPr bwMode="auto">
          <a:xfrm>
            <a:off x="539552" y="5013176"/>
            <a:ext cx="8208912" cy="646331"/>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b="0" dirty="0" smtClean="0">
                <a:latin typeface="Calibri" pitchFamily="34" charset="0"/>
              </a:rPr>
              <a:t>Puis on organise mathématiquement le passage des individus d’une catégorie à une autre en fonction de paramètres et du temps grâce à des équations.</a:t>
            </a:r>
          </a:p>
        </p:txBody>
      </p:sp>
      <p:pic>
        <p:nvPicPr>
          <p:cNvPr id="10" name="Image 9" descr="ModèleSIR.PNG"/>
          <p:cNvPicPr>
            <a:picLocks noChangeAspect="1"/>
          </p:cNvPicPr>
          <p:nvPr/>
        </p:nvPicPr>
        <p:blipFill>
          <a:blip r:embed="rId4" cstate="print"/>
          <a:stretch>
            <a:fillRect/>
          </a:stretch>
        </p:blipFill>
        <p:spPr>
          <a:xfrm>
            <a:off x="1763688" y="2348880"/>
            <a:ext cx="5917749" cy="230425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620688"/>
            <a:ext cx="8640960" cy="4524315"/>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dirty="0">
                <a:latin typeface="Calibri" pitchFamily="34" charset="0"/>
              </a:rPr>
              <a:t>Objectifs de la ressource : </a:t>
            </a:r>
          </a:p>
          <a:p>
            <a:pPr algn="just" eaLnBrk="1" hangingPunct="1">
              <a:defRPr/>
            </a:pPr>
            <a:r>
              <a:rPr lang="fr-FR" altLang="fr-FR" b="0" dirty="0" smtClean="0">
                <a:latin typeface="Calibri" pitchFamily="34" charset="0"/>
              </a:rPr>
              <a:t>-      Mener un travail d’identification et de compréhension du vocabulaire mathématique</a:t>
            </a:r>
            <a:br>
              <a:rPr lang="fr-FR" altLang="fr-FR" b="0" dirty="0" smtClean="0">
                <a:latin typeface="Calibri" pitchFamily="34" charset="0"/>
              </a:rPr>
            </a:br>
            <a:r>
              <a:rPr lang="fr-FR" altLang="fr-FR" b="0" dirty="0" smtClean="0">
                <a:latin typeface="Calibri" pitchFamily="34" charset="0"/>
              </a:rPr>
              <a:t>         utilisé dans la description chiffrée de l’épidémie </a:t>
            </a:r>
          </a:p>
          <a:p>
            <a:pPr algn="just" eaLnBrk="1" hangingPunct="1">
              <a:defRPr/>
            </a:pPr>
            <a:r>
              <a:rPr lang="fr-FR" altLang="fr-FR" b="0" dirty="0" smtClean="0">
                <a:latin typeface="Calibri" pitchFamily="34" charset="0"/>
              </a:rPr>
              <a:t>-     Mener une réflexion </a:t>
            </a:r>
            <a:r>
              <a:rPr lang="fr-FR" altLang="fr-FR" b="0" dirty="0">
                <a:latin typeface="Calibri" pitchFamily="34" charset="0"/>
              </a:rPr>
              <a:t>autour des </a:t>
            </a:r>
            <a:r>
              <a:rPr lang="fr-FR" altLang="fr-FR" b="0" dirty="0" smtClean="0">
                <a:latin typeface="Calibri" pitchFamily="34" charset="0"/>
              </a:rPr>
              <a:t>données chiffrées communiquées quotidiennement</a:t>
            </a:r>
            <a:br>
              <a:rPr lang="fr-FR" altLang="fr-FR" b="0" dirty="0" smtClean="0">
                <a:latin typeface="Calibri" pitchFamily="34" charset="0"/>
              </a:rPr>
            </a:br>
            <a:r>
              <a:rPr lang="fr-FR" altLang="fr-FR" b="0" dirty="0" smtClean="0">
                <a:latin typeface="Calibri" pitchFamily="34" charset="0"/>
              </a:rPr>
              <a:t>         par le directeur régional de la santé, les représentants de l’Etat, les médecins</a:t>
            </a:r>
            <a:br>
              <a:rPr lang="fr-FR" altLang="fr-FR" b="0" dirty="0" smtClean="0">
                <a:latin typeface="Calibri" pitchFamily="34" charset="0"/>
              </a:rPr>
            </a:br>
            <a:r>
              <a:rPr lang="fr-FR" altLang="fr-FR" b="0" dirty="0" smtClean="0">
                <a:latin typeface="Calibri" pitchFamily="34" charset="0"/>
              </a:rPr>
              <a:t>         épidémiologistes, les virologues et relayées dans les médias</a:t>
            </a:r>
            <a:endParaRPr lang="fr-FR" altLang="fr-FR" b="0" dirty="0">
              <a:latin typeface="Calibri" pitchFamily="34" charset="0"/>
            </a:endParaRPr>
          </a:p>
          <a:p>
            <a:pPr algn="just" eaLnBrk="1" hangingPunct="1">
              <a:defRPr/>
            </a:pPr>
            <a:r>
              <a:rPr lang="fr-FR" altLang="fr-FR" b="0" dirty="0" smtClean="0">
                <a:latin typeface="Calibri" pitchFamily="34" charset="0"/>
              </a:rPr>
              <a:t>-       Connaître et comprendre la notion de facteur R</a:t>
            </a:r>
            <a:r>
              <a:rPr lang="fr-FR" altLang="fr-FR" b="0" baseline="-25000" dirty="0" smtClean="0">
                <a:latin typeface="Calibri" pitchFamily="34" charset="0"/>
              </a:rPr>
              <a:t>0</a:t>
            </a:r>
            <a:r>
              <a:rPr lang="fr-FR" altLang="fr-FR" b="0" dirty="0" smtClean="0">
                <a:latin typeface="Calibri" pitchFamily="34" charset="0"/>
              </a:rPr>
              <a:t> «</a:t>
            </a:r>
            <a:r>
              <a:rPr lang="fr-FR" altLang="fr-FR" b="0" dirty="0" err="1" smtClean="0">
                <a:latin typeface="Calibri" pitchFamily="34" charset="0"/>
              </a:rPr>
              <a:t>Rzéro</a:t>
            </a:r>
            <a:r>
              <a:rPr lang="fr-FR" altLang="fr-FR" b="0" dirty="0" smtClean="0">
                <a:latin typeface="Calibri" pitchFamily="34" charset="0"/>
              </a:rPr>
              <a:t>» lors de la transmission d’un</a:t>
            </a:r>
            <a:br>
              <a:rPr lang="fr-FR" altLang="fr-FR" b="0" dirty="0" smtClean="0">
                <a:latin typeface="Calibri" pitchFamily="34" charset="0"/>
              </a:rPr>
            </a:br>
            <a:r>
              <a:rPr lang="fr-FR" altLang="fr-FR" b="0" dirty="0" smtClean="0">
                <a:latin typeface="Calibri" pitchFamily="34" charset="0"/>
              </a:rPr>
              <a:t>         virus</a:t>
            </a:r>
            <a:endParaRPr lang="fr-FR" altLang="fr-FR" b="0" dirty="0">
              <a:latin typeface="Calibri" pitchFamily="34" charset="0"/>
            </a:endParaRPr>
          </a:p>
          <a:p>
            <a:pPr algn="just" eaLnBrk="1" hangingPunct="1">
              <a:defRPr/>
            </a:pPr>
            <a:r>
              <a:rPr lang="fr-FR" altLang="fr-FR" b="0" dirty="0" smtClean="0">
                <a:latin typeface="Calibri" pitchFamily="34" charset="0"/>
              </a:rPr>
              <a:t>-     Appréhender la notion de modèle mathématique permettant de ’’prévoir’’ l’évolution</a:t>
            </a:r>
            <a:br>
              <a:rPr lang="fr-FR" altLang="fr-FR" b="0" dirty="0" smtClean="0">
                <a:latin typeface="Calibri" pitchFamily="34" charset="0"/>
              </a:rPr>
            </a:br>
            <a:r>
              <a:rPr lang="fr-FR" altLang="fr-FR" b="0" dirty="0" smtClean="0">
                <a:latin typeface="Calibri" pitchFamily="34" charset="0"/>
              </a:rPr>
              <a:t>         d’une épidémie</a:t>
            </a:r>
            <a:endParaRPr lang="fr-FR" altLang="fr-FR" b="0" dirty="0">
              <a:latin typeface="Calibri" pitchFamily="34" charset="0"/>
            </a:endParaRPr>
          </a:p>
          <a:p>
            <a:pPr algn="just" eaLnBrk="1" hangingPunct="1">
              <a:defRPr/>
            </a:pPr>
            <a:endParaRPr lang="fr-FR" altLang="fr-FR" b="0" dirty="0" smtClean="0">
              <a:latin typeface="Calibri" pitchFamily="34" charset="0"/>
            </a:endParaRPr>
          </a:p>
          <a:p>
            <a:pPr algn="just" eaLnBrk="1" hangingPunct="1">
              <a:defRPr/>
            </a:pPr>
            <a:endParaRPr lang="fr-FR" altLang="fr-FR" b="0" dirty="0" smtClean="0">
              <a:latin typeface="Calibri" pitchFamily="34" charset="0"/>
            </a:endParaRPr>
          </a:p>
          <a:p>
            <a:pPr algn="just" eaLnBrk="1" hangingPunct="1">
              <a:defRPr/>
            </a:pPr>
            <a:r>
              <a:rPr lang="fr-FR" altLang="fr-FR" b="0" i="1" dirty="0" smtClean="0">
                <a:latin typeface="Calibri" pitchFamily="34" charset="0"/>
              </a:rPr>
              <a:t>L’activité proposée permet de mieux comprendre le vocabulaire « mathématique » utilisé et relayé dans les médias pour décrire l’évolution d’une épidémie ainsi que de comprendre l’impact des différentes règles (gestes barrières, confinement, …) sur cette évolution.</a:t>
            </a:r>
          </a:p>
          <a:p>
            <a:pPr algn="just" eaLnBrk="1" hangingPunct="1">
              <a:defRPr/>
            </a:pPr>
            <a:r>
              <a:rPr lang="fr-FR" altLang="fr-FR" b="0" i="1" dirty="0" smtClean="0">
                <a:latin typeface="Calibri" pitchFamily="34" charset="0"/>
              </a:rPr>
              <a:t>En fonction de l’âge des élèves, certains documents pourront être abordés ou pas.</a:t>
            </a:r>
          </a:p>
        </p:txBody>
      </p:sp>
      <p:pic>
        <p:nvPicPr>
          <p:cNvPr id="4" name="Image 3" descr="Vague2.jpg"/>
          <p:cNvPicPr>
            <a:picLocks noChangeAspect="1"/>
          </p:cNvPicPr>
          <p:nvPr/>
        </p:nvPicPr>
        <p:blipFill>
          <a:blip r:embed="rId3"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1043608" y="6093296"/>
            <a:ext cx="7128792" cy="338554"/>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fr-FR" sz="1600" b="0" i="1" dirty="0" smtClean="0"/>
              <a:t>http://experiences.math.cnrs.fr/simulations/Covid19-idm-complete/</a:t>
            </a:r>
            <a:endParaRPr lang="fr-FR" sz="1600" b="0" i="1" dirty="0"/>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sp>
        <p:nvSpPr>
          <p:cNvPr id="6" name="Rectangle 1"/>
          <p:cNvSpPr>
            <a:spLocks noChangeArrowheads="1"/>
          </p:cNvSpPr>
          <p:nvPr/>
        </p:nvSpPr>
        <p:spPr bwMode="auto">
          <a:xfrm>
            <a:off x="539552" y="332656"/>
            <a:ext cx="8208912" cy="646331"/>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b="0" dirty="0" smtClean="0">
                <a:latin typeface="Calibri" pitchFamily="34" charset="0"/>
              </a:rPr>
              <a:t>Ces équations permettent alors de visualiser numériquement et graphiquement l’évolution du nombre d’individus dans chaque catégorie.</a:t>
            </a:r>
          </a:p>
        </p:txBody>
      </p:sp>
      <p:pic>
        <p:nvPicPr>
          <p:cNvPr id="11" name="Image 10" descr="ModèleSIR-Evolution.png"/>
          <p:cNvPicPr>
            <a:picLocks noChangeAspect="1"/>
          </p:cNvPicPr>
          <p:nvPr/>
        </p:nvPicPr>
        <p:blipFill>
          <a:blip r:embed="rId4" cstate="print"/>
          <a:stretch>
            <a:fillRect/>
          </a:stretch>
        </p:blipFill>
        <p:spPr>
          <a:xfrm>
            <a:off x="251520" y="1340768"/>
            <a:ext cx="4104456" cy="4176464"/>
          </a:xfrm>
          <a:prstGeom prst="rect">
            <a:avLst/>
          </a:prstGeom>
          <a:ln>
            <a:solidFill>
              <a:schemeClr val="tx1"/>
            </a:solidFill>
          </a:ln>
        </p:spPr>
      </p:pic>
      <p:pic>
        <p:nvPicPr>
          <p:cNvPr id="12" name="Image 11" descr="ModèleSIRM-CNRSEvolution.png"/>
          <p:cNvPicPr>
            <a:picLocks noChangeAspect="1"/>
          </p:cNvPicPr>
          <p:nvPr/>
        </p:nvPicPr>
        <p:blipFill>
          <a:blip r:embed="rId5" cstate="print"/>
          <a:stretch>
            <a:fillRect/>
          </a:stretch>
        </p:blipFill>
        <p:spPr>
          <a:xfrm>
            <a:off x="4572000" y="1340768"/>
            <a:ext cx="4252057" cy="4176464"/>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67544" y="836712"/>
            <a:ext cx="8280920" cy="50405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endParaRPr lang="fr-FR" b="1" u="sng" dirty="0" smtClean="0"/>
          </a:p>
          <a:p>
            <a:r>
              <a:rPr lang="fr-FR" b="1" u="sng" dirty="0" smtClean="0"/>
              <a:t>Ressources sur la modélisation mathématique d’une épidémie</a:t>
            </a:r>
          </a:p>
          <a:p>
            <a:endParaRPr lang="fr-FR" b="1" u="sng" dirty="0" smtClean="0"/>
          </a:p>
          <a:p>
            <a:endParaRPr lang="fr-FR" b="1" u="sng" dirty="0" smtClean="0"/>
          </a:p>
          <a:p>
            <a:r>
              <a:rPr lang="fr-FR" sz="1400" u="sng" dirty="0" smtClean="0"/>
              <a:t>Reportage télé (avec les publicités):</a:t>
            </a:r>
          </a:p>
          <a:p>
            <a:r>
              <a:rPr lang="fr-FR" sz="1400" u="sng" dirty="0" smtClean="0">
                <a:hlinkClick r:id="rId3"/>
              </a:rPr>
              <a:t>https://www.tf1.fr/tf1/jt-we/videos/coronavirus-comment-travaillent-les-modelisateurs-depidemie-02580726.html</a:t>
            </a:r>
            <a:endParaRPr lang="fr-FR" sz="1400" dirty="0" smtClean="0"/>
          </a:p>
          <a:p>
            <a:endParaRPr lang="fr-FR" sz="1200" dirty="0" smtClean="0"/>
          </a:p>
          <a:p>
            <a:r>
              <a:rPr lang="fr-FR" sz="1400" u="sng" dirty="0" smtClean="0"/>
              <a:t>Pour utiliser la modélisation du CNRS:</a:t>
            </a:r>
          </a:p>
          <a:p>
            <a:r>
              <a:rPr lang="fr-FR" sz="1200" u="sng" dirty="0" smtClean="0">
                <a:hlinkClick r:id="rId4"/>
              </a:rPr>
              <a:t>http://experiences.math.cnrs.fr/simulations/Covid19-idm-complete/</a:t>
            </a:r>
            <a:endParaRPr lang="fr-FR" sz="1200" dirty="0" smtClean="0"/>
          </a:p>
          <a:p>
            <a:endParaRPr lang="fr-FR" sz="1200" dirty="0" smtClean="0"/>
          </a:p>
          <a:p>
            <a:r>
              <a:rPr lang="fr-FR" sz="1400" u="sng" dirty="0" smtClean="0"/>
              <a:t>Vidéo pour approfondir la compréhension de la modélisation (plutôt pour les lycéens):</a:t>
            </a:r>
          </a:p>
          <a:p>
            <a:r>
              <a:rPr lang="fr-FR" sz="1200" dirty="0" smtClean="0">
                <a:hlinkClick r:id="rId5"/>
              </a:rPr>
              <a:t>https://www.youtube.com/watch?v=-2tI3MQFqkI</a:t>
            </a:r>
            <a:endParaRPr lang="fr-FR" sz="1200" dirty="0" smtClean="0"/>
          </a:p>
          <a:p>
            <a:endParaRPr lang="fr-FR" sz="1200" dirty="0" smtClean="0"/>
          </a:p>
          <a:p>
            <a:r>
              <a:rPr lang="fr-FR" sz="1400" u="sng" dirty="0" smtClean="0"/>
              <a:t>Site répertoriant des articles mathématiques et </a:t>
            </a:r>
            <a:r>
              <a:rPr lang="fr-FR" sz="1400" u="sng" dirty="0" err="1" smtClean="0"/>
              <a:t>Covid</a:t>
            </a:r>
            <a:r>
              <a:rPr lang="fr-FR" sz="1400" u="sng" dirty="0" smtClean="0"/>
              <a:t>-19:</a:t>
            </a:r>
          </a:p>
          <a:p>
            <a:r>
              <a:rPr lang="fr-FR" sz="1200" dirty="0" smtClean="0">
                <a:hlinkClick r:id="rId6"/>
              </a:rPr>
              <a:t>https://www.florilege-maths.fr/fiche/mathematiques-et-pandemie/</a:t>
            </a:r>
            <a:endParaRPr lang="fr-FR" sz="1200" dirty="0" smtClean="0"/>
          </a:p>
          <a:p>
            <a:endParaRPr lang="fr-FR" sz="1200" dirty="0" smtClean="0"/>
          </a:p>
          <a:p>
            <a:r>
              <a:rPr lang="fr-FR" sz="1400" u="sng" dirty="0" smtClean="0"/>
              <a:t>Article de presse avec 4 belles animations:</a:t>
            </a:r>
          </a:p>
          <a:p>
            <a:r>
              <a:rPr lang="fr-FR" sz="1200" u="sng" dirty="0" smtClean="0">
                <a:hlinkClick r:id="rId7"/>
              </a:rPr>
              <a:t>https://www.washingtonpost.com/graphics/2020/health/corona-simulator-french/</a:t>
            </a:r>
            <a:endParaRPr lang="fr-FR" sz="1200" dirty="0" smtClean="0"/>
          </a:p>
          <a:p>
            <a:endParaRPr lang="fr-FR" sz="1200" dirty="0" smtClean="0"/>
          </a:p>
          <a:p>
            <a:r>
              <a:rPr lang="fr-FR" sz="1400" u="sng" dirty="0" smtClean="0"/>
              <a:t>Publication scientifique se l’institut Pasteur sur le </a:t>
            </a:r>
            <a:r>
              <a:rPr lang="fr-FR" sz="1400" u="sng" dirty="0" err="1" smtClean="0"/>
              <a:t>Covid</a:t>
            </a:r>
            <a:r>
              <a:rPr lang="fr-FR" sz="1400" u="sng" dirty="0" smtClean="0"/>
              <a:t>-19:</a:t>
            </a:r>
          </a:p>
          <a:p>
            <a:r>
              <a:rPr lang="fr-FR" sz="1200" dirty="0" smtClean="0">
                <a:hlinkClick r:id="rId8"/>
              </a:rPr>
              <a:t>https://hal-pasteur.archives-ouvertes.fr/pasteur-02548181/document</a:t>
            </a:r>
            <a:endParaRPr lang="fr-FR" sz="1200" dirty="0" smtClean="0"/>
          </a:p>
          <a:p>
            <a:endParaRPr lang="fr-FR" sz="1200" dirty="0" smtClean="0"/>
          </a:p>
          <a:p>
            <a:endParaRPr lang="fr-FR" sz="1200" dirty="0" smtClean="0"/>
          </a:p>
          <a:p>
            <a:endParaRPr lang="fr-FR" sz="1200" dirty="0" smtClean="0"/>
          </a:p>
        </p:txBody>
      </p:sp>
      <p:pic>
        <p:nvPicPr>
          <p:cNvPr id="4" name="Image 3" descr="Vague2.jpg"/>
          <p:cNvPicPr>
            <a:picLocks noChangeAspect="1"/>
          </p:cNvPicPr>
          <p:nvPr/>
        </p:nvPicPr>
        <p:blipFill>
          <a:blip r:embed="rId9"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urfeurVague2.jpg"/>
          <p:cNvPicPr>
            <a:picLocks noChangeAspect="1"/>
          </p:cNvPicPr>
          <p:nvPr/>
        </p:nvPicPr>
        <p:blipFill>
          <a:blip r:embed="rId3" cstate="print"/>
          <a:stretch>
            <a:fillRect/>
          </a:stretch>
        </p:blipFill>
        <p:spPr>
          <a:xfrm>
            <a:off x="2411760" y="2204864"/>
            <a:ext cx="4608510" cy="3630499"/>
          </a:xfrm>
          <a:prstGeom prst="rect">
            <a:avLst/>
          </a:prstGeom>
        </p:spPr>
      </p:pic>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sp>
        <p:nvSpPr>
          <p:cNvPr id="11" name="Bulle ronde 10"/>
          <p:cNvSpPr/>
          <p:nvPr/>
        </p:nvSpPr>
        <p:spPr>
          <a:xfrm>
            <a:off x="1187624" y="620688"/>
            <a:ext cx="2952328" cy="1800200"/>
          </a:xfrm>
          <a:prstGeom prst="wedgeEllipseCallout">
            <a:avLst>
              <a:gd name="adj1" fmla="val 67822"/>
              <a:gd name="adj2" fmla="val 844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691680" y="908720"/>
            <a:ext cx="2016224" cy="1323439"/>
          </a:xfrm>
          <a:prstGeom prst="rect">
            <a:avLst/>
          </a:prstGeom>
          <a:noFill/>
        </p:spPr>
        <p:txBody>
          <a:bodyPr wrap="square" rtlCol="0">
            <a:spAutoFit/>
          </a:bodyPr>
          <a:lstStyle/>
          <a:p>
            <a:r>
              <a:rPr lang="fr-FR" sz="4000" dirty="0" smtClean="0">
                <a:latin typeface="Mistral" pitchFamily="66" charset="0"/>
              </a:rPr>
              <a:t>Merci les</a:t>
            </a:r>
          </a:p>
          <a:p>
            <a:r>
              <a:rPr lang="fr-FR" sz="4000" dirty="0" smtClean="0">
                <a:latin typeface="Mistral" pitchFamily="66" charset="0"/>
              </a:rPr>
              <a:t>    Maths !</a:t>
            </a:r>
            <a:endParaRPr lang="fr-FR" sz="4000" dirty="0">
              <a:latin typeface="Mistral" pitchFamily="66" charset="0"/>
            </a:endParaRPr>
          </a:p>
        </p:txBody>
      </p:sp>
    </p:spTree>
    <p:extLst>
      <p:ext uri="{BB962C8B-B14F-4D97-AF65-F5344CB8AC3E}">
        <p14:creationId xmlns:p14="http://schemas.microsoft.com/office/powerpoint/2010/main" val="30378135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67544" y="548680"/>
            <a:ext cx="8280920" cy="50405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u="sng"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Plan du travail proposé</a:t>
            </a:r>
            <a:r>
              <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a:t>
            </a:r>
          </a:p>
          <a:p>
            <a:pPr algn="ctr"/>
            <a:endPar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marL="342900" indent="-342900">
              <a:buFont typeface="Arial" panose="020B0604020202020204" pitchFamily="34" charset="0"/>
              <a:buChar char="•"/>
            </a:pPr>
            <a:r>
              <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Identifier le vocabulaire mathématique utilisé pour décrire l’épidémie dans les médias (diapositives 4 et 5)</a:t>
            </a:r>
          </a:p>
          <a:p>
            <a:pPr marL="342900" indent="-342900">
              <a:buFont typeface="Arial" panose="020B0604020202020204" pitchFamily="34" charset="0"/>
              <a:buChar char="•"/>
            </a:pPr>
            <a:r>
              <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Questionner sur la compréhension et la signification de ce vocabulaire identifié (diapositive 7)</a:t>
            </a:r>
          </a:p>
          <a:p>
            <a:pPr marL="342900" indent="-342900">
              <a:buFont typeface="Arial" panose="020B0604020202020204" pitchFamily="34" charset="0"/>
              <a:buChar char="•"/>
            </a:pPr>
            <a:r>
              <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Expliquer que ce vocabulaire est lié à des notions mathématiques qui permettent d’analyser et de comprendre l’évolution d’une épidémie et mesurer l’impact des dispositifs (gestes barrières, confinement,…) mis en place pour l’enrayer (diapositives 8 à 17)</a:t>
            </a:r>
          </a:p>
          <a:p>
            <a:pPr marL="342900" indent="-342900">
              <a:buFont typeface="Arial" panose="020B0604020202020204" pitchFamily="34" charset="0"/>
              <a:buChar char="•"/>
            </a:pPr>
            <a:r>
              <a:rPr lang="fr-FR" sz="2000" b="1" dirty="0" smtClean="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Appréhender la construction de modèles permettant de prévoir l’évolution d’une épidémie (diapositives 18 à 20)</a:t>
            </a:r>
          </a:p>
          <a:p>
            <a:endParaRPr lang="fr-FR" sz="20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pic>
        <p:nvPicPr>
          <p:cNvPr id="4" name="Image 3" descr="Vague2.jpg"/>
          <p:cNvPicPr>
            <a:picLocks noChangeAspect="1"/>
          </p:cNvPicPr>
          <p:nvPr/>
        </p:nvPicPr>
        <p:blipFill>
          <a:blip r:embed="rId3"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95536" y="404664"/>
            <a:ext cx="8496944" cy="3539430"/>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buFontTx/>
              <a:buChar char="-"/>
              <a:defRPr/>
            </a:pPr>
            <a:r>
              <a:rPr lang="fr-FR" altLang="fr-FR" b="0" dirty="0" smtClean="0">
                <a:latin typeface="Calibri" pitchFamily="34" charset="0"/>
              </a:rPr>
              <a:t> Une première approche pourrait consister à installer une discussion autour des moyens d’informations par lesquels  les élèves ont pu entendre parler de l’épidémie, puis autour des mots entendus pour la décrire ainsi que le type d’informations (mots, chiffres, graphiques…)</a:t>
            </a:r>
            <a:br>
              <a:rPr lang="fr-FR" altLang="fr-FR" b="0" dirty="0" smtClean="0">
                <a:latin typeface="Calibri" pitchFamily="34" charset="0"/>
              </a:rPr>
            </a:br>
            <a:endParaRPr lang="fr-FR" altLang="fr-FR" b="0" dirty="0" smtClean="0">
              <a:latin typeface="Calibri" pitchFamily="34" charset="0"/>
            </a:endParaRPr>
          </a:p>
          <a:p>
            <a:pPr eaLnBrk="1" hangingPunct="1">
              <a:buFontTx/>
              <a:buChar char="-"/>
              <a:defRPr/>
            </a:pPr>
            <a:r>
              <a:rPr lang="fr-FR" altLang="fr-FR" b="0" dirty="0" smtClean="0">
                <a:latin typeface="Calibri" pitchFamily="34" charset="0"/>
              </a:rPr>
              <a:t> On pourra (commencer ou) poursuivre par la diapositive n°5 (projetée ou imprimée) qui rassemble 8 extraits ou titres d’articles publiés sur l’épidémie </a:t>
            </a:r>
            <a:r>
              <a:rPr lang="fr-FR" altLang="fr-FR" b="0" dirty="0" err="1" smtClean="0">
                <a:latin typeface="Calibri" pitchFamily="34" charset="0"/>
              </a:rPr>
              <a:t>Covid</a:t>
            </a:r>
            <a:r>
              <a:rPr lang="fr-FR" altLang="fr-FR" b="0" dirty="0" smtClean="0">
                <a:latin typeface="Calibri" pitchFamily="34" charset="0"/>
              </a:rPr>
              <a:t>-19 par différents médias dans la presse ou sur internet ;</a:t>
            </a:r>
            <a:br>
              <a:rPr lang="fr-FR" altLang="fr-FR" b="0" dirty="0" smtClean="0">
                <a:latin typeface="Calibri" pitchFamily="34" charset="0"/>
              </a:rPr>
            </a:br>
            <a:r>
              <a:rPr lang="fr-FR" altLang="fr-FR" sz="800" b="0" dirty="0" smtClean="0">
                <a:latin typeface="Calibri" pitchFamily="34" charset="0"/>
              </a:rPr>
              <a:t> </a:t>
            </a:r>
            <a:r>
              <a:rPr lang="fr-FR" altLang="fr-FR" b="0" dirty="0" smtClean="0">
                <a:latin typeface="Calibri" pitchFamily="34" charset="0"/>
              </a:rPr>
              <a:t/>
            </a:r>
            <a:br>
              <a:rPr lang="fr-FR" altLang="fr-FR" b="0" dirty="0" smtClean="0">
                <a:latin typeface="Calibri" pitchFamily="34" charset="0"/>
              </a:rPr>
            </a:br>
            <a:r>
              <a:rPr lang="fr-FR" altLang="fr-FR" b="0" dirty="0" smtClean="0">
                <a:latin typeface="Calibri" pitchFamily="34" charset="0"/>
              </a:rPr>
              <a:t>A partir de ce document, on pourra demander la réalisation d’un tableau ou d’une frise </a:t>
            </a:r>
            <a:r>
              <a:rPr lang="fr-FR" altLang="fr-FR" b="0" u="sng" dirty="0" smtClean="0">
                <a:latin typeface="Calibri" pitchFamily="34" charset="0"/>
              </a:rPr>
              <a:t>chronologique</a:t>
            </a:r>
            <a:r>
              <a:rPr lang="fr-FR" altLang="fr-FR" b="0" dirty="0" smtClean="0">
                <a:latin typeface="Calibri" pitchFamily="34" charset="0"/>
              </a:rPr>
              <a:t> de publications en identifiant différentes informations (média, auteur, …) ainsi que les mots employés pour décrire l’épidémie: cela pourra prendre la forme suivante.</a:t>
            </a:r>
          </a:p>
        </p:txBody>
      </p:sp>
      <p:pic>
        <p:nvPicPr>
          <p:cNvPr id="4" name="Image 3" descr="Vague2.jpg"/>
          <p:cNvPicPr>
            <a:picLocks noChangeAspect="1"/>
          </p:cNvPicPr>
          <p:nvPr/>
        </p:nvPicPr>
        <p:blipFill>
          <a:blip r:embed="rId3" cstate="print"/>
          <a:stretch>
            <a:fillRect/>
          </a:stretch>
        </p:blipFill>
        <p:spPr>
          <a:xfrm>
            <a:off x="8330259" y="6338514"/>
            <a:ext cx="813741" cy="519486"/>
          </a:xfrm>
          <a:prstGeom prst="rect">
            <a:avLst/>
          </a:prstGeom>
        </p:spPr>
      </p:pic>
      <p:graphicFrame>
        <p:nvGraphicFramePr>
          <p:cNvPr id="6" name="Tableau 5"/>
          <p:cNvGraphicFramePr>
            <a:graphicFrameLocks noGrp="1"/>
          </p:cNvGraphicFramePr>
          <p:nvPr/>
        </p:nvGraphicFramePr>
        <p:xfrm>
          <a:off x="395536" y="4149080"/>
          <a:ext cx="8496944" cy="189992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3528392">
                  <a:extLst>
                    <a:ext uri="{9D8B030D-6E8A-4147-A177-3AD203B41FA5}">
                      <a16:colId xmlns:a16="http://schemas.microsoft.com/office/drawing/2014/main" val="20003"/>
                    </a:ext>
                  </a:extLst>
                </a:gridCol>
              </a:tblGrid>
              <a:tr h="370840">
                <a:tc>
                  <a:txBody>
                    <a:bodyPr/>
                    <a:lstStyle/>
                    <a:p>
                      <a:r>
                        <a:rPr lang="fr-FR" dirty="0" smtClean="0"/>
                        <a:t>DATE</a:t>
                      </a:r>
                      <a:endParaRPr lang="fr-FR" dirty="0"/>
                    </a:p>
                  </a:txBody>
                  <a:tcPr/>
                </a:tc>
                <a:tc>
                  <a:txBody>
                    <a:bodyPr/>
                    <a:lstStyle/>
                    <a:p>
                      <a:r>
                        <a:rPr lang="fr-FR" dirty="0" smtClean="0"/>
                        <a:t>MEDIA</a:t>
                      </a:r>
                      <a:endParaRPr lang="fr-FR" dirty="0"/>
                    </a:p>
                  </a:txBody>
                  <a:tcPr/>
                </a:tc>
                <a:tc>
                  <a:txBody>
                    <a:bodyPr/>
                    <a:lstStyle/>
                    <a:p>
                      <a:r>
                        <a:rPr lang="fr-FR" dirty="0" smtClean="0"/>
                        <a:t>AUTEUR</a:t>
                      </a:r>
                      <a:endParaRPr lang="fr-FR" dirty="0"/>
                    </a:p>
                  </a:txBody>
                  <a:tcPr/>
                </a:tc>
                <a:tc>
                  <a:txBody>
                    <a:bodyPr/>
                    <a:lstStyle/>
                    <a:p>
                      <a:r>
                        <a:rPr lang="fr-FR" dirty="0" smtClean="0"/>
                        <a:t>MOTS</a:t>
                      </a:r>
                      <a:r>
                        <a:rPr lang="fr-FR" baseline="0" dirty="0" smtClean="0"/>
                        <a:t> DECRIVANT L’EPIDEMIE</a:t>
                      </a:r>
                      <a:endParaRPr lang="fr-FR" dirty="0"/>
                    </a:p>
                  </a:txBody>
                  <a:tcPr/>
                </a:tc>
                <a:extLst>
                  <a:ext uri="{0D108BD9-81ED-4DB2-BD59-A6C34878D82A}">
                    <a16:rowId xmlns:a16="http://schemas.microsoft.com/office/drawing/2014/main" val="10000"/>
                  </a:ext>
                </a:extLst>
              </a:tr>
              <a:tr h="370840">
                <a:tc>
                  <a:txBody>
                    <a:bodyPr/>
                    <a:lstStyle/>
                    <a:p>
                      <a:r>
                        <a:rPr lang="fr-FR" sz="1400" dirty="0" smtClean="0"/>
                        <a:t>15 Mars 2020</a:t>
                      </a:r>
                      <a:endParaRPr lang="fr-FR" sz="1400" dirty="0"/>
                    </a:p>
                  </a:txBody>
                  <a:tcPr/>
                </a:tc>
                <a:tc>
                  <a:txBody>
                    <a:bodyPr/>
                    <a:lstStyle/>
                    <a:p>
                      <a:r>
                        <a:rPr lang="fr-FR" sz="1400" dirty="0" smtClean="0"/>
                        <a:t>LE FIGARO</a:t>
                      </a:r>
                      <a:br>
                        <a:rPr lang="fr-FR" sz="1400" dirty="0" smtClean="0"/>
                      </a:br>
                      <a:r>
                        <a:rPr lang="fr-FR" sz="1400" dirty="0" smtClean="0"/>
                        <a:t>(numérique)</a:t>
                      </a:r>
                      <a:endParaRPr lang="fr-FR" sz="1400" dirty="0"/>
                    </a:p>
                  </a:txBody>
                  <a:tcPr/>
                </a:tc>
                <a:tc>
                  <a:txBody>
                    <a:bodyPr/>
                    <a:lstStyle/>
                    <a:p>
                      <a:r>
                        <a:rPr lang="fr-FR" sz="1400" dirty="0" smtClean="0"/>
                        <a:t>Tristan VEY</a:t>
                      </a:r>
                      <a:endParaRPr lang="fr-FR" sz="1400" dirty="0"/>
                    </a:p>
                  </a:txBody>
                  <a:tcPr/>
                </a:tc>
                <a:tc>
                  <a:txBody>
                    <a:bodyPr/>
                    <a:lstStyle/>
                    <a:p>
                      <a:r>
                        <a:rPr lang="fr-FR" sz="1400" dirty="0" smtClean="0"/>
                        <a:t>Trajectoire exponentielle</a:t>
                      </a:r>
                      <a:endParaRPr lang="fr-FR" sz="1400" dirty="0"/>
                    </a:p>
                  </a:txBody>
                  <a:tcPr/>
                </a:tc>
                <a:extLst>
                  <a:ext uri="{0D108BD9-81ED-4DB2-BD59-A6C34878D82A}">
                    <a16:rowId xmlns:a16="http://schemas.microsoft.com/office/drawing/2014/main" val="10001"/>
                  </a:ext>
                </a:extLst>
              </a:tr>
              <a:tr h="370840">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28Avril2020-R0DeconfinementFin.png"/>
          <p:cNvPicPr>
            <a:picLocks noChangeAspect="1"/>
          </p:cNvPicPr>
          <p:nvPr/>
        </p:nvPicPr>
        <p:blipFill>
          <a:blip r:embed="rId3" cstate="print"/>
          <a:stretch>
            <a:fillRect/>
          </a:stretch>
        </p:blipFill>
        <p:spPr>
          <a:xfrm rot="16380000">
            <a:off x="-2224253" y="2664413"/>
            <a:ext cx="6253865" cy="1446334"/>
          </a:xfrm>
          <a:prstGeom prst="rect">
            <a:avLst/>
          </a:prstGeom>
          <a:ln>
            <a:solidFill>
              <a:schemeClr val="tx1"/>
            </a:solidFill>
          </a:ln>
        </p:spPr>
      </p:pic>
      <p:pic>
        <p:nvPicPr>
          <p:cNvPr id="11" name="Image 10" descr="25Mars2020-AplatirLesExponentiellesFin.png"/>
          <p:cNvPicPr>
            <a:picLocks noChangeAspect="1"/>
          </p:cNvPicPr>
          <p:nvPr/>
        </p:nvPicPr>
        <p:blipFill>
          <a:blip r:embed="rId4" cstate="print"/>
          <a:stretch>
            <a:fillRect/>
          </a:stretch>
        </p:blipFill>
        <p:spPr>
          <a:xfrm rot="360000">
            <a:off x="2113683" y="4111002"/>
            <a:ext cx="4858005" cy="1440160"/>
          </a:xfrm>
          <a:prstGeom prst="rect">
            <a:avLst/>
          </a:prstGeom>
          <a:ln>
            <a:solidFill>
              <a:schemeClr val="tx1"/>
            </a:solidFill>
          </a:ln>
        </p:spPr>
      </p:pic>
      <p:pic>
        <p:nvPicPr>
          <p:cNvPr id="9" name="Image 8" descr="19Mars2020-CourbeExponentielleFin.PNG"/>
          <p:cNvPicPr>
            <a:picLocks noChangeAspect="1"/>
          </p:cNvPicPr>
          <p:nvPr/>
        </p:nvPicPr>
        <p:blipFill>
          <a:blip r:embed="rId5" cstate="print"/>
          <a:stretch>
            <a:fillRect/>
          </a:stretch>
        </p:blipFill>
        <p:spPr>
          <a:xfrm>
            <a:off x="1115616" y="2636912"/>
            <a:ext cx="5222559" cy="1440160"/>
          </a:xfrm>
          <a:prstGeom prst="rect">
            <a:avLst/>
          </a:prstGeom>
          <a:ln>
            <a:solidFill>
              <a:schemeClr val="tx1"/>
            </a:solidFill>
          </a:ln>
        </p:spPr>
      </p:pic>
      <p:pic>
        <p:nvPicPr>
          <p:cNvPr id="8" name="Image 7" descr="15Mars2020-TrajectoireExponentielle1Fin.png"/>
          <p:cNvPicPr>
            <a:picLocks noChangeAspect="1"/>
          </p:cNvPicPr>
          <p:nvPr/>
        </p:nvPicPr>
        <p:blipFill>
          <a:blip r:embed="rId6" cstate="print"/>
          <a:stretch>
            <a:fillRect/>
          </a:stretch>
        </p:blipFill>
        <p:spPr>
          <a:xfrm rot="4500000">
            <a:off x="5432955" y="3098957"/>
            <a:ext cx="4693700" cy="1566963"/>
          </a:xfrm>
          <a:prstGeom prst="rect">
            <a:avLst/>
          </a:prstGeom>
          <a:ln>
            <a:solidFill>
              <a:schemeClr val="tx1"/>
            </a:solidFill>
          </a:ln>
        </p:spPr>
      </p:pic>
      <p:pic>
        <p:nvPicPr>
          <p:cNvPr id="4" name="Image 3" descr="3Avril2020-PicEpidémieIleDeFranceFin.PNG"/>
          <p:cNvPicPr>
            <a:picLocks noChangeAspect="1"/>
          </p:cNvPicPr>
          <p:nvPr/>
        </p:nvPicPr>
        <p:blipFill>
          <a:blip r:embed="rId7" cstate="print"/>
          <a:srcRect t="21035"/>
          <a:stretch>
            <a:fillRect/>
          </a:stretch>
        </p:blipFill>
        <p:spPr>
          <a:xfrm rot="-1200000">
            <a:off x="-2952" y="692933"/>
            <a:ext cx="5213327" cy="901992"/>
          </a:xfrm>
          <a:prstGeom prst="rect">
            <a:avLst/>
          </a:prstGeom>
          <a:ln>
            <a:solidFill>
              <a:schemeClr val="tx1"/>
            </a:solidFill>
          </a:ln>
        </p:spPr>
      </p:pic>
      <p:pic>
        <p:nvPicPr>
          <p:cNvPr id="7" name="Image 6" descr="11Avril2020EchelleLogarithmiqueFin.PNG"/>
          <p:cNvPicPr>
            <a:picLocks noChangeAspect="1"/>
          </p:cNvPicPr>
          <p:nvPr/>
        </p:nvPicPr>
        <p:blipFill>
          <a:blip r:embed="rId8" cstate="print"/>
          <a:stretch>
            <a:fillRect/>
          </a:stretch>
        </p:blipFill>
        <p:spPr>
          <a:xfrm rot="-900000">
            <a:off x="2730283" y="1006740"/>
            <a:ext cx="4840657" cy="1429328"/>
          </a:xfrm>
          <a:prstGeom prst="rect">
            <a:avLst/>
          </a:prstGeom>
          <a:ln>
            <a:solidFill>
              <a:schemeClr val="tx1"/>
            </a:solidFill>
          </a:ln>
        </p:spPr>
      </p:pic>
      <p:pic>
        <p:nvPicPr>
          <p:cNvPr id="5" name="Image 4" descr="Vague2.jpg"/>
          <p:cNvPicPr>
            <a:picLocks noChangeAspect="1"/>
          </p:cNvPicPr>
          <p:nvPr/>
        </p:nvPicPr>
        <p:blipFill>
          <a:blip r:embed="rId9" cstate="print"/>
          <a:stretch>
            <a:fillRect/>
          </a:stretch>
        </p:blipFill>
        <p:spPr>
          <a:xfrm>
            <a:off x="8330259" y="6338514"/>
            <a:ext cx="813741" cy="519486"/>
          </a:xfrm>
          <a:prstGeom prst="rect">
            <a:avLst/>
          </a:prstGeom>
        </p:spPr>
      </p:pic>
      <p:pic>
        <p:nvPicPr>
          <p:cNvPr id="6" name="Image 5" descr="9Avril2020-PicPlateauVagueFin.PNG"/>
          <p:cNvPicPr>
            <a:picLocks noChangeAspect="1"/>
          </p:cNvPicPr>
          <p:nvPr/>
        </p:nvPicPr>
        <p:blipFill>
          <a:blip r:embed="rId10" cstate="print"/>
          <a:stretch>
            <a:fillRect/>
          </a:stretch>
        </p:blipFill>
        <p:spPr>
          <a:xfrm rot="60000">
            <a:off x="4525078" y="332656"/>
            <a:ext cx="4618922" cy="881349"/>
          </a:xfrm>
          <a:prstGeom prst="rect">
            <a:avLst/>
          </a:prstGeom>
          <a:ln>
            <a:solidFill>
              <a:schemeClr val="tx1"/>
            </a:solidFill>
          </a:ln>
        </p:spPr>
      </p:pic>
      <p:pic>
        <p:nvPicPr>
          <p:cNvPr id="10" name="Image 9" descr="23Mars2020-LaVagueEstLàFin.PNG"/>
          <p:cNvPicPr>
            <a:picLocks noChangeAspect="1"/>
          </p:cNvPicPr>
          <p:nvPr/>
        </p:nvPicPr>
        <p:blipFill>
          <a:blip r:embed="rId11" cstate="print"/>
          <a:stretch>
            <a:fillRect/>
          </a:stretch>
        </p:blipFill>
        <p:spPr>
          <a:xfrm>
            <a:off x="1691680" y="5665298"/>
            <a:ext cx="6472587" cy="1192702"/>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39552" y="620688"/>
            <a:ext cx="8280920" cy="50405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b="1" u="sng" dirty="0" smtClean="0"/>
              <a:t>Les ressources utilisées pour la diapositive n°5 sont extraits de:</a:t>
            </a:r>
          </a:p>
          <a:p>
            <a:r>
              <a:rPr lang="fr-FR" sz="1200" dirty="0" smtClean="0"/>
              <a:t/>
            </a:r>
            <a:br>
              <a:rPr lang="fr-FR" sz="1200" dirty="0" smtClean="0"/>
            </a:br>
            <a:r>
              <a:rPr lang="fr-FR" sz="1200" u="sng" dirty="0" smtClean="0">
                <a:solidFill>
                  <a:srgbClr val="0070C0"/>
                </a:solidFill>
                <a:hlinkClick r:id="rId3"/>
              </a:rPr>
              <a:t>https://www.20minutes.fr/politique/2745571-20200322-coronavirus-vague-previent-emmanuel-macron-journal-dimanche</a:t>
            </a:r>
            <a:r>
              <a:rPr lang="fr-FR" sz="1200" u="sng" dirty="0" smtClean="0">
                <a:solidFill>
                  <a:srgbClr val="0070C0"/>
                </a:solidFill>
              </a:rPr>
              <a:t/>
            </a:r>
            <a:br>
              <a:rPr lang="fr-FR" sz="1200" u="sng" dirty="0" smtClean="0">
                <a:solidFill>
                  <a:srgbClr val="0070C0"/>
                </a:solidFill>
              </a:rPr>
            </a:br>
            <a:endParaRPr lang="fr-FR" sz="1200" dirty="0" smtClean="0">
              <a:solidFill>
                <a:srgbClr val="0070C0"/>
              </a:solidFill>
            </a:endParaRPr>
          </a:p>
          <a:p>
            <a:r>
              <a:rPr lang="fr-FR" sz="1200" u="sng" dirty="0" smtClean="0">
                <a:solidFill>
                  <a:srgbClr val="0070C0"/>
                </a:solidFill>
                <a:hlinkClick r:id="rId4"/>
              </a:rPr>
              <a:t>https://www.liberation.fr/france/2020/04/09/le-pic-le-plateau-la-vagueon-ne-sait-plus_1784766</a:t>
            </a:r>
            <a:r>
              <a:rPr lang="fr-FR" sz="1200" u="sng" dirty="0" smtClean="0">
                <a:solidFill>
                  <a:srgbClr val="0070C0"/>
                </a:solidFill>
              </a:rPr>
              <a:t/>
            </a:r>
            <a:br>
              <a:rPr lang="fr-FR" sz="1200" u="sng" dirty="0" smtClean="0">
                <a:solidFill>
                  <a:srgbClr val="0070C0"/>
                </a:solidFill>
              </a:rPr>
            </a:br>
            <a:endParaRPr lang="fr-FR" sz="1200" dirty="0" smtClean="0">
              <a:solidFill>
                <a:srgbClr val="0070C0"/>
              </a:solidFill>
            </a:endParaRPr>
          </a:p>
          <a:p>
            <a:r>
              <a:rPr lang="fr-FR" sz="1200" u="sng" dirty="0" smtClean="0">
                <a:solidFill>
                  <a:srgbClr val="0070C0"/>
                </a:solidFill>
                <a:hlinkClick r:id="rId5"/>
              </a:rPr>
              <a:t>https://www.lexpress.fr/actualite/societe/sante/covid-19-l-ile-de-france-s-attend-a-un-pic-de-l-epidemie-autour-du-6-avril_2122818.html</a:t>
            </a:r>
            <a:r>
              <a:rPr lang="fr-FR" sz="1200" u="sng" dirty="0" smtClean="0">
                <a:solidFill>
                  <a:srgbClr val="0070C0"/>
                </a:solidFill>
              </a:rPr>
              <a:t/>
            </a:r>
            <a:br>
              <a:rPr lang="fr-FR" sz="1200" u="sng" dirty="0" smtClean="0">
                <a:solidFill>
                  <a:srgbClr val="0070C0"/>
                </a:solidFill>
              </a:rPr>
            </a:br>
            <a:endParaRPr lang="fr-FR" sz="1200" dirty="0" smtClean="0">
              <a:solidFill>
                <a:srgbClr val="0070C0"/>
              </a:solidFill>
            </a:endParaRPr>
          </a:p>
          <a:p>
            <a:r>
              <a:rPr lang="fr-FR" sz="1200" u="sng" dirty="0" smtClean="0">
                <a:solidFill>
                  <a:srgbClr val="0070C0"/>
                </a:solidFill>
                <a:hlinkClick r:id="rId6"/>
              </a:rPr>
              <a:t>https://www.lejdd.fr/Societe/coronavirus-a-quoi-sert-une-echelle-logarithmique-pour-representer-levolution-de-la-pandemie-3961176</a:t>
            </a:r>
            <a:r>
              <a:rPr lang="fr-FR" sz="1200" u="sng" dirty="0" smtClean="0">
                <a:solidFill>
                  <a:srgbClr val="0070C0"/>
                </a:solidFill>
              </a:rPr>
              <a:t/>
            </a:r>
            <a:br>
              <a:rPr lang="fr-FR" sz="1200" u="sng" dirty="0" smtClean="0">
                <a:solidFill>
                  <a:srgbClr val="0070C0"/>
                </a:solidFill>
              </a:rPr>
            </a:br>
            <a:endParaRPr lang="fr-FR" sz="1200" dirty="0" smtClean="0">
              <a:solidFill>
                <a:srgbClr val="0070C0"/>
              </a:solidFill>
            </a:endParaRPr>
          </a:p>
          <a:p>
            <a:r>
              <a:rPr lang="fr-FR" sz="1200" u="sng" dirty="0" smtClean="0">
                <a:solidFill>
                  <a:srgbClr val="0070C0"/>
                </a:solidFill>
                <a:hlinkClick r:id="rId7"/>
              </a:rPr>
              <a:t>https://www.lemonde.fr/sciences/article/2020/03/25/epidemies-aplatir-les-exponentielles_6034339_1650684.html</a:t>
            </a:r>
            <a:r>
              <a:rPr lang="fr-FR" sz="1200" u="sng" dirty="0" smtClean="0">
                <a:solidFill>
                  <a:srgbClr val="0070C0"/>
                </a:solidFill>
              </a:rPr>
              <a:t/>
            </a:r>
            <a:br>
              <a:rPr lang="fr-FR" sz="1200" u="sng" dirty="0" smtClean="0">
                <a:solidFill>
                  <a:srgbClr val="0070C0"/>
                </a:solidFill>
              </a:rPr>
            </a:br>
            <a:endParaRPr lang="fr-FR" sz="1200" dirty="0" smtClean="0">
              <a:solidFill>
                <a:srgbClr val="0070C0"/>
              </a:solidFill>
            </a:endParaRPr>
          </a:p>
          <a:p>
            <a:r>
              <a:rPr lang="fr-FR" sz="1200" u="sng" dirty="0" smtClean="0">
                <a:solidFill>
                  <a:srgbClr val="0070C0"/>
                </a:solidFill>
                <a:hlinkClick r:id="rId8"/>
              </a:rPr>
              <a:t>https://www.lefigaro.fr/sciences/coronavirus-la-trajectoire-exponentielle-de-l-epidemie-ne-montre-aucun-signe-de-ralentissement-20200315</a:t>
            </a:r>
            <a:endParaRPr lang="fr-FR" sz="1200" u="sng" dirty="0" smtClean="0">
              <a:solidFill>
                <a:srgbClr val="0070C0"/>
              </a:solidFill>
            </a:endParaRPr>
          </a:p>
          <a:p>
            <a:endParaRPr lang="fr-FR" sz="1200" dirty="0" smtClean="0">
              <a:solidFill>
                <a:srgbClr val="0070C0"/>
              </a:solidFill>
            </a:endParaRPr>
          </a:p>
          <a:p>
            <a:r>
              <a:rPr lang="fr-FR" sz="1200" u="sng" dirty="0" smtClean="0">
                <a:solidFill>
                  <a:srgbClr val="0070C0"/>
                </a:solidFill>
                <a:hlinkClick r:id="rId9"/>
              </a:rPr>
              <a:t>https://www.sciencesetavenir.fr/fondamental/mathematiques/covid-19-une-croissance-exponentielle_142539</a:t>
            </a:r>
            <a:r>
              <a:rPr lang="fr-FR" sz="1200" dirty="0" smtClean="0">
                <a:solidFill>
                  <a:srgbClr val="0070C0"/>
                </a:solidFill>
              </a:rPr>
              <a:t/>
            </a:r>
            <a:br>
              <a:rPr lang="fr-FR" sz="1200" dirty="0" smtClean="0">
                <a:solidFill>
                  <a:srgbClr val="0070C0"/>
                </a:solidFill>
              </a:rPr>
            </a:br>
            <a:r>
              <a:rPr lang="fr-FR" sz="1200" dirty="0" smtClean="0">
                <a:solidFill>
                  <a:srgbClr val="0070C0"/>
                </a:solidFill>
              </a:rPr>
              <a:t/>
            </a:r>
            <a:br>
              <a:rPr lang="fr-FR" sz="1200" dirty="0" smtClean="0">
                <a:solidFill>
                  <a:srgbClr val="0070C0"/>
                </a:solidFill>
              </a:rPr>
            </a:br>
            <a:r>
              <a:rPr lang="fr-FR" sz="1200" u="sng" dirty="0" smtClean="0">
                <a:solidFill>
                  <a:srgbClr val="0070C0"/>
                </a:solidFill>
                <a:hlinkClick r:id="rId10"/>
              </a:rPr>
              <a:t>https://sante.journaldesfemmes.fr/fiches-maladies/2629823-r0-deconfinement-coronavirus-contamination-immunite-indicateur-france/</a:t>
            </a:r>
            <a:endParaRPr lang="fr-FR" sz="1200" dirty="0" smtClean="0"/>
          </a:p>
          <a:p>
            <a:endParaRPr lang="fr-FR" sz="20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pic>
        <p:nvPicPr>
          <p:cNvPr id="4" name="Image 3" descr="Vague2.jpg"/>
          <p:cNvPicPr>
            <a:picLocks noChangeAspect="1"/>
          </p:cNvPicPr>
          <p:nvPr/>
        </p:nvPicPr>
        <p:blipFill>
          <a:blip r:embed="rId11"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476672"/>
            <a:ext cx="8352928" cy="3693319"/>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On pourra mener une discussion/questionnement sur la compréhension individuelle, la représentation et la signification des mots largement utilisés pour décrire une épidémie :</a:t>
            </a:r>
          </a:p>
          <a:p>
            <a:pPr algn="just" eaLnBrk="1" hangingPunct="1">
              <a:buFontTx/>
              <a:buChar char="-"/>
              <a:defRPr/>
            </a:pPr>
            <a:endParaRPr lang="fr-FR" altLang="fr-FR" b="0" dirty="0" smtClean="0">
              <a:latin typeface="Calibri" pitchFamily="34" charset="0"/>
            </a:endParaRPr>
          </a:p>
          <a:p>
            <a:pPr algn="just" eaLnBrk="1" hangingPunct="1">
              <a:defRPr/>
            </a:pPr>
            <a:r>
              <a:rPr lang="fr-FR" altLang="fr-FR" b="0" dirty="0" smtClean="0">
                <a:latin typeface="Calibri" pitchFamily="34" charset="0"/>
              </a:rPr>
              <a:t>         * vague, pic, plateau, seuil, cluster ;</a:t>
            </a:r>
          </a:p>
          <a:p>
            <a:pPr algn="just" eaLnBrk="1" hangingPunct="1">
              <a:defRPr/>
            </a:pPr>
            <a:r>
              <a:rPr lang="fr-FR" altLang="fr-FR" b="0" dirty="0" smtClean="0">
                <a:latin typeface="Calibri" pitchFamily="34" charset="0"/>
              </a:rPr>
              <a:t>         *  trajectoire exponentielle, courbe exponentielle ; croissance exponentielle ;</a:t>
            </a:r>
          </a:p>
          <a:p>
            <a:pPr algn="just" eaLnBrk="1" hangingPunct="1">
              <a:defRPr/>
            </a:pPr>
            <a:r>
              <a:rPr lang="fr-FR" altLang="fr-FR" b="0" dirty="0" smtClean="0">
                <a:latin typeface="Calibri" pitchFamily="34" charset="0"/>
              </a:rPr>
              <a:t>         * graphique à échelle logarithmique ;</a:t>
            </a:r>
          </a:p>
          <a:p>
            <a:pPr algn="just" eaLnBrk="1" hangingPunct="1">
              <a:defRPr/>
            </a:pPr>
            <a:r>
              <a:rPr lang="fr-FR" altLang="fr-FR" b="0" dirty="0" smtClean="0">
                <a:latin typeface="Calibri" pitchFamily="34" charset="0"/>
              </a:rPr>
              <a:t>         * R0 (lire «</a:t>
            </a:r>
            <a:r>
              <a:rPr lang="fr-FR" altLang="fr-FR" b="0" dirty="0" err="1" smtClean="0">
                <a:latin typeface="Calibri" pitchFamily="34" charset="0"/>
              </a:rPr>
              <a:t>Rzéro</a:t>
            </a:r>
            <a:r>
              <a:rPr lang="fr-FR" altLang="fr-FR" b="0" dirty="0" smtClean="0">
                <a:latin typeface="Calibri" pitchFamily="34" charset="0"/>
              </a:rPr>
              <a:t>») ; ….</a:t>
            </a:r>
          </a:p>
          <a:p>
            <a:pPr algn="just" eaLnBrk="1" hangingPunct="1">
              <a:defRPr/>
            </a:pPr>
            <a:endParaRPr lang="fr-FR" altLang="fr-FR" b="0" dirty="0" smtClean="0">
              <a:latin typeface="Calibri" pitchFamily="34" charset="0"/>
            </a:endParaRPr>
          </a:p>
          <a:p>
            <a:pPr algn="just" eaLnBrk="1" hangingPunct="1">
              <a:buFontTx/>
              <a:buChar char="-"/>
              <a:defRPr/>
            </a:pPr>
            <a:r>
              <a:rPr lang="fr-FR" altLang="fr-FR" b="0" dirty="0" smtClean="0">
                <a:latin typeface="Calibri" pitchFamily="34" charset="0"/>
              </a:rPr>
              <a:t> Pourquoi sont-ils utilisés?</a:t>
            </a:r>
          </a:p>
          <a:p>
            <a:pPr algn="just" eaLnBrk="1" hangingPunct="1">
              <a:buFontTx/>
              <a:buChar char="-"/>
              <a:defRPr/>
            </a:pPr>
            <a:r>
              <a:rPr lang="fr-FR" altLang="fr-FR" b="0" dirty="0" smtClean="0">
                <a:latin typeface="Calibri" pitchFamily="34" charset="0"/>
              </a:rPr>
              <a:t> Puis expliquer que ce vocabulaire est tiré des mathématiques</a:t>
            </a:r>
          </a:p>
          <a:p>
            <a:pPr algn="just" eaLnBrk="1" hangingPunct="1">
              <a:defRPr/>
            </a:pPr>
            <a:r>
              <a:rPr lang="fr-FR" altLang="fr-FR" b="0" dirty="0" smtClean="0">
                <a:latin typeface="Calibri" pitchFamily="34" charset="0"/>
              </a:rPr>
              <a:t>   et de l’informatique: on pourra utiliser les diapositives n°7 et 8 ;</a:t>
            </a:r>
          </a:p>
          <a:p>
            <a:pPr algn="just" eaLnBrk="1" hangingPunct="1">
              <a:defRPr/>
            </a:pPr>
            <a:endParaRPr lang="fr-FR" altLang="fr-FR" b="0" dirty="0" smtClean="0">
              <a:latin typeface="Calibri"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348880"/>
            <a:ext cx="1872950" cy="1402905"/>
          </a:xfrm>
          <a:prstGeom prst="rect">
            <a:avLst/>
          </a:prstGeom>
        </p:spPr>
      </p:pic>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pic>
        <p:nvPicPr>
          <p:cNvPr id="9" name="Image 8" descr="Surfeur3.PNG"/>
          <p:cNvPicPr>
            <a:picLocks noChangeAspect="1"/>
          </p:cNvPicPr>
          <p:nvPr/>
        </p:nvPicPr>
        <p:blipFill>
          <a:blip r:embed="rId5" cstate="print"/>
          <a:stretch>
            <a:fillRect/>
          </a:stretch>
        </p:blipFill>
        <p:spPr>
          <a:xfrm>
            <a:off x="2195736" y="4590733"/>
            <a:ext cx="2343477" cy="2267267"/>
          </a:xfrm>
          <a:prstGeom prst="rect">
            <a:avLst/>
          </a:prstGeom>
        </p:spPr>
      </p:pic>
      <p:sp>
        <p:nvSpPr>
          <p:cNvPr id="8" name="Bulle ronde 7"/>
          <p:cNvSpPr/>
          <p:nvPr/>
        </p:nvSpPr>
        <p:spPr>
          <a:xfrm>
            <a:off x="4355976" y="3933056"/>
            <a:ext cx="2056113" cy="1800200"/>
          </a:xfrm>
          <a:prstGeom prst="wedgeEllipseCallout">
            <a:avLst>
              <a:gd name="adj1" fmla="val -73085"/>
              <a:gd name="adj2" fmla="val 217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572000" y="4221088"/>
            <a:ext cx="2016224" cy="1200329"/>
          </a:xfrm>
          <a:prstGeom prst="rect">
            <a:avLst/>
          </a:prstGeom>
          <a:noFill/>
        </p:spPr>
        <p:txBody>
          <a:bodyPr wrap="square" rtlCol="0">
            <a:spAutoFit/>
          </a:bodyPr>
          <a:lstStyle/>
          <a:p>
            <a:r>
              <a:rPr lang="fr-FR" dirty="0" smtClean="0">
                <a:latin typeface="Arial" pitchFamily="34" charset="0"/>
                <a:cs typeface="Arial" pitchFamily="34" charset="0"/>
              </a:rPr>
              <a:t>vague?</a:t>
            </a:r>
            <a:br>
              <a:rPr lang="fr-FR" dirty="0" smtClean="0">
                <a:latin typeface="Arial" pitchFamily="34" charset="0"/>
                <a:cs typeface="Arial" pitchFamily="34" charset="0"/>
              </a:rPr>
            </a:br>
            <a:r>
              <a:rPr lang="fr-FR" dirty="0" smtClean="0">
                <a:latin typeface="Arial" pitchFamily="34" charset="0"/>
                <a:cs typeface="Arial" pitchFamily="34" charset="0"/>
              </a:rPr>
              <a:t>          plateau?</a:t>
            </a:r>
            <a:br>
              <a:rPr lang="fr-FR" dirty="0" smtClean="0">
                <a:latin typeface="Arial" pitchFamily="34" charset="0"/>
                <a:cs typeface="Arial" pitchFamily="34" charset="0"/>
              </a:rPr>
            </a:br>
            <a:r>
              <a:rPr lang="fr-FR" dirty="0" smtClean="0">
                <a:latin typeface="Arial" pitchFamily="34" charset="0"/>
                <a:cs typeface="Arial" pitchFamily="34" charset="0"/>
              </a:rPr>
              <a:t>expo-quoi?</a:t>
            </a:r>
          </a:p>
          <a:p>
            <a:r>
              <a:rPr lang="fr-FR" dirty="0" smtClean="0">
                <a:latin typeface="Arial" pitchFamily="34" charset="0"/>
                <a:cs typeface="Arial" pitchFamily="34" charset="0"/>
              </a:rPr>
              <a:t>                 R0 ?</a:t>
            </a:r>
            <a:endParaRPr lang="fr-FR"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332656"/>
            <a:ext cx="8352928" cy="369332"/>
          </a:xfrm>
          <a:prstGeom prst="rect">
            <a:avLst/>
          </a:prstGeom>
          <a:solidFill>
            <a:schemeClr val="accent5">
              <a:lumMod val="40000"/>
              <a:lumOff val="60000"/>
            </a:schemeClr>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Pourquoi parle-t-on de courbe exponentielle? de croissance exponentielle?</a:t>
            </a:r>
          </a:p>
        </p:txBody>
      </p:sp>
      <p:sp>
        <p:nvSpPr>
          <p:cNvPr id="5" name="Rectangle 1"/>
          <p:cNvSpPr>
            <a:spLocks noChangeArrowheads="1"/>
          </p:cNvSpPr>
          <p:nvPr/>
        </p:nvSpPr>
        <p:spPr bwMode="auto">
          <a:xfrm>
            <a:off x="1043608" y="908720"/>
            <a:ext cx="7632848" cy="923330"/>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Dans les premières semaines de l’épidémie, un relevé journalier des personnes diagnostiquées infectées par le virus a permis d’obtenir les données suivantes pour la France:</a:t>
            </a:r>
          </a:p>
        </p:txBody>
      </p:sp>
      <p:pic>
        <p:nvPicPr>
          <p:cNvPr id="6" name="Image 5" descr="19Mars2020-CourbeExponentielleGraph.PNG"/>
          <p:cNvPicPr>
            <a:picLocks noChangeAspect="1"/>
          </p:cNvPicPr>
          <p:nvPr/>
        </p:nvPicPr>
        <p:blipFill>
          <a:blip r:embed="rId3" cstate="print"/>
          <a:stretch>
            <a:fillRect/>
          </a:stretch>
        </p:blipFill>
        <p:spPr>
          <a:xfrm>
            <a:off x="755576" y="1988840"/>
            <a:ext cx="3960439" cy="3816424"/>
          </a:xfrm>
          <a:prstGeom prst="rect">
            <a:avLst/>
          </a:prstGeom>
        </p:spPr>
      </p:pic>
      <p:sp>
        <p:nvSpPr>
          <p:cNvPr id="8" name="Rectangle 1"/>
          <p:cNvSpPr>
            <a:spLocks noChangeArrowheads="1"/>
          </p:cNvSpPr>
          <p:nvPr/>
        </p:nvSpPr>
        <p:spPr bwMode="auto">
          <a:xfrm>
            <a:off x="4860032" y="1988840"/>
            <a:ext cx="3888432" cy="3693319"/>
          </a:xfrm>
          <a:prstGeom prst="rect">
            <a:avLst/>
          </a:prstGeom>
          <a:solidFill>
            <a:srgbClr val="92D05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Mi Mars, le directeur général de la santé, le Pr Jérôme Salomon indiquait que le nombre total de personnes infectées </a:t>
            </a:r>
            <a:r>
              <a:rPr lang="fr-FR" altLang="fr-FR" dirty="0" smtClean="0">
                <a:latin typeface="Calibri" pitchFamily="34" charset="0"/>
              </a:rPr>
              <a:t>doublait tous les 3 jours.</a:t>
            </a:r>
          </a:p>
          <a:p>
            <a:pPr algn="just" eaLnBrk="1" hangingPunct="1">
              <a:buFontTx/>
              <a:buChar char="-"/>
              <a:defRPr/>
            </a:pPr>
            <a:r>
              <a:rPr lang="fr-FR" altLang="fr-FR" b="0" dirty="0" smtClean="0">
                <a:latin typeface="Calibri" pitchFamily="34" charset="0"/>
              </a:rPr>
              <a:t/>
            </a:r>
            <a:br>
              <a:rPr lang="fr-FR" altLang="fr-FR" b="0" dirty="0" smtClean="0">
                <a:latin typeface="Calibri" pitchFamily="34" charset="0"/>
              </a:rPr>
            </a:br>
            <a:r>
              <a:rPr lang="fr-FR" altLang="fr-FR" b="0" dirty="0" smtClean="0">
                <a:latin typeface="Calibri" pitchFamily="34" charset="0"/>
              </a:rPr>
              <a:t>Autrement dit, avec les 4500 cas identifiés le 14 mars, ça signifierait:</a:t>
            </a:r>
          </a:p>
          <a:p>
            <a:pPr algn="just" eaLnBrk="1" hangingPunct="1">
              <a:buFontTx/>
              <a:buChar char="-"/>
              <a:defRPr/>
            </a:pPr>
            <a:r>
              <a:rPr lang="fr-FR" altLang="fr-FR" b="0" dirty="0" smtClean="0">
                <a:latin typeface="Calibri" pitchFamily="34" charset="0"/>
              </a:rPr>
              <a:t> 9000 cas le 17 mars  (+4500 en 3j),</a:t>
            </a:r>
          </a:p>
          <a:p>
            <a:pPr algn="just" eaLnBrk="1" hangingPunct="1">
              <a:buFontTx/>
              <a:buChar char="-"/>
              <a:defRPr/>
            </a:pPr>
            <a:r>
              <a:rPr lang="fr-FR" altLang="fr-FR" b="0" dirty="0" smtClean="0">
                <a:latin typeface="Calibri" pitchFamily="34" charset="0"/>
              </a:rPr>
              <a:t> 18 000 cas le 20 mars (+9000 en 6j),</a:t>
            </a:r>
          </a:p>
          <a:p>
            <a:pPr algn="just" eaLnBrk="1" hangingPunct="1">
              <a:buFontTx/>
              <a:buChar char="-"/>
              <a:defRPr/>
            </a:pPr>
            <a:r>
              <a:rPr lang="fr-FR" altLang="fr-FR" b="0" dirty="0" smtClean="0">
                <a:latin typeface="Calibri" pitchFamily="34" charset="0"/>
              </a:rPr>
              <a:t> …..,                                (+18 000 en 9j)</a:t>
            </a:r>
          </a:p>
          <a:p>
            <a:pPr algn="just" eaLnBrk="1" hangingPunct="1">
              <a:buFontTx/>
              <a:buChar char="-"/>
              <a:defRPr/>
            </a:pPr>
            <a:r>
              <a:rPr lang="fr-FR" altLang="fr-FR" b="0" dirty="0" smtClean="0">
                <a:latin typeface="Calibri" pitchFamily="34" charset="0"/>
              </a:rPr>
              <a:t> 4 608 000 cas le 13 avril, </a:t>
            </a:r>
            <a:r>
              <a:rPr lang="fr-FR" altLang="fr-FR" dirty="0" smtClean="0">
                <a:latin typeface="Calibri" pitchFamily="34" charset="0"/>
              </a:rPr>
              <a:t>soit plus de 6,5% de la population française,</a:t>
            </a:r>
            <a:br>
              <a:rPr lang="fr-FR" altLang="fr-FR" dirty="0" smtClean="0">
                <a:latin typeface="Calibri" pitchFamily="34" charset="0"/>
              </a:rPr>
            </a:br>
            <a:r>
              <a:rPr lang="fr-FR" altLang="fr-FR" dirty="0" smtClean="0">
                <a:latin typeface="Calibri" pitchFamily="34" charset="0"/>
              </a:rPr>
              <a:t>1 mois plus tard</a:t>
            </a:r>
            <a:r>
              <a:rPr lang="fr-FR" altLang="fr-FR" b="0" dirty="0" smtClean="0">
                <a:latin typeface="Calibri" pitchFamily="34" charset="0"/>
              </a:rPr>
              <a:t>.</a:t>
            </a:r>
          </a:p>
        </p:txBody>
      </p:sp>
      <p:sp>
        <p:nvSpPr>
          <p:cNvPr id="9" name="Rectangle 1"/>
          <p:cNvSpPr>
            <a:spLocks noChangeArrowheads="1"/>
          </p:cNvSpPr>
          <p:nvPr/>
        </p:nvSpPr>
        <p:spPr bwMode="auto">
          <a:xfrm>
            <a:off x="1043608" y="5949280"/>
            <a:ext cx="7272808" cy="584775"/>
          </a:xfrm>
          <a:prstGeom prst="rect">
            <a:avLst/>
          </a:prstGeom>
          <a:solidFill>
            <a:srgbClr val="FFC00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600" b="0" i="1" dirty="0" smtClean="0">
                <a:latin typeface="Calibri" pitchFamily="34" charset="0"/>
              </a:rPr>
              <a:t>Un travail de validation du «doublement tous les 3j» pourra être mené à partir des données affichées sur le haut du graphique précédent. </a:t>
            </a:r>
          </a:p>
        </p:txBody>
      </p:sp>
      <p:pic>
        <p:nvPicPr>
          <p:cNvPr id="7" name="Image 6" descr="Vague2.jpg"/>
          <p:cNvPicPr>
            <a:picLocks noChangeAspect="1"/>
          </p:cNvPicPr>
          <p:nvPr/>
        </p:nvPicPr>
        <p:blipFill>
          <a:blip r:embed="rId4" cstate="print"/>
          <a:stretch>
            <a:fillRect/>
          </a:stretch>
        </p:blipFill>
        <p:spPr>
          <a:xfrm>
            <a:off x="8330259" y="6338514"/>
            <a:ext cx="813741" cy="51948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788024" y="3645024"/>
            <a:ext cx="3816424" cy="1477328"/>
          </a:xfrm>
          <a:prstGeom prst="rect">
            <a:avLst/>
          </a:prstGeom>
          <a:solidFill>
            <a:srgbClr val="A162D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b="0" dirty="0" smtClean="0">
                <a:latin typeface="Calibri" pitchFamily="34" charset="0"/>
              </a:rPr>
              <a:t> Voici un exemple de fonction exponentielle qui « colle » à l’évolution étudiée: on peut l’obtenir par la méthode dite d’</a:t>
            </a:r>
            <a:r>
              <a:rPr lang="fr-FR" altLang="fr-FR" dirty="0" smtClean="0">
                <a:latin typeface="Calibri" pitchFamily="34" charset="0"/>
              </a:rPr>
              <a:t>ajustement exponentielle</a:t>
            </a:r>
            <a:r>
              <a:rPr lang="fr-FR" altLang="fr-FR" b="0" dirty="0" smtClean="0">
                <a:latin typeface="Calibri" pitchFamily="34" charset="0"/>
              </a:rPr>
              <a:t>.</a:t>
            </a:r>
          </a:p>
        </p:txBody>
      </p:sp>
      <p:sp>
        <p:nvSpPr>
          <p:cNvPr id="9" name="Rectangle 1"/>
          <p:cNvSpPr>
            <a:spLocks noChangeArrowheads="1"/>
          </p:cNvSpPr>
          <p:nvPr/>
        </p:nvSpPr>
        <p:spPr bwMode="auto">
          <a:xfrm>
            <a:off x="467544" y="332656"/>
            <a:ext cx="8208912" cy="1754326"/>
          </a:xfrm>
          <a:prstGeom prst="rect">
            <a:avLst/>
          </a:prstGeom>
          <a:solidFill>
            <a:srgbClr val="00B0F0"/>
          </a:solidFill>
          <a:ln>
            <a:noFill/>
          </a:ln>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fr-FR" altLang="fr-FR" dirty="0" smtClean="0">
                <a:latin typeface="Calibri" pitchFamily="34" charset="0"/>
              </a:rPr>
              <a:t> </a:t>
            </a:r>
            <a:r>
              <a:rPr lang="fr-FR" altLang="fr-FR" b="0" dirty="0" smtClean="0">
                <a:latin typeface="Calibri" pitchFamily="34" charset="0"/>
              </a:rPr>
              <a:t>En mathématique, les </a:t>
            </a:r>
            <a:r>
              <a:rPr lang="fr-FR" altLang="fr-FR" dirty="0" smtClean="0">
                <a:latin typeface="Calibri" pitchFamily="34" charset="0"/>
              </a:rPr>
              <a:t>fonctions</a:t>
            </a:r>
            <a:r>
              <a:rPr lang="fr-FR" altLang="fr-FR" b="0" dirty="0" smtClean="0">
                <a:latin typeface="Calibri" pitchFamily="34" charset="0"/>
              </a:rPr>
              <a:t> appelées </a:t>
            </a:r>
            <a:r>
              <a:rPr lang="fr-FR" altLang="fr-FR" dirty="0" smtClean="0">
                <a:latin typeface="Calibri" pitchFamily="34" charset="0"/>
              </a:rPr>
              <a:t>exponentielles</a:t>
            </a:r>
            <a:r>
              <a:rPr lang="fr-FR" altLang="fr-FR" b="0" dirty="0" smtClean="0">
                <a:latin typeface="Calibri" pitchFamily="34" charset="0"/>
              </a:rPr>
              <a:t> sont celles où la quantité évolue toujours grâce à la même multiplication.</a:t>
            </a:r>
          </a:p>
          <a:p>
            <a:pPr algn="just" eaLnBrk="1" hangingPunct="1">
              <a:defRPr/>
            </a:pPr>
            <a:r>
              <a:rPr lang="fr-FR" altLang="fr-FR" b="0" dirty="0" smtClean="0">
                <a:latin typeface="Calibri" pitchFamily="34" charset="0"/>
              </a:rPr>
              <a:t>Quand cette multiplication est avec un coefficient supérieur à 1, elles ont une croissance typique:</a:t>
            </a:r>
          </a:p>
          <a:p>
            <a:pPr algn="just" eaLnBrk="1" hangingPunct="1">
              <a:defRPr/>
            </a:pPr>
            <a:r>
              <a:rPr lang="fr-FR" altLang="fr-FR" dirty="0" smtClean="0">
                <a:latin typeface="Calibri" pitchFamily="34" charset="0"/>
              </a:rPr>
              <a:t>                                   Plus elles augmentent, plus elles augmentent vite !</a:t>
            </a:r>
          </a:p>
          <a:p>
            <a:pPr algn="just" eaLnBrk="1" hangingPunct="1">
              <a:defRPr/>
            </a:pPr>
            <a:r>
              <a:rPr lang="fr-FR" altLang="fr-FR" dirty="0" smtClean="0">
                <a:latin typeface="Calibri" pitchFamily="34" charset="0"/>
              </a:rPr>
              <a:t>                                       </a:t>
            </a:r>
            <a:r>
              <a:rPr lang="fr-FR" altLang="fr-FR" b="0" dirty="0" smtClean="0">
                <a:latin typeface="Calibri" pitchFamily="34" charset="0"/>
              </a:rPr>
              <a:t>(et donc plus elles augmentent et ainsi de suite)</a:t>
            </a:r>
            <a:r>
              <a:rPr lang="fr-FR" altLang="fr-FR" dirty="0" smtClean="0">
                <a:latin typeface="Calibri" pitchFamily="34" charset="0"/>
              </a:rPr>
              <a:t> </a:t>
            </a:r>
            <a:endParaRPr lang="fr-FR" altLang="fr-FR" b="0" dirty="0" smtClean="0">
              <a:latin typeface="Calibri" pitchFamily="34" charset="0"/>
            </a:endParaRPr>
          </a:p>
        </p:txBody>
      </p:sp>
      <p:pic>
        <p:nvPicPr>
          <p:cNvPr id="7" name="Image 6" descr="Vague2.jpg"/>
          <p:cNvPicPr>
            <a:picLocks noChangeAspect="1"/>
          </p:cNvPicPr>
          <p:nvPr/>
        </p:nvPicPr>
        <p:blipFill>
          <a:blip r:embed="rId3" cstate="print"/>
          <a:stretch>
            <a:fillRect/>
          </a:stretch>
        </p:blipFill>
        <p:spPr>
          <a:xfrm>
            <a:off x="8330259" y="6338514"/>
            <a:ext cx="813741" cy="519486"/>
          </a:xfrm>
          <a:prstGeom prst="rect">
            <a:avLst/>
          </a:prstGeom>
        </p:spPr>
      </p:pic>
      <p:pic>
        <p:nvPicPr>
          <p:cNvPr id="14" name="Image 13" descr="19Mars2020-CourbeExponentielleGraphGeogebra.png"/>
          <p:cNvPicPr>
            <a:picLocks noChangeAspect="1"/>
          </p:cNvPicPr>
          <p:nvPr/>
        </p:nvPicPr>
        <p:blipFill>
          <a:blip r:embed="rId4" cstate="print"/>
          <a:stretch>
            <a:fillRect/>
          </a:stretch>
        </p:blipFill>
        <p:spPr>
          <a:xfrm>
            <a:off x="755576" y="2348880"/>
            <a:ext cx="3827401" cy="3816424"/>
          </a:xfrm>
          <a:prstGeom prst="rect">
            <a:avLst/>
          </a:prstGeom>
        </p:spPr>
      </p:pic>
      <p:cxnSp>
        <p:nvCxnSpPr>
          <p:cNvPr id="18" name="Connecteur droit avec flèche 17"/>
          <p:cNvCxnSpPr/>
          <p:nvPr/>
        </p:nvCxnSpPr>
        <p:spPr>
          <a:xfrm flipH="1" flipV="1">
            <a:off x="4499992" y="2492896"/>
            <a:ext cx="1080120" cy="10081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2669</TotalTime>
  <Words>2024</Words>
  <Application>Microsoft Office PowerPoint</Application>
  <PresentationFormat>Affichage à l'écran (4:3)</PresentationFormat>
  <Paragraphs>176</Paragraphs>
  <Slides>22</Slides>
  <Notes>22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Unicode MS</vt:lpstr>
      <vt:lpstr>Calibri</vt:lpstr>
      <vt:lpstr>Gill Sans MT</vt:lpstr>
      <vt:lpstr>Mistral</vt:lpstr>
      <vt:lpstr>MS Mincho</vt:lpstr>
      <vt:lpstr>Verdana</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Matt</dc:creator>
  <cp:lastModifiedBy>LONGA</cp:lastModifiedBy>
  <cp:revision>133</cp:revision>
  <dcterms:created xsi:type="dcterms:W3CDTF">2020-04-28T15:26:52Z</dcterms:created>
  <dcterms:modified xsi:type="dcterms:W3CDTF">2020-05-03T18:00:04Z</dcterms:modified>
</cp:coreProperties>
</file>