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7" r:id="rId2"/>
    <p:sldId id="258" r:id="rId3"/>
    <p:sldId id="259" r:id="rId4"/>
    <p:sldId id="260" r:id="rId5"/>
    <p:sldId id="261" r:id="rId6"/>
    <p:sldId id="262" r:id="rId7"/>
    <p:sldId id="263" r:id="rId8"/>
    <p:sldId id="270" r:id="rId9"/>
    <p:sldId id="264" r:id="rId10"/>
    <p:sldId id="265" r:id="rId11"/>
    <p:sldId id="266" r:id="rId12"/>
    <p:sldId id="274" r:id="rId1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336"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019535D-F5AF-4BAC-A3F6-63F4432CBAB4}" type="datetimeFigureOut">
              <a:rPr lang="fr-FR" smtClean="0"/>
              <a:pPr/>
              <a:t>25/01/2014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59836D3-C676-4B1C-9FD5-2FDD2E5C5030}" type="slidenum">
              <a:rPr lang="fr-FR" smtClean="0"/>
              <a:pPr/>
              <a:t>‹N°›</a:t>
            </a:fld>
            <a:endParaRPr lang="fr-FR"/>
          </a:p>
        </p:txBody>
      </p:sp>
    </p:spTree>
    <p:extLst>
      <p:ext uri="{BB962C8B-B14F-4D97-AF65-F5344CB8AC3E}">
        <p14:creationId xmlns:p14="http://schemas.microsoft.com/office/powerpoint/2010/main" val="6564018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F59836D3-C676-4B1C-9FD5-2FDD2E5C5030}" type="slidenum">
              <a:rPr lang="fr-FR" smtClean="0"/>
              <a:pPr/>
              <a:t>4</a:t>
            </a:fld>
            <a:endParaRPr lang="fr-FR"/>
          </a:p>
        </p:txBody>
      </p:sp>
    </p:spTree>
    <p:extLst>
      <p:ext uri="{BB962C8B-B14F-4D97-AF65-F5344CB8AC3E}">
        <p14:creationId xmlns:p14="http://schemas.microsoft.com/office/powerpoint/2010/main" val="15610359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E730600B-07A2-4C1F-9E47-7B34A9B461A2}" type="datetimeFigureOut">
              <a:rPr lang="fr-FR" smtClean="0"/>
              <a:pPr/>
              <a:t>25/01/2014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144EBB8-3646-4E7B-8F81-C5BBC38A1111}"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730600B-07A2-4C1F-9E47-7B34A9B461A2}" type="datetimeFigureOut">
              <a:rPr lang="fr-FR" smtClean="0"/>
              <a:pPr/>
              <a:t>25/01/2014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144EBB8-3646-4E7B-8F81-C5BBC38A1111}"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730600B-07A2-4C1F-9E47-7B34A9B461A2}" type="datetimeFigureOut">
              <a:rPr lang="fr-FR" smtClean="0"/>
              <a:pPr/>
              <a:t>25/01/2014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144EBB8-3646-4E7B-8F81-C5BBC38A1111}"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730600B-07A2-4C1F-9E47-7B34A9B461A2}" type="datetimeFigureOut">
              <a:rPr lang="fr-FR" smtClean="0"/>
              <a:pPr/>
              <a:t>25/01/2014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144EBB8-3646-4E7B-8F81-C5BBC38A1111}"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E730600B-07A2-4C1F-9E47-7B34A9B461A2}" type="datetimeFigureOut">
              <a:rPr lang="fr-FR" smtClean="0"/>
              <a:pPr/>
              <a:t>25/01/2014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144EBB8-3646-4E7B-8F81-C5BBC38A1111}"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730600B-07A2-4C1F-9E47-7B34A9B461A2}" type="datetimeFigureOut">
              <a:rPr lang="fr-FR" smtClean="0"/>
              <a:pPr/>
              <a:t>25/01/2014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144EBB8-3646-4E7B-8F81-C5BBC38A1111}"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730600B-07A2-4C1F-9E47-7B34A9B461A2}" type="datetimeFigureOut">
              <a:rPr lang="fr-FR" smtClean="0"/>
              <a:pPr/>
              <a:t>25/01/2014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C144EBB8-3646-4E7B-8F81-C5BBC38A1111}"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E730600B-07A2-4C1F-9E47-7B34A9B461A2}" type="datetimeFigureOut">
              <a:rPr lang="fr-FR" smtClean="0"/>
              <a:pPr/>
              <a:t>25/01/2014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C144EBB8-3646-4E7B-8F81-C5BBC38A1111}"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730600B-07A2-4C1F-9E47-7B34A9B461A2}" type="datetimeFigureOut">
              <a:rPr lang="fr-FR" smtClean="0"/>
              <a:pPr/>
              <a:t>25/01/2014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C144EBB8-3646-4E7B-8F81-C5BBC38A1111}"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730600B-07A2-4C1F-9E47-7B34A9B461A2}" type="datetimeFigureOut">
              <a:rPr lang="fr-FR" smtClean="0"/>
              <a:pPr/>
              <a:t>25/01/2014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144EBB8-3646-4E7B-8F81-C5BBC38A1111}"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730600B-07A2-4C1F-9E47-7B34A9B461A2}" type="datetimeFigureOut">
              <a:rPr lang="fr-FR" smtClean="0"/>
              <a:pPr/>
              <a:t>25/01/2014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144EBB8-3646-4E7B-8F81-C5BBC38A1111}"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30600B-07A2-4C1F-9E47-7B34A9B461A2}" type="datetimeFigureOut">
              <a:rPr lang="fr-FR" smtClean="0"/>
              <a:pPr/>
              <a:t>25/01/2014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44EBB8-3646-4E7B-8F81-C5BBC38A1111}"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1739488839"/>
              </p:ext>
            </p:extLst>
          </p:nvPr>
        </p:nvGraphicFramePr>
        <p:xfrm>
          <a:off x="500034" y="428604"/>
          <a:ext cx="7963194" cy="2252252"/>
        </p:xfrm>
        <a:graphic>
          <a:graphicData uri="http://schemas.openxmlformats.org/drawingml/2006/table">
            <a:tbl>
              <a:tblPr firstRow="1" bandRow="1">
                <a:tableStyleId>{F5AB1C69-6EDB-4FF4-983F-18BD219EF322}</a:tableStyleId>
              </a:tblPr>
              <a:tblGrid>
                <a:gridCol w="3981597"/>
                <a:gridCol w="3981597"/>
              </a:tblGrid>
              <a:tr h="328086">
                <a:tc>
                  <a:txBody>
                    <a:bodyPr/>
                    <a:lstStyle/>
                    <a:p>
                      <a:pPr algn="ctr"/>
                      <a:r>
                        <a:rPr lang="fr-FR" dirty="0" smtClean="0"/>
                        <a:t>En Première S</a:t>
                      </a:r>
                      <a:endParaRPr lang="fr-FR" dirty="0"/>
                    </a:p>
                  </a:txBody>
                  <a:tcPr/>
                </a:tc>
                <a:tc>
                  <a:txBody>
                    <a:bodyPr/>
                    <a:lstStyle/>
                    <a:p>
                      <a:pPr algn="ctr"/>
                      <a:r>
                        <a:rPr lang="fr-FR" dirty="0" smtClean="0"/>
                        <a:t>En Première ES-L</a:t>
                      </a:r>
                      <a:endParaRPr lang="fr-FR" dirty="0"/>
                    </a:p>
                  </a:txBody>
                  <a:tcPr/>
                </a:tc>
              </a:tr>
              <a:tr h="1886492">
                <a:tc>
                  <a:txBody>
                    <a:bodyPr/>
                    <a:lstStyle/>
                    <a:p>
                      <a:pPr marL="0" indent="0">
                        <a:buFontTx/>
                        <a:buNone/>
                      </a:pPr>
                      <a:r>
                        <a:rPr lang="fr-FR" sz="1800" b="0" kern="1200" dirty="0" smtClean="0">
                          <a:solidFill>
                            <a:srgbClr val="7030A0"/>
                          </a:solidFill>
                          <a:effectLst/>
                          <a:latin typeface="Times New Roman"/>
                          <a:cs typeface="Times New Roman"/>
                        </a:rPr>
                        <a:t>Fil</a:t>
                      </a:r>
                      <a:r>
                        <a:rPr lang="fr-FR" sz="1800" b="0" kern="1200" baseline="0" dirty="0" smtClean="0">
                          <a:solidFill>
                            <a:srgbClr val="7030A0"/>
                          </a:solidFill>
                          <a:effectLst/>
                          <a:latin typeface="Times New Roman"/>
                          <a:cs typeface="Times New Roman"/>
                        </a:rPr>
                        <a:t> directeur du programme :</a:t>
                      </a:r>
                    </a:p>
                    <a:p>
                      <a:pPr marL="0" indent="0">
                        <a:buFontTx/>
                        <a:buNone/>
                      </a:pPr>
                      <a:endParaRPr lang="fr-FR" sz="1800" b="1" kern="1200" baseline="0" dirty="0" smtClean="0">
                        <a:solidFill>
                          <a:srgbClr val="7030A0"/>
                        </a:solidFill>
                        <a:effectLst/>
                        <a:latin typeface="Times New Roman"/>
                        <a:cs typeface="Times New Roman"/>
                      </a:endParaRPr>
                    </a:p>
                    <a:p>
                      <a:pPr marL="0" indent="0">
                        <a:buFontTx/>
                        <a:buNone/>
                      </a:pPr>
                      <a:endParaRPr lang="fr-FR" sz="1800" b="1" kern="1200" baseline="0" dirty="0" smtClean="0">
                        <a:solidFill>
                          <a:srgbClr val="7030A0"/>
                        </a:solidFill>
                        <a:effectLst/>
                        <a:latin typeface="Times New Roman"/>
                        <a:cs typeface="Times New Roman"/>
                      </a:endParaRPr>
                    </a:p>
                    <a:p>
                      <a:pPr marL="0" indent="0">
                        <a:buFontTx/>
                        <a:buNone/>
                      </a:pPr>
                      <a:r>
                        <a:rPr lang="fr-FR" sz="2000" b="1" kern="1200" baseline="0" dirty="0" smtClean="0">
                          <a:solidFill>
                            <a:srgbClr val="7030A0"/>
                          </a:solidFill>
                          <a:effectLst/>
                          <a:latin typeface="Times New Roman"/>
                          <a:cs typeface="Times New Roman"/>
                        </a:rPr>
                        <a:t>« France et Europe : dynamiques des territoires dans la mondialisation. »</a:t>
                      </a:r>
                      <a:endParaRPr lang="fr-FR" sz="2000" dirty="0" smtClean="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1800" b="0" dirty="0" smtClean="0">
                          <a:solidFill>
                            <a:srgbClr val="7030A0"/>
                          </a:solidFill>
                          <a:effectLst/>
                          <a:latin typeface="Times New Roman"/>
                          <a:ea typeface="Times New Roman"/>
                          <a:cs typeface="Times New Roman"/>
                        </a:rPr>
                        <a:t>Fil</a:t>
                      </a:r>
                      <a:r>
                        <a:rPr lang="fr-FR" sz="1800" b="0" baseline="0" dirty="0" smtClean="0">
                          <a:solidFill>
                            <a:srgbClr val="7030A0"/>
                          </a:solidFill>
                          <a:effectLst/>
                          <a:latin typeface="Times New Roman"/>
                          <a:ea typeface="Times New Roman"/>
                          <a:cs typeface="Times New Roman"/>
                        </a:rPr>
                        <a:t> directeur du programme :</a:t>
                      </a:r>
                    </a:p>
                    <a:p>
                      <a:pPr marL="0" marR="0" indent="0" algn="l" defTabSz="457200" rtl="0" eaLnBrk="1" fontAlgn="auto" latinLnBrk="0" hangingPunct="1">
                        <a:lnSpc>
                          <a:spcPct val="100000"/>
                        </a:lnSpc>
                        <a:spcBef>
                          <a:spcPts val="0"/>
                        </a:spcBef>
                        <a:spcAft>
                          <a:spcPts val="0"/>
                        </a:spcAft>
                        <a:buClrTx/>
                        <a:buSzTx/>
                        <a:buFontTx/>
                        <a:buNone/>
                        <a:tabLst/>
                        <a:defRPr/>
                      </a:pPr>
                      <a:endParaRPr lang="fr-FR" sz="1800" b="1" baseline="0" dirty="0" smtClean="0">
                        <a:solidFill>
                          <a:srgbClr val="7030A0"/>
                        </a:solidFill>
                        <a:effectLst/>
                        <a:latin typeface="Times New Roman"/>
                        <a:ea typeface="Times New Roman"/>
                        <a:cs typeface="Times New Roman"/>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fr-FR" sz="1800" b="1" baseline="0" dirty="0" smtClean="0">
                        <a:solidFill>
                          <a:srgbClr val="7030A0"/>
                        </a:solidFill>
                        <a:effectLst/>
                        <a:latin typeface="Times New Roman"/>
                        <a:ea typeface="Times New Roman"/>
                        <a:cs typeface="Times New Roman"/>
                      </a:endParaRPr>
                    </a:p>
                    <a:p>
                      <a:pPr marL="0" marR="0" indent="0" algn="l" defTabSz="457200" rtl="0" eaLnBrk="1" fontAlgn="auto" latinLnBrk="0" hangingPunct="1">
                        <a:lnSpc>
                          <a:spcPct val="100000"/>
                        </a:lnSpc>
                        <a:spcBef>
                          <a:spcPts val="0"/>
                        </a:spcBef>
                        <a:spcAft>
                          <a:spcPts val="0"/>
                        </a:spcAft>
                        <a:buClrTx/>
                        <a:buSzTx/>
                        <a:buFontTx/>
                        <a:buNone/>
                        <a:tabLst/>
                        <a:defRPr/>
                      </a:pPr>
                      <a:r>
                        <a:rPr lang="fr-FR" sz="2000" b="1" kern="1200" baseline="0" dirty="0" smtClean="0">
                          <a:solidFill>
                            <a:srgbClr val="7030A0"/>
                          </a:solidFill>
                          <a:effectLst/>
                          <a:latin typeface="Times New Roman"/>
                          <a:cs typeface="Times New Roman"/>
                        </a:rPr>
                        <a:t>« France et Europe : dynamiques des territoires dans la mondialisation. »</a:t>
                      </a:r>
                      <a:endParaRPr lang="fr-FR" sz="2000" dirty="0" smtClean="0"/>
                    </a:p>
                  </a:txBody>
                  <a:tcPr/>
                </a:tc>
              </a:tr>
            </a:tbl>
          </a:graphicData>
        </a:graphic>
      </p:graphicFrame>
      <p:graphicFrame>
        <p:nvGraphicFramePr>
          <p:cNvPr id="3" name="Tableau 2"/>
          <p:cNvGraphicFramePr>
            <a:graphicFrameLocks noGrp="1"/>
          </p:cNvGraphicFramePr>
          <p:nvPr>
            <p:extLst>
              <p:ext uri="{D42A27DB-BD31-4B8C-83A1-F6EECF244321}">
                <p14:modId xmlns:p14="http://schemas.microsoft.com/office/powerpoint/2010/main" val="1739488839"/>
              </p:ext>
            </p:extLst>
          </p:nvPr>
        </p:nvGraphicFramePr>
        <p:xfrm>
          <a:off x="357158" y="3714752"/>
          <a:ext cx="8320384" cy="2377440"/>
        </p:xfrm>
        <a:graphic>
          <a:graphicData uri="http://schemas.openxmlformats.org/drawingml/2006/table">
            <a:tbl>
              <a:tblPr firstRow="1" bandRow="1">
                <a:tableStyleId>{F5AB1C69-6EDB-4FF4-983F-18BD219EF322}</a:tableStyleId>
              </a:tblPr>
              <a:tblGrid>
                <a:gridCol w="3714776"/>
                <a:gridCol w="4605608"/>
              </a:tblGrid>
              <a:tr h="148168">
                <a:tc>
                  <a:txBody>
                    <a:bodyPr/>
                    <a:lstStyle/>
                    <a:p>
                      <a:pPr algn="ctr"/>
                      <a:r>
                        <a:rPr lang="fr-FR" dirty="0" smtClean="0"/>
                        <a:t>Ce</a:t>
                      </a:r>
                      <a:r>
                        <a:rPr lang="fr-FR" baseline="0" dirty="0" smtClean="0"/>
                        <a:t> qui ne change pas</a:t>
                      </a:r>
                      <a:endParaRPr lang="fr-FR" dirty="0"/>
                    </a:p>
                  </a:txBody>
                  <a:tcPr/>
                </a:tc>
                <a:tc>
                  <a:txBody>
                    <a:bodyPr/>
                    <a:lstStyle/>
                    <a:p>
                      <a:pPr algn="ctr"/>
                      <a:r>
                        <a:rPr lang="fr-FR" dirty="0" smtClean="0"/>
                        <a:t>Ce</a:t>
                      </a:r>
                      <a:r>
                        <a:rPr lang="fr-FR" baseline="0" dirty="0" smtClean="0"/>
                        <a:t> qui change</a:t>
                      </a:r>
                      <a:endParaRPr lang="fr-FR" dirty="0"/>
                    </a:p>
                  </a:txBody>
                  <a:tcPr/>
                </a:tc>
              </a:tr>
              <a:tr h="851964">
                <a:tc>
                  <a:txBody>
                    <a:bodyPr/>
                    <a:lstStyle/>
                    <a:p>
                      <a:pPr marL="0" indent="0">
                        <a:buFontTx/>
                        <a:buNone/>
                      </a:pPr>
                      <a:r>
                        <a:rPr lang="fr-FR" sz="1800" b="0" kern="1200" dirty="0" smtClean="0">
                          <a:solidFill>
                            <a:srgbClr val="7030A0"/>
                          </a:solidFill>
                          <a:effectLst/>
                          <a:latin typeface="Times New Roman"/>
                          <a:cs typeface="Times New Roman"/>
                        </a:rPr>
                        <a:t>Même fil</a:t>
                      </a:r>
                      <a:r>
                        <a:rPr lang="fr-FR" sz="1800" b="0" kern="1200" baseline="0" dirty="0" smtClean="0">
                          <a:solidFill>
                            <a:srgbClr val="7030A0"/>
                          </a:solidFill>
                          <a:effectLst/>
                          <a:latin typeface="Times New Roman"/>
                          <a:cs typeface="Times New Roman"/>
                        </a:rPr>
                        <a:t> directeur du programme </a:t>
                      </a:r>
                      <a:endParaRPr lang="fr-FR" sz="2000" dirty="0" smtClean="0"/>
                    </a:p>
                    <a:p>
                      <a:endParaRPr lang="fr-FR" sz="1600" baseline="0" dirty="0" smtClean="0"/>
                    </a:p>
                  </a:txBody>
                  <a:tcPr/>
                </a:tc>
                <a:tc>
                  <a:txBody>
                    <a:bodyPr/>
                    <a:lstStyle/>
                    <a:p>
                      <a:pPr marL="0" marR="0" indent="0" algn="l" defTabSz="457200" rtl="0" eaLnBrk="1" fontAlgn="auto" latinLnBrk="0" hangingPunct="1">
                        <a:lnSpc>
                          <a:spcPct val="100000"/>
                        </a:lnSpc>
                        <a:spcBef>
                          <a:spcPts val="0"/>
                        </a:spcBef>
                        <a:spcAft>
                          <a:spcPts val="0"/>
                        </a:spcAft>
                        <a:buClrTx/>
                        <a:buSzTx/>
                        <a:buFontTx/>
                        <a:buChar char="-"/>
                        <a:tabLst/>
                        <a:defRPr/>
                      </a:pPr>
                      <a:r>
                        <a:rPr lang="fr-FR" sz="1800" b="0" baseline="0" dirty="0" smtClean="0">
                          <a:solidFill>
                            <a:srgbClr val="7030A0"/>
                          </a:solidFill>
                          <a:effectLst/>
                          <a:latin typeface="Times New Roman"/>
                          <a:cs typeface="Times New Roman"/>
                        </a:rPr>
                        <a:t> Horaires :</a:t>
                      </a:r>
                    </a:p>
                    <a:p>
                      <a:pPr marL="0" marR="0" indent="0" algn="l" defTabSz="457200" rtl="0" eaLnBrk="1" fontAlgn="auto" latinLnBrk="0" hangingPunct="1">
                        <a:lnSpc>
                          <a:spcPct val="100000"/>
                        </a:lnSpc>
                        <a:spcBef>
                          <a:spcPts val="0"/>
                        </a:spcBef>
                        <a:spcAft>
                          <a:spcPts val="0"/>
                        </a:spcAft>
                        <a:buClrTx/>
                        <a:buSzTx/>
                        <a:buFontTx/>
                        <a:buNone/>
                        <a:tabLst/>
                        <a:defRPr/>
                      </a:pPr>
                      <a:r>
                        <a:rPr lang="fr-FR" sz="1800" b="1" baseline="0" dirty="0" smtClean="0">
                          <a:solidFill>
                            <a:srgbClr val="7030A0"/>
                          </a:solidFill>
                          <a:effectLst/>
                          <a:latin typeface="Times New Roman"/>
                          <a:cs typeface="Times New Roman"/>
                        </a:rPr>
                        <a:t>2 h 30 en série S / 4 h en série L-ES</a:t>
                      </a:r>
                    </a:p>
                    <a:p>
                      <a:pPr marL="0" marR="0" indent="0" algn="l" defTabSz="457200" rtl="0" eaLnBrk="1" fontAlgn="auto" latinLnBrk="0" hangingPunct="1">
                        <a:lnSpc>
                          <a:spcPct val="100000"/>
                        </a:lnSpc>
                        <a:spcBef>
                          <a:spcPts val="0"/>
                        </a:spcBef>
                        <a:spcAft>
                          <a:spcPts val="0"/>
                        </a:spcAft>
                        <a:buClrTx/>
                        <a:buSzTx/>
                        <a:buFontTx/>
                        <a:buNone/>
                        <a:tabLst/>
                        <a:defRPr/>
                      </a:pPr>
                      <a:endParaRPr lang="fr-FR" sz="1800" b="0" baseline="0" dirty="0" smtClean="0">
                        <a:solidFill>
                          <a:srgbClr val="7030A0"/>
                        </a:solidFill>
                        <a:effectLst/>
                        <a:latin typeface="Times New Roman"/>
                        <a:cs typeface="Times New Roman"/>
                      </a:endParaRPr>
                    </a:p>
                    <a:p>
                      <a:pPr marL="0" marR="0" indent="0" algn="l" defTabSz="457200" rtl="0" eaLnBrk="1" fontAlgn="auto" latinLnBrk="0" hangingPunct="1">
                        <a:lnSpc>
                          <a:spcPct val="100000"/>
                        </a:lnSpc>
                        <a:spcBef>
                          <a:spcPts val="0"/>
                        </a:spcBef>
                        <a:spcAft>
                          <a:spcPts val="0"/>
                        </a:spcAft>
                        <a:buClrTx/>
                        <a:buSzTx/>
                        <a:buFontTx/>
                        <a:buChar char="-"/>
                        <a:tabLst/>
                        <a:defRPr/>
                      </a:pPr>
                      <a:r>
                        <a:rPr lang="fr-FR" sz="1800" b="0" baseline="0" dirty="0" smtClean="0">
                          <a:solidFill>
                            <a:srgbClr val="7030A0"/>
                          </a:solidFill>
                          <a:effectLst/>
                          <a:latin typeface="Times New Roman"/>
                          <a:cs typeface="Times New Roman"/>
                        </a:rPr>
                        <a:t> </a:t>
                      </a:r>
                      <a:r>
                        <a:rPr lang="fr-FR" sz="1800" b="1" baseline="0" dirty="0" smtClean="0">
                          <a:solidFill>
                            <a:srgbClr val="7030A0"/>
                          </a:solidFill>
                          <a:effectLst/>
                          <a:latin typeface="Times New Roman"/>
                          <a:cs typeface="Times New Roman"/>
                        </a:rPr>
                        <a:t>Attentes au Bac </a:t>
                      </a:r>
                      <a:r>
                        <a:rPr lang="fr-FR" sz="1800" b="0" baseline="0" dirty="0" smtClean="0">
                          <a:solidFill>
                            <a:srgbClr val="7030A0"/>
                          </a:solidFill>
                          <a:effectLst/>
                          <a:latin typeface="Times New Roman"/>
                          <a:cs typeface="Times New Roman"/>
                        </a:rPr>
                        <a:t>en série S (</a:t>
                      </a:r>
                      <a:r>
                        <a:rPr lang="fr-FR" sz="1800" b="0" kern="1200" baseline="0" dirty="0" err="1" smtClean="0">
                          <a:solidFill>
                            <a:srgbClr val="7030A0"/>
                          </a:solidFill>
                          <a:effectLst/>
                          <a:latin typeface="+mn-lt"/>
                          <a:ea typeface="+mn-ea"/>
                          <a:cs typeface="+mn-cs"/>
                        </a:rPr>
                        <a:t>cf</a:t>
                      </a:r>
                      <a:r>
                        <a:rPr lang="fr-FR" sz="1800" b="0" kern="1200" baseline="0" dirty="0" smtClean="0">
                          <a:solidFill>
                            <a:srgbClr val="7030A0"/>
                          </a:solidFill>
                          <a:effectLst/>
                          <a:latin typeface="+mn-lt"/>
                          <a:ea typeface="+mn-ea"/>
                          <a:cs typeface="+mn-cs"/>
                        </a:rPr>
                        <a:t> </a:t>
                      </a:r>
                      <a:r>
                        <a:rPr lang="fr-FR" sz="1800" b="0" kern="1200" dirty="0" smtClean="0">
                          <a:solidFill>
                            <a:srgbClr val="7030A0"/>
                          </a:solidFill>
                          <a:latin typeface="+mn-lt"/>
                          <a:ea typeface="+mn-ea"/>
                          <a:cs typeface="+mn-cs"/>
                        </a:rPr>
                        <a:t>l'arrêté du 7 janvier 2013 (BO</a:t>
                      </a:r>
                      <a:r>
                        <a:rPr lang="fr-FR" sz="1800" b="0" kern="1200" baseline="0" dirty="0" smtClean="0">
                          <a:solidFill>
                            <a:srgbClr val="7030A0"/>
                          </a:solidFill>
                          <a:latin typeface="+mn-lt"/>
                          <a:ea typeface="+mn-ea"/>
                          <a:cs typeface="+mn-cs"/>
                        </a:rPr>
                        <a:t> </a:t>
                      </a:r>
                      <a:r>
                        <a:rPr lang="fr-FR" sz="1800" b="0" kern="1200" dirty="0" smtClean="0">
                          <a:solidFill>
                            <a:srgbClr val="7030A0"/>
                          </a:solidFill>
                          <a:latin typeface="+mn-lt"/>
                          <a:ea typeface="+mn-ea"/>
                          <a:cs typeface="+mn-cs"/>
                        </a:rPr>
                        <a:t>n°8 du 21 février 2013</a:t>
                      </a:r>
                      <a:r>
                        <a:rPr lang="fr-FR" sz="1800" b="0" kern="1200" baseline="0" dirty="0" smtClean="0">
                          <a:solidFill>
                            <a:srgbClr val="7030A0"/>
                          </a:solidFill>
                          <a:effectLst/>
                          <a:latin typeface="Times New Roman"/>
                          <a:ea typeface="+mn-ea"/>
                          <a:cs typeface="Times New Roman"/>
                        </a:rPr>
                        <a:t>)</a:t>
                      </a:r>
                    </a:p>
                    <a:p>
                      <a:pPr marL="0" marR="0" indent="0" algn="l" defTabSz="457200" rtl="0" eaLnBrk="1" fontAlgn="auto" latinLnBrk="0" hangingPunct="1">
                        <a:lnSpc>
                          <a:spcPct val="100000"/>
                        </a:lnSpc>
                        <a:spcBef>
                          <a:spcPts val="0"/>
                        </a:spcBef>
                        <a:spcAft>
                          <a:spcPts val="0"/>
                        </a:spcAft>
                        <a:buClrTx/>
                        <a:buSzTx/>
                        <a:buFontTx/>
                        <a:buNone/>
                        <a:tabLst/>
                        <a:defRPr/>
                      </a:pPr>
                      <a:r>
                        <a:rPr lang="fr-FR" sz="1800" b="0" baseline="0" dirty="0" smtClean="0">
                          <a:solidFill>
                            <a:srgbClr val="7030A0"/>
                          </a:solidFill>
                          <a:effectLst/>
                          <a:latin typeface="Times New Roman"/>
                          <a:cs typeface="Times New Roman"/>
                        </a:rPr>
                        <a:t>http://www.education.gouv.fr/pid25535/bulletin_officiel.html?cid_bo=66879</a:t>
                      </a:r>
                    </a:p>
                  </a:txBody>
                  <a:tcPr/>
                </a:tc>
              </a:tr>
            </a:tbl>
          </a:graphicData>
        </a:graphic>
      </p:graphicFrame>
      <p:sp>
        <p:nvSpPr>
          <p:cNvPr id="4" name="Ellipse 3"/>
          <p:cNvSpPr/>
          <p:nvPr/>
        </p:nvSpPr>
        <p:spPr>
          <a:xfrm>
            <a:off x="4071934" y="4357694"/>
            <a:ext cx="714380" cy="357190"/>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Ellipse 4"/>
          <p:cNvSpPr/>
          <p:nvPr/>
        </p:nvSpPr>
        <p:spPr>
          <a:xfrm>
            <a:off x="5786446" y="4357694"/>
            <a:ext cx="500066" cy="357190"/>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p:cNvSpPr/>
          <p:nvPr/>
        </p:nvSpPr>
        <p:spPr>
          <a:xfrm>
            <a:off x="539552" y="1556792"/>
            <a:ext cx="7920880" cy="1152128"/>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092428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amond(in)">
                                      <p:cBhvr>
                                        <p:cTn id="12" dur="1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diamond(in)">
                                      <p:cBhvr>
                                        <p:cTn id="1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1739488839"/>
              </p:ext>
            </p:extLst>
          </p:nvPr>
        </p:nvGraphicFramePr>
        <p:xfrm>
          <a:off x="209002" y="165463"/>
          <a:ext cx="8734700" cy="4278990"/>
        </p:xfrm>
        <a:graphic>
          <a:graphicData uri="http://schemas.openxmlformats.org/drawingml/2006/table">
            <a:tbl>
              <a:tblPr firstRow="1" bandRow="1">
                <a:tableStyleId>{F5AB1C69-6EDB-4FF4-983F-18BD219EF322}</a:tableStyleId>
              </a:tblPr>
              <a:tblGrid>
                <a:gridCol w="3148552"/>
                <a:gridCol w="5586148"/>
              </a:tblGrid>
              <a:tr h="350439">
                <a:tc>
                  <a:txBody>
                    <a:bodyPr/>
                    <a:lstStyle/>
                    <a:p>
                      <a:pPr algn="ctr"/>
                      <a:r>
                        <a:rPr lang="fr-FR" dirty="0" smtClean="0"/>
                        <a:t>En Première S</a:t>
                      </a:r>
                      <a:endParaRPr lang="fr-FR" dirty="0"/>
                    </a:p>
                  </a:txBody>
                  <a:tcPr/>
                </a:tc>
                <a:tc>
                  <a:txBody>
                    <a:bodyPr/>
                    <a:lstStyle/>
                    <a:p>
                      <a:pPr algn="ctr"/>
                      <a:r>
                        <a:rPr lang="fr-FR" dirty="0" smtClean="0"/>
                        <a:t>En Première ES-L</a:t>
                      </a:r>
                      <a:endParaRPr lang="fr-FR" dirty="0"/>
                    </a:p>
                  </a:txBody>
                  <a:tcPr/>
                </a:tc>
              </a:tr>
              <a:tr h="391323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1800" b="1" dirty="0" smtClean="0">
                          <a:solidFill>
                            <a:srgbClr val="7030A0"/>
                          </a:solidFill>
                          <a:effectLst/>
                          <a:latin typeface="Times New Roman"/>
                          <a:ea typeface="Times New Roman"/>
                          <a:cs typeface="Times New Roman"/>
                        </a:rPr>
                        <a:t>Thème 3. L’Union européenne</a:t>
                      </a:r>
                      <a:r>
                        <a:rPr lang="fr-FR" sz="1800" b="1" baseline="0" dirty="0" smtClean="0">
                          <a:solidFill>
                            <a:srgbClr val="7030A0"/>
                          </a:solidFill>
                          <a:effectLst/>
                          <a:latin typeface="Times New Roman"/>
                          <a:ea typeface="Times New Roman"/>
                          <a:cs typeface="Times New Roman"/>
                        </a:rPr>
                        <a:t> et la France dans le monde </a:t>
                      </a:r>
                      <a:r>
                        <a:rPr lang="fr-FR" sz="1800" b="1" dirty="0" smtClean="0">
                          <a:solidFill>
                            <a:srgbClr val="7030A0"/>
                          </a:solidFill>
                          <a:effectLst/>
                          <a:latin typeface="Times New Roman"/>
                          <a:ea typeface="Times New Roman"/>
                          <a:cs typeface="Times New Roman"/>
                        </a:rPr>
                        <a:t>(13-14 h)</a:t>
                      </a:r>
                      <a:endParaRPr lang="fr-FR" sz="1800" b="1" dirty="0" smtClean="0">
                        <a:solidFill>
                          <a:srgbClr val="7030A0"/>
                        </a:solidFill>
                        <a:effectLst/>
                        <a:latin typeface="+mn-lt"/>
                        <a:ea typeface="Times New Roman"/>
                        <a:cs typeface="Times New Roman"/>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fr-FR" sz="1600" b="1" kern="1200" dirty="0" smtClean="0">
                        <a:solidFill>
                          <a:schemeClr val="dk1"/>
                        </a:solidFill>
                        <a:effectLst/>
                        <a:latin typeface="Times New Roman"/>
                        <a:ea typeface="Times New Roman"/>
                        <a:cs typeface="+mn-cs"/>
                      </a:endParaRPr>
                    </a:p>
                    <a:p>
                      <a:pPr>
                        <a:lnSpc>
                          <a:spcPct val="100000"/>
                        </a:lnSpc>
                        <a:spcBef>
                          <a:spcPts val="0"/>
                        </a:spcBef>
                        <a:spcAft>
                          <a:spcPts val="0"/>
                        </a:spcAft>
                      </a:pPr>
                      <a:r>
                        <a:rPr lang="fr-FR" sz="1600" b="1" kern="1200" baseline="0" dirty="0" smtClean="0">
                          <a:solidFill>
                            <a:schemeClr val="dk1"/>
                          </a:solidFill>
                          <a:effectLst/>
                          <a:latin typeface="Times New Roman"/>
                          <a:ea typeface="Times New Roman"/>
                          <a:cs typeface="+mn-cs"/>
                        </a:rPr>
                        <a:t>Les territoires de l’Union européenne (6 à 7 h)</a:t>
                      </a:r>
                    </a:p>
                    <a:p>
                      <a:pPr>
                        <a:lnSpc>
                          <a:spcPct val="100000"/>
                        </a:lnSpc>
                        <a:spcBef>
                          <a:spcPts val="0"/>
                        </a:spcBef>
                        <a:spcAft>
                          <a:spcPts val="0"/>
                        </a:spcAft>
                        <a:buFontTx/>
                        <a:buChar char="-"/>
                      </a:pPr>
                      <a:r>
                        <a:rPr lang="fr-FR" sz="1400" b="0" kern="1200" baseline="0" dirty="0" smtClean="0">
                          <a:solidFill>
                            <a:schemeClr val="dk1"/>
                          </a:solidFill>
                          <a:effectLst/>
                          <a:latin typeface="Times New Roman"/>
                          <a:ea typeface="Times New Roman"/>
                          <a:cs typeface="+mn-cs"/>
                        </a:rPr>
                        <a:t>  L’Union européenne : frontières et limites, disparités et inégalités socio-spatiales.</a:t>
                      </a:r>
                    </a:p>
                    <a:p>
                      <a:pPr>
                        <a:lnSpc>
                          <a:spcPct val="100000"/>
                        </a:lnSpc>
                        <a:spcBef>
                          <a:spcPts val="0"/>
                        </a:spcBef>
                        <a:spcAft>
                          <a:spcPts val="0"/>
                        </a:spcAft>
                        <a:buFontTx/>
                        <a:buChar char="-"/>
                      </a:pPr>
                      <a:r>
                        <a:rPr lang="fr-FR" sz="1400" b="0" kern="1200" baseline="0" dirty="0" smtClean="0">
                          <a:solidFill>
                            <a:schemeClr val="dk1"/>
                          </a:solidFill>
                          <a:effectLst/>
                          <a:latin typeface="Times New Roman"/>
                          <a:ea typeface="Times New Roman"/>
                          <a:cs typeface="+mn-cs"/>
                        </a:rPr>
                        <a:t>  </a:t>
                      </a:r>
                      <a:r>
                        <a:rPr lang="fr-FR" sz="1400" b="0" i="1" kern="1200" baseline="0" dirty="0" smtClean="0">
                          <a:solidFill>
                            <a:schemeClr val="dk1"/>
                          </a:solidFill>
                          <a:effectLst/>
                          <a:latin typeface="Times New Roman"/>
                          <a:ea typeface="Times New Roman"/>
                          <a:cs typeface="+mn-cs"/>
                        </a:rPr>
                        <a:t>Le développement d’un territoire ultramarin : entre Union européenne et aire régionale </a:t>
                      </a:r>
                      <a:r>
                        <a:rPr lang="fr-FR" sz="1400" b="0" kern="1200" baseline="0" dirty="0" smtClean="0">
                          <a:solidFill>
                            <a:schemeClr val="dk1"/>
                          </a:solidFill>
                          <a:effectLst/>
                          <a:latin typeface="Times New Roman"/>
                          <a:ea typeface="Times New Roman"/>
                          <a:cs typeface="+mn-cs"/>
                        </a:rPr>
                        <a:t>(étude de cas)</a:t>
                      </a:r>
                    </a:p>
                    <a:p>
                      <a:pPr marL="0" indent="0">
                        <a:buFontTx/>
                        <a:buNone/>
                      </a:pPr>
                      <a:endParaRPr lang="fr-FR" sz="1600" b="0" baseline="0" dirty="0" smtClean="0">
                        <a:effectLst/>
                        <a:latin typeface="Times New Roman"/>
                        <a:ea typeface="Calibri"/>
                        <a:cs typeface="Times New Roman"/>
                      </a:endParaRPr>
                    </a:p>
                  </a:txBody>
                  <a:tcPr/>
                </a:tc>
                <a:tc>
                  <a:txBody>
                    <a:bodyPr/>
                    <a:lstStyle/>
                    <a:p>
                      <a:pPr marL="0" indent="0">
                        <a:buFontTx/>
                        <a:buNone/>
                      </a:pPr>
                      <a:r>
                        <a:rPr lang="fr-FR" sz="1800" b="1" kern="1200" dirty="0" smtClean="0">
                          <a:solidFill>
                            <a:srgbClr val="7030A0"/>
                          </a:solidFill>
                          <a:effectLst/>
                          <a:latin typeface="Times New Roman"/>
                          <a:ea typeface="Times New Roman"/>
                          <a:cs typeface="Times New Roman"/>
                        </a:rPr>
                        <a:t>Thème 3. L’Union européenne : dynamiques de développement des territoires (11-12 h)</a:t>
                      </a:r>
                    </a:p>
                    <a:p>
                      <a:pPr marL="0" indent="0">
                        <a:buFontTx/>
                        <a:buNone/>
                      </a:pPr>
                      <a:endParaRPr lang="fr-FR" sz="1800" b="1" kern="1200" dirty="0" smtClean="0">
                        <a:solidFill>
                          <a:srgbClr val="7030A0"/>
                        </a:solidFill>
                        <a:effectLst/>
                        <a:latin typeface="Times New Roman"/>
                        <a:ea typeface="Times New Roman"/>
                        <a:cs typeface="Times New Roman"/>
                      </a:endParaRPr>
                    </a:p>
                    <a:p>
                      <a:pPr marL="0" indent="0">
                        <a:lnSpc>
                          <a:spcPct val="100000"/>
                        </a:lnSpc>
                        <a:buFontTx/>
                        <a:buNone/>
                      </a:pPr>
                      <a:r>
                        <a:rPr lang="fr-FR" sz="1600" b="1" dirty="0" smtClean="0">
                          <a:solidFill>
                            <a:schemeClr val="tx1"/>
                          </a:solidFill>
                          <a:effectLst/>
                          <a:latin typeface="Times New Roman"/>
                          <a:ea typeface="Times New Roman"/>
                        </a:rPr>
                        <a:t>De</a:t>
                      </a:r>
                      <a:r>
                        <a:rPr lang="fr-FR" sz="1600" b="1" baseline="0" dirty="0" smtClean="0">
                          <a:solidFill>
                            <a:schemeClr val="tx1"/>
                          </a:solidFill>
                          <a:effectLst/>
                          <a:latin typeface="Times New Roman"/>
                          <a:ea typeface="Times New Roman"/>
                        </a:rPr>
                        <a:t> l’espace européen aux territoires de l’Union européenne (5 à 6 h)</a:t>
                      </a:r>
                      <a:endParaRPr lang="fr-FR" sz="1600" b="1" dirty="0" smtClean="0">
                        <a:effectLst/>
                        <a:latin typeface="Times New Roman"/>
                        <a:ea typeface="Times New Roman"/>
                      </a:endParaRPr>
                    </a:p>
                    <a:p>
                      <a:pPr>
                        <a:lnSpc>
                          <a:spcPct val="100000"/>
                        </a:lnSpc>
                        <a:spcAft>
                          <a:spcPts val="0"/>
                        </a:spcAft>
                        <a:buFontTx/>
                        <a:buChar char="-"/>
                      </a:pPr>
                      <a:r>
                        <a:rPr lang="fr-FR" sz="1400" baseline="0" dirty="0" smtClean="0">
                          <a:effectLst/>
                          <a:latin typeface="Times New Roman"/>
                          <a:ea typeface="Calibri"/>
                          <a:cs typeface="Times New Roman"/>
                        </a:rPr>
                        <a:t> L’Union européenne : frontières et limites ; une union d’Etats à géométrie variable</a:t>
                      </a:r>
                    </a:p>
                    <a:p>
                      <a:pPr>
                        <a:lnSpc>
                          <a:spcPct val="100000"/>
                        </a:lnSpc>
                        <a:spcAft>
                          <a:spcPts val="0"/>
                        </a:spcAft>
                        <a:buFontTx/>
                        <a:buChar char="-"/>
                      </a:pPr>
                      <a:r>
                        <a:rPr lang="fr-FR" sz="1400" baseline="0" dirty="0" smtClean="0">
                          <a:effectLst/>
                          <a:latin typeface="Times New Roman"/>
                          <a:ea typeface="Calibri"/>
                          <a:cs typeface="Times New Roman"/>
                        </a:rPr>
                        <a:t>  Disparités et inégalités socio-spatiales : l’action de l’Union européenne sur les territoires</a:t>
                      </a:r>
                    </a:p>
                    <a:p>
                      <a:pPr>
                        <a:lnSpc>
                          <a:spcPct val="100000"/>
                        </a:lnSpc>
                        <a:spcAft>
                          <a:spcPts val="0"/>
                        </a:spcAft>
                        <a:buFontTx/>
                        <a:buChar char="-"/>
                      </a:pPr>
                      <a:endParaRPr lang="fr-FR" sz="1800" baseline="0" dirty="0" smtClean="0">
                        <a:effectLst/>
                        <a:latin typeface="Times New Roman"/>
                        <a:ea typeface="Calibri"/>
                        <a:cs typeface="Times New Roman"/>
                      </a:endParaRPr>
                    </a:p>
                    <a:p>
                      <a:pPr>
                        <a:lnSpc>
                          <a:spcPct val="100000"/>
                        </a:lnSpc>
                        <a:spcAft>
                          <a:spcPts val="0"/>
                        </a:spcAft>
                        <a:buFontTx/>
                        <a:buNone/>
                      </a:pPr>
                      <a:r>
                        <a:rPr lang="fr-FR" sz="1600" b="1" baseline="0" dirty="0" smtClean="0">
                          <a:effectLst/>
                          <a:latin typeface="Times New Roman"/>
                          <a:ea typeface="Calibri"/>
                          <a:cs typeface="Times New Roman"/>
                        </a:rPr>
                        <a:t>Les territoires ultramarins de l’Union européenne et leur développement (5 à 6 h)</a:t>
                      </a:r>
                    </a:p>
                    <a:p>
                      <a:pPr>
                        <a:lnSpc>
                          <a:spcPct val="100000"/>
                        </a:lnSpc>
                        <a:spcAft>
                          <a:spcPts val="0"/>
                        </a:spcAft>
                        <a:buFontTx/>
                        <a:buChar char="-"/>
                      </a:pPr>
                      <a:r>
                        <a:rPr lang="fr-FR" sz="1400" b="0" baseline="0" dirty="0" smtClean="0">
                          <a:effectLst/>
                          <a:latin typeface="Times New Roman"/>
                          <a:ea typeface="Calibri"/>
                          <a:cs typeface="Times New Roman"/>
                        </a:rPr>
                        <a:t> </a:t>
                      </a:r>
                      <a:r>
                        <a:rPr lang="fr-FR" sz="1400" b="0" i="1" baseline="0" dirty="0" smtClean="0">
                          <a:effectLst/>
                          <a:latin typeface="Times New Roman"/>
                          <a:ea typeface="Calibri"/>
                          <a:cs typeface="Times New Roman"/>
                        </a:rPr>
                        <a:t>Le développement d’un territoire ultramarin : entre Union européenne et aire régionale </a:t>
                      </a:r>
                      <a:r>
                        <a:rPr lang="fr-FR" sz="1400" b="0" baseline="0" dirty="0" smtClean="0">
                          <a:effectLst/>
                          <a:latin typeface="Times New Roman"/>
                          <a:ea typeface="Calibri"/>
                          <a:cs typeface="Times New Roman"/>
                        </a:rPr>
                        <a:t>(étude de cas)</a:t>
                      </a:r>
                    </a:p>
                    <a:p>
                      <a:pPr>
                        <a:lnSpc>
                          <a:spcPct val="100000"/>
                        </a:lnSpc>
                        <a:spcAft>
                          <a:spcPts val="0"/>
                        </a:spcAft>
                        <a:buFontTx/>
                        <a:buChar char="-"/>
                      </a:pPr>
                      <a:r>
                        <a:rPr lang="fr-FR" sz="1400" b="0" baseline="0" dirty="0" smtClean="0">
                          <a:effectLst/>
                          <a:latin typeface="Times New Roman"/>
                          <a:ea typeface="Calibri"/>
                          <a:cs typeface="Times New Roman"/>
                        </a:rPr>
                        <a:t>  Discontinuités, distances, insularité, socio-économiques spécificités socio-économiques</a:t>
                      </a:r>
                      <a:endParaRPr lang="fr-FR" sz="1600" b="1" kern="1200" baseline="0" dirty="0" smtClean="0">
                        <a:solidFill>
                          <a:schemeClr val="dk1"/>
                        </a:solidFill>
                        <a:effectLst/>
                        <a:latin typeface="Times New Roman"/>
                        <a:ea typeface="Times New Roman"/>
                        <a:cs typeface="+mn-cs"/>
                      </a:endParaRPr>
                    </a:p>
                  </a:txBody>
                  <a:tcPr/>
                </a:tc>
              </a:tr>
            </a:tbl>
          </a:graphicData>
        </a:graphic>
      </p:graphicFrame>
      <p:graphicFrame>
        <p:nvGraphicFramePr>
          <p:cNvPr id="3" name="Tableau 2"/>
          <p:cNvGraphicFramePr>
            <a:graphicFrameLocks noGrp="1"/>
          </p:cNvGraphicFramePr>
          <p:nvPr>
            <p:extLst>
              <p:ext uri="{D42A27DB-BD31-4B8C-83A1-F6EECF244321}">
                <p14:modId xmlns:p14="http://schemas.microsoft.com/office/powerpoint/2010/main" val="2462967012"/>
              </p:ext>
            </p:extLst>
          </p:nvPr>
        </p:nvGraphicFramePr>
        <p:xfrm>
          <a:off x="285720" y="4572008"/>
          <a:ext cx="8572560" cy="2146679"/>
        </p:xfrm>
        <a:graphic>
          <a:graphicData uri="http://schemas.openxmlformats.org/drawingml/2006/table">
            <a:tbl>
              <a:tblPr firstRow="1" bandRow="1">
                <a:tableStyleId>{F5AB1C69-6EDB-4FF4-983F-18BD219EF322}</a:tableStyleId>
              </a:tblPr>
              <a:tblGrid>
                <a:gridCol w="2388745"/>
                <a:gridCol w="6183815"/>
              </a:tblGrid>
              <a:tr h="362221">
                <a:tc>
                  <a:txBody>
                    <a:bodyPr/>
                    <a:lstStyle/>
                    <a:p>
                      <a:pPr algn="ctr"/>
                      <a:r>
                        <a:rPr lang="fr-FR" dirty="0" smtClean="0"/>
                        <a:t>Ce qui ne change pas</a:t>
                      </a:r>
                      <a:endParaRPr lang="fr-FR" dirty="0"/>
                    </a:p>
                  </a:txBody>
                  <a:tcPr/>
                </a:tc>
                <a:tc>
                  <a:txBody>
                    <a:bodyPr/>
                    <a:lstStyle/>
                    <a:p>
                      <a:pPr algn="ctr"/>
                      <a:r>
                        <a:rPr lang="fr-FR" dirty="0" smtClean="0"/>
                        <a:t>Ce qui change</a:t>
                      </a:r>
                      <a:endParaRPr lang="fr-FR" dirty="0"/>
                    </a:p>
                  </a:txBody>
                  <a:tcPr/>
                </a:tc>
              </a:tr>
              <a:tr h="1780919">
                <a:tc>
                  <a:txBody>
                    <a:bodyPr/>
                    <a:lstStyle/>
                    <a:p>
                      <a:pPr marL="0" indent="-285750">
                        <a:buFontTx/>
                        <a:buNone/>
                      </a:pPr>
                      <a:r>
                        <a:rPr lang="fr-FR" sz="1600" baseline="0" dirty="0" smtClean="0"/>
                        <a:t>-  Des recoupements dans les </a:t>
                      </a:r>
                      <a:r>
                        <a:rPr lang="fr-FR" sz="1600" b="1" baseline="0" dirty="0" smtClean="0"/>
                        <a:t>contenus</a:t>
                      </a:r>
                      <a:r>
                        <a:rPr lang="fr-FR" sz="1600" baseline="0" dirty="0" smtClean="0"/>
                        <a:t>  </a:t>
                      </a:r>
                    </a:p>
                    <a:p>
                      <a:pPr marL="0" indent="-285750">
                        <a:buFontTx/>
                        <a:buChar char="-"/>
                      </a:pPr>
                      <a:r>
                        <a:rPr lang="fr-FR" sz="1600" baseline="0" dirty="0" smtClean="0"/>
                        <a:t>L’item sur les inégalités débouche sur un </a:t>
                      </a:r>
                      <a:r>
                        <a:rPr lang="fr-FR" sz="1600" b="1" baseline="0" dirty="0" smtClean="0"/>
                        <a:t>croquis</a:t>
                      </a:r>
                      <a:r>
                        <a:rPr lang="fr-FR" sz="1600" baseline="0" dirty="0" smtClean="0"/>
                        <a:t> .</a:t>
                      </a:r>
                    </a:p>
                    <a:p>
                      <a:pPr marL="0" indent="-285750">
                        <a:buFontTx/>
                        <a:buChar char="-"/>
                      </a:pPr>
                      <a:r>
                        <a:rPr lang="fr-FR" sz="1600" baseline="0" dirty="0" smtClean="0"/>
                        <a:t>L’EDC peut inclure un croquis / schéma.</a:t>
                      </a:r>
                    </a:p>
                  </a:txBody>
                  <a:tcPr/>
                </a:tc>
                <a:tc>
                  <a:txBody>
                    <a:bodyPr/>
                    <a:lstStyle/>
                    <a:p>
                      <a:pPr marL="0" indent="-285750">
                        <a:buFontTx/>
                        <a:buChar char="-"/>
                      </a:pPr>
                      <a:r>
                        <a:rPr lang="fr-FR" sz="1600" dirty="0" smtClean="0"/>
                        <a:t>En</a:t>
                      </a:r>
                      <a:r>
                        <a:rPr lang="fr-FR" sz="1600" baseline="0" dirty="0" smtClean="0"/>
                        <a:t> S, l’approche est différente : il s’agit de s’interroger sur les </a:t>
                      </a:r>
                      <a:r>
                        <a:rPr lang="fr-FR" sz="1600" b="1" baseline="0" dirty="0" smtClean="0"/>
                        <a:t>spécificités  des territoires de l’UE</a:t>
                      </a:r>
                      <a:r>
                        <a:rPr lang="fr-FR" sz="1600" baseline="0" dirty="0" smtClean="0"/>
                        <a:t>, y compris de ses territoires ultramarins par rapport au reste du monde, et sur ses conséquences sur son intégration au monde (en 6 à 7 h, soit la moitié de l’horaire en ES-L).</a:t>
                      </a:r>
                    </a:p>
                    <a:p>
                      <a:pPr marL="0" indent="-285750">
                        <a:buFontTx/>
                        <a:buChar char="-"/>
                      </a:pPr>
                      <a:r>
                        <a:rPr lang="fr-FR" sz="1600" baseline="0" dirty="0" smtClean="0"/>
                        <a:t>En S, une </a:t>
                      </a:r>
                      <a:r>
                        <a:rPr lang="fr-FR" sz="1600" b="1" baseline="0" dirty="0" smtClean="0"/>
                        <a:t>étude de cas particulière</a:t>
                      </a:r>
                      <a:r>
                        <a:rPr lang="fr-FR" sz="1600" baseline="0" dirty="0" smtClean="0"/>
                        <a:t> car non suivie d’une entrée générale,  ce qui implique  d’en dégager quelques idées générales. </a:t>
                      </a:r>
                      <a:endParaRPr lang="fr-FR" sz="1600" dirty="0" smtClean="0"/>
                    </a:p>
                  </a:txBody>
                  <a:tcPr/>
                </a:tc>
              </a:tr>
            </a:tbl>
          </a:graphicData>
        </a:graphic>
      </p:graphicFrame>
      <p:cxnSp>
        <p:nvCxnSpPr>
          <p:cNvPr id="5" name="Connecteur droit avec flèche 4"/>
          <p:cNvCxnSpPr/>
          <p:nvPr/>
        </p:nvCxnSpPr>
        <p:spPr>
          <a:xfrm>
            <a:off x="2483768" y="3284984"/>
            <a:ext cx="936104" cy="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92428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1739488839"/>
              </p:ext>
            </p:extLst>
          </p:nvPr>
        </p:nvGraphicFramePr>
        <p:xfrm>
          <a:off x="209002" y="165463"/>
          <a:ext cx="8734700" cy="3867867"/>
        </p:xfrm>
        <a:graphic>
          <a:graphicData uri="http://schemas.openxmlformats.org/drawingml/2006/table">
            <a:tbl>
              <a:tblPr firstRow="1" bandRow="1">
                <a:tableStyleId>{F5AB1C69-6EDB-4FF4-983F-18BD219EF322}</a:tableStyleId>
              </a:tblPr>
              <a:tblGrid>
                <a:gridCol w="4367350"/>
                <a:gridCol w="4367350"/>
              </a:tblGrid>
              <a:tr h="332934">
                <a:tc>
                  <a:txBody>
                    <a:bodyPr/>
                    <a:lstStyle/>
                    <a:p>
                      <a:pPr algn="ctr"/>
                      <a:r>
                        <a:rPr lang="fr-FR" dirty="0" smtClean="0"/>
                        <a:t>En Première S</a:t>
                      </a:r>
                      <a:endParaRPr lang="fr-FR" dirty="0"/>
                    </a:p>
                  </a:txBody>
                  <a:tcPr/>
                </a:tc>
                <a:tc>
                  <a:txBody>
                    <a:bodyPr/>
                    <a:lstStyle/>
                    <a:p>
                      <a:pPr algn="ctr"/>
                      <a:r>
                        <a:rPr lang="fr-FR" dirty="0" smtClean="0"/>
                        <a:t>En Première ES-L</a:t>
                      </a:r>
                      <a:endParaRPr lang="fr-FR" dirty="0"/>
                    </a:p>
                  </a:txBody>
                  <a:tcPr/>
                </a:tc>
              </a:tr>
              <a:tr h="350210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1800" b="1" dirty="0" smtClean="0">
                          <a:solidFill>
                            <a:srgbClr val="7030A0"/>
                          </a:solidFill>
                          <a:effectLst/>
                          <a:latin typeface="Times New Roman" pitchFamily="18" charset="0"/>
                          <a:ea typeface="Times New Roman"/>
                          <a:cs typeface="Times New Roman" pitchFamily="18" charset="0"/>
                        </a:rPr>
                        <a:t>Thème 3. L’Union européenne</a:t>
                      </a:r>
                      <a:r>
                        <a:rPr lang="fr-FR" sz="1800" b="1" baseline="0" dirty="0" smtClean="0">
                          <a:solidFill>
                            <a:srgbClr val="7030A0"/>
                          </a:solidFill>
                          <a:effectLst/>
                          <a:latin typeface="Times New Roman" pitchFamily="18" charset="0"/>
                          <a:ea typeface="Times New Roman"/>
                          <a:cs typeface="Times New Roman" pitchFamily="18" charset="0"/>
                        </a:rPr>
                        <a:t> et la France dans le monde </a:t>
                      </a:r>
                      <a:r>
                        <a:rPr lang="fr-FR" sz="1800" b="1" dirty="0" smtClean="0">
                          <a:solidFill>
                            <a:srgbClr val="7030A0"/>
                          </a:solidFill>
                          <a:effectLst/>
                          <a:latin typeface="Times New Roman" pitchFamily="18" charset="0"/>
                          <a:ea typeface="Times New Roman"/>
                          <a:cs typeface="Times New Roman" pitchFamily="18" charset="0"/>
                        </a:rPr>
                        <a:t>(13-14 h)</a:t>
                      </a:r>
                    </a:p>
                    <a:p>
                      <a:pPr>
                        <a:lnSpc>
                          <a:spcPct val="100000"/>
                        </a:lnSpc>
                        <a:spcBef>
                          <a:spcPts val="0"/>
                        </a:spcBef>
                        <a:spcAft>
                          <a:spcPts val="0"/>
                        </a:spcAft>
                        <a:buFontTx/>
                        <a:buNone/>
                      </a:pPr>
                      <a:endParaRPr lang="fr-FR" sz="2000" b="1" kern="1200" baseline="0" dirty="0" smtClean="0">
                        <a:solidFill>
                          <a:schemeClr val="dk1"/>
                        </a:solidFill>
                        <a:effectLst/>
                        <a:latin typeface="Times New Roman"/>
                        <a:ea typeface="Times New Roman"/>
                        <a:cs typeface="+mn-cs"/>
                      </a:endParaRPr>
                    </a:p>
                    <a:p>
                      <a:pPr>
                        <a:lnSpc>
                          <a:spcPct val="100000"/>
                        </a:lnSpc>
                        <a:spcBef>
                          <a:spcPts val="0"/>
                        </a:spcBef>
                        <a:spcAft>
                          <a:spcPts val="0"/>
                        </a:spcAft>
                        <a:buFontTx/>
                        <a:buNone/>
                      </a:pPr>
                      <a:r>
                        <a:rPr lang="fr-FR" sz="1600" b="1" kern="1200" baseline="0" dirty="0" smtClean="0">
                          <a:solidFill>
                            <a:schemeClr val="dk1"/>
                          </a:solidFill>
                          <a:effectLst/>
                          <a:latin typeface="Times New Roman"/>
                          <a:ea typeface="Times New Roman"/>
                          <a:cs typeface="+mn-cs"/>
                        </a:rPr>
                        <a:t>L’Union européenne et la France dans la mondialisation (6 à 7 h)</a:t>
                      </a:r>
                    </a:p>
                    <a:p>
                      <a:pPr>
                        <a:lnSpc>
                          <a:spcPct val="100000"/>
                        </a:lnSpc>
                        <a:spcBef>
                          <a:spcPts val="0"/>
                        </a:spcBef>
                        <a:spcAft>
                          <a:spcPts val="0"/>
                        </a:spcAft>
                        <a:buFontTx/>
                        <a:buChar char="-"/>
                      </a:pPr>
                      <a:r>
                        <a:rPr lang="fr-FR" sz="1400" b="0" kern="1200" baseline="0" dirty="0" smtClean="0">
                          <a:solidFill>
                            <a:schemeClr val="dk1"/>
                          </a:solidFill>
                          <a:effectLst/>
                          <a:latin typeface="Times New Roman"/>
                          <a:ea typeface="Times New Roman"/>
                          <a:cs typeface="+mn-cs"/>
                        </a:rPr>
                        <a:t>  L’Union européenne, acteur et pôles majeurs de la mondialisation</a:t>
                      </a:r>
                    </a:p>
                    <a:p>
                      <a:pPr>
                        <a:lnSpc>
                          <a:spcPct val="100000"/>
                        </a:lnSpc>
                        <a:spcBef>
                          <a:spcPts val="0"/>
                        </a:spcBef>
                        <a:spcAft>
                          <a:spcPts val="0"/>
                        </a:spcAft>
                        <a:buFontTx/>
                        <a:buChar char="-"/>
                      </a:pPr>
                      <a:r>
                        <a:rPr lang="fr-FR" sz="1400" b="0" kern="1200" baseline="0" dirty="0" smtClean="0">
                          <a:solidFill>
                            <a:schemeClr val="dk1"/>
                          </a:solidFill>
                          <a:effectLst/>
                          <a:latin typeface="Times New Roman"/>
                          <a:ea typeface="Times New Roman"/>
                          <a:cs typeface="+mn-cs"/>
                        </a:rPr>
                        <a:t>  La présence française dans le monde</a:t>
                      </a:r>
                    </a:p>
                    <a:p>
                      <a:pPr>
                        <a:lnSpc>
                          <a:spcPct val="100000"/>
                        </a:lnSpc>
                        <a:spcBef>
                          <a:spcPts val="0"/>
                        </a:spcBef>
                        <a:spcAft>
                          <a:spcPts val="0"/>
                        </a:spcAft>
                        <a:buFontTx/>
                        <a:buChar char="-"/>
                      </a:pPr>
                      <a:r>
                        <a:rPr lang="fr-FR" sz="1400" b="0" kern="1200" baseline="0" dirty="0" smtClean="0">
                          <a:solidFill>
                            <a:schemeClr val="dk1"/>
                          </a:solidFill>
                          <a:effectLst/>
                          <a:latin typeface="Times New Roman"/>
                          <a:ea typeface="Times New Roman"/>
                          <a:cs typeface="+mn-cs"/>
                        </a:rPr>
                        <a:t>  Un territoire d’intégration de la France et de l’Union européenne, </a:t>
                      </a:r>
                      <a:r>
                        <a:rPr lang="fr-FR" sz="1400" b="1" kern="1200" baseline="0" dirty="0" smtClean="0">
                          <a:solidFill>
                            <a:schemeClr val="dk1"/>
                          </a:solidFill>
                          <a:effectLst/>
                          <a:latin typeface="Times New Roman"/>
                          <a:ea typeface="Times New Roman"/>
                          <a:cs typeface="+mn-cs"/>
                        </a:rPr>
                        <a:t>au choix </a:t>
                      </a:r>
                      <a:r>
                        <a:rPr lang="fr-FR" sz="1400" b="0" kern="1200" baseline="0" dirty="0" smtClean="0">
                          <a:solidFill>
                            <a:schemeClr val="dk1"/>
                          </a:solidFill>
                          <a:effectLst/>
                          <a:latin typeface="Times New Roman"/>
                          <a:ea typeface="Times New Roman"/>
                          <a:cs typeface="+mn-cs"/>
                        </a:rPr>
                        <a:t>:</a:t>
                      </a:r>
                    </a:p>
                    <a:p>
                      <a:pPr>
                        <a:lnSpc>
                          <a:spcPct val="100000"/>
                        </a:lnSpc>
                        <a:spcBef>
                          <a:spcPts val="0"/>
                        </a:spcBef>
                        <a:spcAft>
                          <a:spcPts val="0"/>
                        </a:spcAft>
                        <a:buFont typeface="Wingdings" pitchFamily="2" charset="2"/>
                        <a:buChar char="Ø"/>
                      </a:pPr>
                      <a:r>
                        <a:rPr lang="fr-FR" sz="1400" b="0" i="1" kern="1200" baseline="0" dirty="0" smtClean="0">
                          <a:solidFill>
                            <a:schemeClr val="dk1"/>
                          </a:solidFill>
                          <a:effectLst/>
                          <a:latin typeface="Times New Roman"/>
                          <a:ea typeface="Times New Roman"/>
                          <a:cs typeface="+mn-cs"/>
                        </a:rPr>
                        <a:t>  Paris, ville mondiale</a:t>
                      </a:r>
                    </a:p>
                    <a:p>
                      <a:pPr>
                        <a:lnSpc>
                          <a:spcPct val="100000"/>
                        </a:lnSpc>
                        <a:spcBef>
                          <a:spcPts val="0"/>
                        </a:spcBef>
                        <a:spcAft>
                          <a:spcPts val="0"/>
                        </a:spcAft>
                        <a:buFont typeface="Wingdings" pitchFamily="2" charset="2"/>
                        <a:buChar char="Ø"/>
                      </a:pPr>
                      <a:r>
                        <a:rPr lang="fr-FR" sz="1400" b="0" i="1" kern="1200" baseline="0" dirty="0" smtClean="0">
                          <a:solidFill>
                            <a:schemeClr val="dk1"/>
                          </a:solidFill>
                          <a:effectLst/>
                          <a:latin typeface="Times New Roman"/>
                          <a:ea typeface="Times New Roman"/>
                          <a:cs typeface="+mn-cs"/>
                        </a:rPr>
                        <a:t>  Une façade maritime mondiale : la « </a:t>
                      </a:r>
                      <a:r>
                        <a:rPr lang="fr-FR" sz="1400" b="0" i="1" kern="1200" baseline="0" dirty="0" err="1" smtClean="0">
                          <a:solidFill>
                            <a:schemeClr val="dk1"/>
                          </a:solidFill>
                          <a:effectLst/>
                          <a:latin typeface="Times New Roman"/>
                          <a:ea typeface="Times New Roman"/>
                          <a:cs typeface="+mn-cs"/>
                        </a:rPr>
                        <a:t>Northern</a:t>
                      </a:r>
                      <a:r>
                        <a:rPr lang="fr-FR" sz="1400" b="0" i="1" kern="1200" baseline="0" dirty="0" smtClean="0">
                          <a:solidFill>
                            <a:schemeClr val="dk1"/>
                          </a:solidFill>
                          <a:effectLst/>
                          <a:latin typeface="Times New Roman"/>
                          <a:ea typeface="Times New Roman"/>
                          <a:cs typeface="+mn-cs"/>
                        </a:rPr>
                        <a:t> Range »</a:t>
                      </a:r>
                      <a:endParaRPr lang="fr-FR" sz="1400" b="1" kern="1200" baseline="0" dirty="0" smtClean="0">
                        <a:solidFill>
                          <a:schemeClr val="dk1"/>
                        </a:solidFill>
                        <a:effectLst/>
                        <a:latin typeface="Times New Roman"/>
                        <a:ea typeface="Times New Roman"/>
                        <a:cs typeface="+mn-cs"/>
                      </a:endParaRPr>
                    </a:p>
                    <a:p>
                      <a:pPr marL="0" indent="0">
                        <a:buFontTx/>
                        <a:buNone/>
                      </a:pPr>
                      <a:endParaRPr lang="fr-FR" sz="1600" b="0" baseline="0" dirty="0" smtClean="0">
                        <a:effectLst/>
                        <a:latin typeface="Times New Roman"/>
                        <a:ea typeface="Calibri"/>
                        <a:cs typeface="Times New Roman"/>
                      </a:endParaRPr>
                    </a:p>
                  </a:txBody>
                  <a:tcPr/>
                </a:tc>
                <a:tc>
                  <a:txBody>
                    <a:bodyPr/>
                    <a:lstStyle/>
                    <a:p>
                      <a:pPr marL="0" indent="0">
                        <a:buFontTx/>
                        <a:buNone/>
                      </a:pPr>
                      <a:r>
                        <a:rPr lang="fr-FR" sz="1800" b="1" kern="1200" dirty="0" smtClean="0">
                          <a:solidFill>
                            <a:srgbClr val="7030A0"/>
                          </a:solidFill>
                          <a:effectLst/>
                          <a:latin typeface="Times New Roman"/>
                          <a:ea typeface="Times New Roman"/>
                          <a:cs typeface="Times New Roman"/>
                        </a:rPr>
                        <a:t>Thème 4. France</a:t>
                      </a:r>
                      <a:r>
                        <a:rPr lang="fr-FR" sz="1800" b="1" kern="1200" baseline="0" dirty="0" smtClean="0">
                          <a:solidFill>
                            <a:srgbClr val="7030A0"/>
                          </a:solidFill>
                          <a:effectLst/>
                          <a:latin typeface="Times New Roman"/>
                          <a:ea typeface="Times New Roman"/>
                          <a:cs typeface="Times New Roman"/>
                        </a:rPr>
                        <a:t> et Europe dans le monde (11-12 h)</a:t>
                      </a:r>
                      <a:endParaRPr lang="fr-FR" sz="1800" b="1" kern="1200" dirty="0" smtClean="0">
                        <a:solidFill>
                          <a:srgbClr val="7030A0"/>
                        </a:solidFill>
                        <a:effectLst/>
                        <a:latin typeface="Times New Roman"/>
                        <a:ea typeface="Times New Roman"/>
                        <a:cs typeface="Times New Roman"/>
                      </a:endParaRPr>
                    </a:p>
                    <a:p>
                      <a:pPr marL="0" indent="0">
                        <a:buFontTx/>
                        <a:buNone/>
                      </a:pPr>
                      <a:endParaRPr lang="fr-FR" sz="2000" b="1" kern="1200" dirty="0" smtClean="0">
                        <a:solidFill>
                          <a:srgbClr val="7030A0"/>
                        </a:solidFill>
                        <a:effectLst/>
                        <a:latin typeface="Times New Roman"/>
                        <a:ea typeface="Times New Roman"/>
                        <a:cs typeface="Times New Roman"/>
                      </a:endParaRPr>
                    </a:p>
                    <a:p>
                      <a:pPr marL="0" indent="0">
                        <a:lnSpc>
                          <a:spcPct val="100000"/>
                        </a:lnSpc>
                        <a:buFontTx/>
                        <a:buNone/>
                      </a:pPr>
                      <a:r>
                        <a:rPr lang="fr-FR" sz="1600" b="1" dirty="0" smtClean="0">
                          <a:solidFill>
                            <a:schemeClr val="tx1"/>
                          </a:solidFill>
                          <a:effectLst/>
                          <a:latin typeface="Times New Roman"/>
                          <a:ea typeface="Times New Roman"/>
                        </a:rPr>
                        <a:t>L’Union européenne</a:t>
                      </a:r>
                      <a:r>
                        <a:rPr lang="fr-FR" sz="1600" b="1" baseline="0" dirty="0" smtClean="0">
                          <a:solidFill>
                            <a:schemeClr val="tx1"/>
                          </a:solidFill>
                          <a:effectLst/>
                          <a:latin typeface="Times New Roman"/>
                          <a:ea typeface="Times New Roman"/>
                        </a:rPr>
                        <a:t> dans la mondialisation (5 à 6 h)</a:t>
                      </a:r>
                      <a:endParaRPr lang="fr-FR" sz="1600" b="1" dirty="0" smtClean="0">
                        <a:effectLst/>
                        <a:latin typeface="Times New Roman"/>
                        <a:ea typeface="Times New Roman"/>
                      </a:endParaRPr>
                    </a:p>
                    <a:p>
                      <a:pPr>
                        <a:lnSpc>
                          <a:spcPct val="100000"/>
                        </a:lnSpc>
                        <a:spcAft>
                          <a:spcPts val="0"/>
                        </a:spcAft>
                        <a:buFontTx/>
                        <a:buChar char="-"/>
                      </a:pPr>
                      <a:r>
                        <a:rPr lang="fr-FR" sz="1400" baseline="0" dirty="0" smtClean="0">
                          <a:effectLst/>
                          <a:latin typeface="Times New Roman"/>
                          <a:ea typeface="Calibri"/>
                          <a:cs typeface="Times New Roman"/>
                        </a:rPr>
                        <a:t> L’Union européenne, acteur et pôles majeurs de la mondialisation</a:t>
                      </a:r>
                    </a:p>
                    <a:p>
                      <a:pPr>
                        <a:lnSpc>
                          <a:spcPct val="100000"/>
                        </a:lnSpc>
                        <a:spcAft>
                          <a:spcPts val="0"/>
                        </a:spcAft>
                        <a:buFontTx/>
                        <a:buChar char="-"/>
                      </a:pPr>
                      <a:r>
                        <a:rPr lang="fr-FR" sz="1400" baseline="0" dirty="0" smtClean="0">
                          <a:effectLst/>
                          <a:latin typeface="Times New Roman"/>
                          <a:ea typeface="Calibri"/>
                          <a:cs typeface="Times New Roman"/>
                        </a:rPr>
                        <a:t>  Une façade maritime mondiale : la « </a:t>
                      </a:r>
                      <a:r>
                        <a:rPr lang="fr-FR" sz="1400" baseline="0" dirty="0" err="1" smtClean="0">
                          <a:effectLst/>
                          <a:latin typeface="Times New Roman"/>
                          <a:ea typeface="Calibri"/>
                          <a:cs typeface="Times New Roman"/>
                        </a:rPr>
                        <a:t>Northern</a:t>
                      </a:r>
                      <a:r>
                        <a:rPr lang="fr-FR" sz="1400" baseline="0" dirty="0" smtClean="0">
                          <a:effectLst/>
                          <a:latin typeface="Times New Roman"/>
                          <a:ea typeface="Calibri"/>
                          <a:cs typeface="Times New Roman"/>
                        </a:rPr>
                        <a:t> Range »</a:t>
                      </a:r>
                    </a:p>
                    <a:p>
                      <a:pPr>
                        <a:lnSpc>
                          <a:spcPct val="100000"/>
                        </a:lnSpc>
                        <a:spcAft>
                          <a:spcPts val="0"/>
                        </a:spcAft>
                        <a:buFontTx/>
                        <a:buNone/>
                      </a:pPr>
                      <a:endParaRPr lang="fr-FR" sz="1400" baseline="0" dirty="0" smtClean="0">
                        <a:effectLst/>
                        <a:latin typeface="Times New Roman"/>
                        <a:ea typeface="Calibri"/>
                        <a:cs typeface="Times New Roman"/>
                      </a:endParaRPr>
                    </a:p>
                    <a:p>
                      <a:pPr>
                        <a:lnSpc>
                          <a:spcPct val="100000"/>
                        </a:lnSpc>
                        <a:spcAft>
                          <a:spcPts val="0"/>
                        </a:spcAft>
                        <a:buFontTx/>
                        <a:buNone/>
                      </a:pPr>
                      <a:r>
                        <a:rPr lang="fr-FR" sz="1600" b="1" baseline="0" dirty="0" smtClean="0">
                          <a:effectLst/>
                          <a:latin typeface="Times New Roman"/>
                          <a:ea typeface="Calibri"/>
                          <a:cs typeface="Times New Roman"/>
                        </a:rPr>
                        <a:t>La France dans la mondialisation (5 à 6 h)</a:t>
                      </a:r>
                    </a:p>
                    <a:p>
                      <a:pPr>
                        <a:lnSpc>
                          <a:spcPct val="100000"/>
                        </a:lnSpc>
                        <a:spcAft>
                          <a:spcPts val="0"/>
                        </a:spcAft>
                        <a:buFontTx/>
                        <a:buChar char="-"/>
                      </a:pPr>
                      <a:r>
                        <a:rPr lang="fr-FR" sz="1400" b="0" baseline="0" dirty="0" smtClean="0">
                          <a:effectLst/>
                          <a:latin typeface="Times New Roman"/>
                          <a:ea typeface="Calibri"/>
                          <a:cs typeface="Times New Roman"/>
                        </a:rPr>
                        <a:t> La présence française dans le monde</a:t>
                      </a:r>
                    </a:p>
                    <a:p>
                      <a:pPr>
                        <a:lnSpc>
                          <a:spcPct val="100000"/>
                        </a:lnSpc>
                        <a:spcAft>
                          <a:spcPts val="0"/>
                        </a:spcAft>
                        <a:buFontTx/>
                        <a:buChar char="-"/>
                      </a:pPr>
                      <a:r>
                        <a:rPr lang="fr-FR" sz="1400" b="0" baseline="0" dirty="0" smtClean="0">
                          <a:effectLst/>
                          <a:latin typeface="Times New Roman"/>
                          <a:ea typeface="Calibri"/>
                          <a:cs typeface="Times New Roman"/>
                        </a:rPr>
                        <a:t>  Paris, ville mondiale</a:t>
                      </a:r>
                      <a:endParaRPr lang="fr-FR" sz="1400" b="1" kern="1200" baseline="0" dirty="0" smtClean="0">
                        <a:solidFill>
                          <a:schemeClr val="dk1"/>
                        </a:solidFill>
                        <a:effectLst/>
                        <a:latin typeface="Times New Roman"/>
                        <a:ea typeface="Times New Roman"/>
                        <a:cs typeface="+mn-cs"/>
                      </a:endParaRPr>
                    </a:p>
                  </a:txBody>
                  <a:tcPr/>
                </a:tc>
              </a:tr>
            </a:tbl>
          </a:graphicData>
        </a:graphic>
      </p:graphicFrame>
      <p:graphicFrame>
        <p:nvGraphicFramePr>
          <p:cNvPr id="3" name="Tableau 2"/>
          <p:cNvGraphicFramePr>
            <a:graphicFrameLocks noGrp="1"/>
          </p:cNvGraphicFramePr>
          <p:nvPr>
            <p:extLst>
              <p:ext uri="{D42A27DB-BD31-4B8C-83A1-F6EECF244321}">
                <p14:modId xmlns:p14="http://schemas.microsoft.com/office/powerpoint/2010/main" val="2462967012"/>
              </p:ext>
            </p:extLst>
          </p:nvPr>
        </p:nvGraphicFramePr>
        <p:xfrm>
          <a:off x="214282" y="4429132"/>
          <a:ext cx="8643998" cy="2261537"/>
        </p:xfrm>
        <a:graphic>
          <a:graphicData uri="http://schemas.openxmlformats.org/drawingml/2006/table">
            <a:tbl>
              <a:tblPr firstRow="1" bandRow="1">
                <a:tableStyleId>{F5AB1C69-6EDB-4FF4-983F-18BD219EF322}</a:tableStyleId>
              </a:tblPr>
              <a:tblGrid>
                <a:gridCol w="2643206"/>
                <a:gridCol w="6000792"/>
              </a:tblGrid>
              <a:tr h="463217">
                <a:tc>
                  <a:txBody>
                    <a:bodyPr/>
                    <a:lstStyle/>
                    <a:p>
                      <a:pPr algn="ctr"/>
                      <a:r>
                        <a:rPr lang="fr-FR" dirty="0" smtClean="0"/>
                        <a:t>Ce qui ne change pas</a:t>
                      </a:r>
                      <a:endParaRPr lang="fr-FR" dirty="0"/>
                    </a:p>
                  </a:txBody>
                  <a:tcPr/>
                </a:tc>
                <a:tc>
                  <a:txBody>
                    <a:bodyPr/>
                    <a:lstStyle/>
                    <a:p>
                      <a:pPr algn="ctr"/>
                      <a:r>
                        <a:rPr lang="fr-FR" dirty="0" smtClean="0"/>
                        <a:t>Ce qui change</a:t>
                      </a:r>
                      <a:endParaRPr lang="fr-FR" dirty="0"/>
                    </a:p>
                  </a:txBody>
                  <a:tcPr/>
                </a:tc>
              </a:tr>
              <a:tr h="1679923">
                <a:tc>
                  <a:txBody>
                    <a:bodyPr/>
                    <a:lstStyle/>
                    <a:p>
                      <a:pPr marL="0" indent="-285750">
                        <a:buFontTx/>
                        <a:buNone/>
                      </a:pPr>
                      <a:r>
                        <a:rPr lang="fr-FR" sz="1600" baseline="0" dirty="0" smtClean="0"/>
                        <a:t>-  </a:t>
                      </a:r>
                      <a:r>
                        <a:rPr lang="fr-FR" sz="1600" b="1" baseline="0" dirty="0" smtClean="0"/>
                        <a:t>Même type de démarche, de problématique </a:t>
                      </a:r>
                      <a:r>
                        <a:rPr lang="fr-FR" sz="1600" baseline="0" dirty="0" smtClean="0"/>
                        <a:t>: on est invité à s’interroger sur le rôle et le poids de l’UE et de la France dans le processus de mondialisation.</a:t>
                      </a:r>
                    </a:p>
                  </a:txBody>
                  <a:tcPr/>
                </a:tc>
                <a:tc>
                  <a:txBody>
                    <a:bodyPr/>
                    <a:lstStyle/>
                    <a:p>
                      <a:pPr marL="0" indent="-285750">
                        <a:buFontTx/>
                        <a:buChar char="-"/>
                      </a:pPr>
                      <a:r>
                        <a:rPr lang="fr-FR" sz="1600" dirty="0" smtClean="0"/>
                        <a:t>En</a:t>
                      </a:r>
                      <a:r>
                        <a:rPr lang="fr-FR" sz="1600" baseline="0" dirty="0" smtClean="0"/>
                        <a:t> S, la question invite à faire </a:t>
                      </a:r>
                      <a:r>
                        <a:rPr lang="fr-FR" sz="1600" b="1" baseline="0" dirty="0" smtClean="0"/>
                        <a:t>davantage le lien entre les 3 entrées pour leur donner sens </a:t>
                      </a:r>
                      <a:r>
                        <a:rPr lang="fr-FR" sz="1600" b="0" baseline="0" dirty="0" smtClean="0"/>
                        <a:t>(car dispersés </a:t>
                      </a:r>
                      <a:r>
                        <a:rPr lang="fr-FR" sz="1600" baseline="0" dirty="0" smtClean="0"/>
                        <a:t>dans plusieurs questions pour la série ES-L).</a:t>
                      </a:r>
                    </a:p>
                    <a:p>
                      <a:pPr marL="0" indent="-285750">
                        <a:buFontTx/>
                        <a:buChar char="-"/>
                      </a:pPr>
                      <a:r>
                        <a:rPr lang="fr-FR" sz="1600" baseline="0" dirty="0" smtClean="0"/>
                        <a:t>En S, l’étude de cas doit être bien reliée avec la notion de « territoire d’intégration » à laquelle elle est associée (donc en quoi ces </a:t>
                      </a:r>
                      <a:r>
                        <a:rPr lang="fr-FR" sz="1600" baseline="0" smtClean="0"/>
                        <a:t>2 exemples </a:t>
                      </a:r>
                      <a:r>
                        <a:rPr lang="fr-FR" sz="1600" baseline="0" dirty="0" smtClean="0"/>
                        <a:t>contribuent à l’ouverture de la France / UE sur le monde).</a:t>
                      </a:r>
                      <a:endParaRPr lang="fr-FR" sz="1600" dirty="0" smtClean="0"/>
                    </a:p>
                  </a:txBody>
                  <a:tcPr/>
                </a:tc>
              </a:tr>
            </a:tbl>
          </a:graphicData>
        </a:graphic>
      </p:graphicFrame>
    </p:spTree>
    <p:extLst>
      <p:ext uri="{BB962C8B-B14F-4D97-AF65-F5344CB8AC3E}">
        <p14:creationId xmlns:p14="http://schemas.microsoft.com/office/powerpoint/2010/main" val="20924287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4055730003"/>
              </p:ext>
            </p:extLst>
          </p:nvPr>
        </p:nvGraphicFramePr>
        <p:xfrm>
          <a:off x="165463" y="142853"/>
          <a:ext cx="8839200" cy="6654136"/>
        </p:xfrm>
        <a:graphic>
          <a:graphicData uri="http://schemas.openxmlformats.org/drawingml/2006/table">
            <a:tbl>
              <a:tblPr firstRow="1" bandRow="1">
                <a:tableStyleId>{F5AB1C69-6EDB-4FF4-983F-18BD219EF322}</a:tableStyleId>
              </a:tblPr>
              <a:tblGrid>
                <a:gridCol w="4263661"/>
                <a:gridCol w="4575539"/>
              </a:tblGrid>
              <a:tr h="402293">
                <a:tc>
                  <a:txBody>
                    <a:bodyPr/>
                    <a:lstStyle/>
                    <a:p>
                      <a:pPr algn="ctr"/>
                      <a:r>
                        <a:rPr lang="fr-FR" dirty="0" smtClean="0"/>
                        <a:t>En Première S (2 h 30)</a:t>
                      </a:r>
                      <a:endParaRPr lang="fr-FR" dirty="0"/>
                    </a:p>
                  </a:txBody>
                  <a:tcPr/>
                </a:tc>
                <a:tc>
                  <a:txBody>
                    <a:bodyPr/>
                    <a:lstStyle/>
                    <a:p>
                      <a:pPr algn="ctr"/>
                      <a:r>
                        <a:rPr lang="fr-FR" dirty="0" smtClean="0"/>
                        <a:t>En Première ES-L</a:t>
                      </a:r>
                      <a:r>
                        <a:rPr lang="fr-FR" baseline="0" dirty="0" smtClean="0"/>
                        <a:t> (4 h)</a:t>
                      </a:r>
                      <a:endParaRPr lang="fr-FR" dirty="0"/>
                    </a:p>
                  </a:txBody>
                  <a:tcPr/>
                </a:tc>
              </a:tr>
              <a:tr h="6251843">
                <a:tc>
                  <a:txBody>
                    <a:bodyPr/>
                    <a:lstStyle/>
                    <a:p>
                      <a:pPr marL="0" indent="0">
                        <a:buFontTx/>
                        <a:buNone/>
                      </a:pPr>
                      <a:r>
                        <a:rPr lang="fr-FR" sz="1800" b="1" kern="1200" baseline="0" dirty="0" smtClean="0">
                          <a:solidFill>
                            <a:srgbClr val="7030A0"/>
                          </a:solidFill>
                          <a:effectLst/>
                          <a:latin typeface="Times New Roman"/>
                          <a:cs typeface="Times New Roman"/>
                        </a:rPr>
                        <a:t>Thème 1 : Comprendre les territoires de proximité (7-8 h)</a:t>
                      </a:r>
                    </a:p>
                    <a:p>
                      <a:pPr marL="0" indent="0">
                        <a:buFont typeface="Wingdings" pitchFamily="2" charset="2"/>
                        <a:buChar char="Ø"/>
                      </a:pPr>
                      <a:r>
                        <a:rPr lang="fr-FR" sz="1600" b="0" kern="1200" baseline="0" dirty="0" smtClean="0">
                          <a:solidFill>
                            <a:srgbClr val="7030A0"/>
                          </a:solidFill>
                          <a:effectLst/>
                          <a:latin typeface="Times New Roman"/>
                          <a:cs typeface="Times New Roman"/>
                        </a:rPr>
                        <a:t>  Approches des territoires du quotidien</a:t>
                      </a:r>
                    </a:p>
                    <a:p>
                      <a:pPr marL="0" indent="0">
                        <a:buFontTx/>
                        <a:buNone/>
                      </a:pPr>
                      <a:endParaRPr lang="fr-FR" sz="1600" b="0" kern="1200" baseline="0" dirty="0" smtClean="0">
                        <a:solidFill>
                          <a:srgbClr val="7030A0"/>
                        </a:solidFill>
                        <a:effectLst/>
                        <a:latin typeface="Times New Roman"/>
                        <a:cs typeface="Times New Roman"/>
                      </a:endParaRPr>
                    </a:p>
                    <a:p>
                      <a:pPr marL="0" indent="0">
                        <a:buFontTx/>
                        <a:buNone/>
                      </a:pPr>
                      <a:r>
                        <a:rPr lang="fr-FR" sz="1800" b="1" kern="1200" baseline="0" dirty="0" smtClean="0">
                          <a:solidFill>
                            <a:srgbClr val="7030A0"/>
                          </a:solidFill>
                          <a:effectLst/>
                          <a:latin typeface="Times New Roman"/>
                          <a:cs typeface="Times New Roman"/>
                        </a:rPr>
                        <a:t>Thème 2 : Aménager et développer le territoire français (16-17 h)</a:t>
                      </a:r>
                    </a:p>
                    <a:p>
                      <a:pPr marL="0" indent="0">
                        <a:buFont typeface="Wingdings" pitchFamily="2" charset="2"/>
                        <a:buChar char="Ø"/>
                      </a:pPr>
                      <a:r>
                        <a:rPr lang="fr-FR" sz="1600" b="0" kern="1200" baseline="0" dirty="0" smtClean="0">
                          <a:solidFill>
                            <a:srgbClr val="7030A0"/>
                          </a:solidFill>
                          <a:effectLst/>
                          <a:latin typeface="Times New Roman"/>
                          <a:cs typeface="Times New Roman"/>
                        </a:rPr>
                        <a:t>  Valoriser et ménager les milieux</a:t>
                      </a:r>
                    </a:p>
                    <a:p>
                      <a:pPr marL="0" indent="0">
                        <a:buFont typeface="Wingdings" pitchFamily="2" charset="2"/>
                        <a:buChar char="Ø"/>
                      </a:pPr>
                      <a:r>
                        <a:rPr lang="fr-FR" sz="1600" b="0" kern="1200" baseline="0" dirty="0" smtClean="0">
                          <a:solidFill>
                            <a:srgbClr val="7030A0"/>
                          </a:solidFill>
                          <a:effectLst/>
                          <a:latin typeface="Times New Roman"/>
                          <a:cs typeface="Times New Roman"/>
                        </a:rPr>
                        <a:t>  La France en villes</a:t>
                      </a:r>
                    </a:p>
                    <a:p>
                      <a:pPr marL="0" indent="0">
                        <a:buFont typeface="Wingdings" pitchFamily="2" charset="2"/>
                        <a:buChar char="Ø"/>
                      </a:pPr>
                      <a:r>
                        <a:rPr lang="fr-FR" sz="1600" b="0" kern="1200" baseline="0" dirty="0" smtClean="0">
                          <a:solidFill>
                            <a:srgbClr val="7030A0"/>
                          </a:solidFill>
                          <a:effectLst/>
                          <a:latin typeface="Times New Roman"/>
                          <a:cs typeface="Times New Roman"/>
                        </a:rPr>
                        <a:t>  Les dynamiques des espaces productifs dans la mondialisation</a:t>
                      </a:r>
                    </a:p>
                    <a:p>
                      <a:pPr marL="0" indent="0">
                        <a:buFont typeface="Wingdings" pitchFamily="2" charset="2"/>
                        <a:buChar char="Ø"/>
                      </a:pPr>
                      <a:endParaRPr lang="fr-FR" sz="1600" b="0" kern="1200" baseline="0" dirty="0" smtClean="0">
                        <a:solidFill>
                          <a:srgbClr val="7030A0"/>
                        </a:solidFill>
                        <a:effectLst/>
                        <a:latin typeface="Times New Roman"/>
                        <a:cs typeface="Times New Roman"/>
                      </a:endParaRPr>
                    </a:p>
                    <a:p>
                      <a:pPr marL="0" indent="0">
                        <a:buFont typeface="Wingdings" pitchFamily="2" charset="2"/>
                        <a:buNone/>
                      </a:pPr>
                      <a:r>
                        <a:rPr lang="fr-FR" sz="1800" b="1" kern="1200" baseline="0" dirty="0" smtClean="0">
                          <a:solidFill>
                            <a:srgbClr val="7030A0"/>
                          </a:solidFill>
                          <a:effectLst/>
                          <a:latin typeface="Times New Roman"/>
                          <a:cs typeface="Times New Roman"/>
                        </a:rPr>
                        <a:t>Thème 3 : l’Union européenne et la France dans le monde (13-14 h)</a:t>
                      </a:r>
                      <a:endParaRPr lang="fr-FR" sz="1800" b="0" kern="1200" baseline="0" dirty="0" smtClean="0">
                        <a:solidFill>
                          <a:srgbClr val="7030A0"/>
                        </a:solidFill>
                        <a:effectLst/>
                        <a:latin typeface="Times New Roman"/>
                        <a:cs typeface="Times New Roman"/>
                      </a:endParaRPr>
                    </a:p>
                    <a:p>
                      <a:pPr marL="0" indent="0">
                        <a:buFont typeface="Wingdings" pitchFamily="2" charset="2"/>
                        <a:buChar char="Ø"/>
                      </a:pPr>
                      <a:r>
                        <a:rPr lang="fr-FR" sz="1600" b="0" kern="1200" baseline="0" dirty="0" smtClean="0">
                          <a:solidFill>
                            <a:srgbClr val="7030A0"/>
                          </a:solidFill>
                          <a:effectLst/>
                          <a:latin typeface="Times New Roman"/>
                          <a:cs typeface="Times New Roman"/>
                        </a:rPr>
                        <a:t>  Les territoires de l’Union européenne</a:t>
                      </a:r>
                    </a:p>
                    <a:p>
                      <a:pPr marL="0" indent="0">
                        <a:buFont typeface="Wingdings" pitchFamily="2" charset="2"/>
                        <a:buChar char="Ø"/>
                      </a:pPr>
                      <a:r>
                        <a:rPr lang="fr-FR" sz="1600" b="0" kern="1200" baseline="0" dirty="0" smtClean="0">
                          <a:solidFill>
                            <a:srgbClr val="7030A0"/>
                          </a:solidFill>
                          <a:effectLst/>
                          <a:latin typeface="Times New Roman"/>
                          <a:cs typeface="Times New Roman"/>
                        </a:rPr>
                        <a:t>  L’Union européenne et la France dans la mondialisation</a:t>
                      </a:r>
                    </a:p>
                  </a:txBody>
                  <a:tcPr/>
                </a:tc>
                <a:tc>
                  <a:txBody>
                    <a:bodyPr/>
                    <a:lstStyle/>
                    <a:p>
                      <a:pPr marL="0" indent="0">
                        <a:buFontTx/>
                        <a:buNone/>
                      </a:pPr>
                      <a:r>
                        <a:rPr lang="fr-FR" sz="1800" b="1" kern="1200" baseline="0" dirty="0" smtClean="0">
                          <a:solidFill>
                            <a:srgbClr val="7030A0"/>
                          </a:solidFill>
                          <a:effectLst/>
                          <a:latin typeface="Times New Roman"/>
                          <a:cs typeface="Times New Roman"/>
                        </a:rPr>
                        <a:t>Thème 1 : Comprendre les territoires de proximité (11-12 h)</a:t>
                      </a:r>
                    </a:p>
                    <a:p>
                      <a:pPr marL="0" indent="0">
                        <a:buFont typeface="Wingdings" pitchFamily="2" charset="2"/>
                        <a:buChar char="Ø"/>
                      </a:pPr>
                      <a:r>
                        <a:rPr lang="fr-FR" sz="1600" b="0" kern="1200" baseline="0" dirty="0" smtClean="0">
                          <a:solidFill>
                            <a:srgbClr val="7030A0"/>
                          </a:solidFill>
                          <a:effectLst/>
                          <a:latin typeface="Times New Roman"/>
                          <a:cs typeface="Times New Roman"/>
                        </a:rPr>
                        <a:t>  Approches des territoires du quotidien</a:t>
                      </a:r>
                    </a:p>
                    <a:p>
                      <a:pPr marL="0" indent="0">
                        <a:buFont typeface="Wingdings" pitchFamily="2" charset="2"/>
                        <a:buChar char="Ø"/>
                      </a:pPr>
                      <a:r>
                        <a:rPr lang="fr-FR" sz="1600" b="0" kern="1200" baseline="0" dirty="0" smtClean="0">
                          <a:solidFill>
                            <a:srgbClr val="7030A0"/>
                          </a:solidFill>
                          <a:effectLst/>
                          <a:latin typeface="Times New Roman"/>
                          <a:cs typeface="Times New Roman"/>
                        </a:rPr>
                        <a:t>  La région, territoire de vie, territoire aménagé</a:t>
                      </a:r>
                    </a:p>
                    <a:p>
                      <a:pPr marL="0" indent="0">
                        <a:buFontTx/>
                        <a:buNone/>
                      </a:pPr>
                      <a:endParaRPr lang="fr-FR" sz="800" b="0" kern="1200" baseline="0" dirty="0" smtClean="0">
                        <a:solidFill>
                          <a:srgbClr val="7030A0"/>
                        </a:solidFill>
                        <a:effectLst/>
                        <a:latin typeface="Times New Roman"/>
                        <a:cs typeface="Times New Roman"/>
                      </a:endParaRPr>
                    </a:p>
                    <a:p>
                      <a:pPr marL="0" indent="0">
                        <a:buFontTx/>
                        <a:buNone/>
                      </a:pPr>
                      <a:r>
                        <a:rPr lang="fr-FR" sz="1800" b="1" kern="1200" baseline="0" dirty="0" smtClean="0">
                          <a:solidFill>
                            <a:srgbClr val="7030A0"/>
                          </a:solidFill>
                          <a:effectLst/>
                          <a:latin typeface="Times New Roman"/>
                          <a:cs typeface="Times New Roman"/>
                        </a:rPr>
                        <a:t>Thème 2 : Aménager et développer le territoire français (24-26 h)</a:t>
                      </a:r>
                    </a:p>
                    <a:p>
                      <a:pPr marL="0" indent="0">
                        <a:buFont typeface="Wingdings" pitchFamily="2" charset="2"/>
                        <a:buChar char="Ø"/>
                      </a:pPr>
                      <a:r>
                        <a:rPr lang="fr-FR" sz="1600" b="0" kern="1200" baseline="0" dirty="0" smtClean="0">
                          <a:solidFill>
                            <a:srgbClr val="7030A0"/>
                          </a:solidFill>
                          <a:effectLst/>
                          <a:latin typeface="Times New Roman"/>
                          <a:cs typeface="Times New Roman"/>
                        </a:rPr>
                        <a:t>  Valoriser et ménager les milieux</a:t>
                      </a:r>
                    </a:p>
                    <a:p>
                      <a:pPr marL="0" indent="0">
                        <a:buFont typeface="Wingdings" pitchFamily="2" charset="2"/>
                        <a:buChar char="Ø"/>
                      </a:pPr>
                      <a:r>
                        <a:rPr lang="fr-FR" sz="1600" b="0" kern="1200" baseline="0" dirty="0" smtClean="0">
                          <a:solidFill>
                            <a:srgbClr val="7030A0"/>
                          </a:solidFill>
                          <a:effectLst/>
                          <a:latin typeface="Times New Roman"/>
                          <a:cs typeface="Times New Roman"/>
                        </a:rPr>
                        <a:t>  La France en villes</a:t>
                      </a:r>
                    </a:p>
                    <a:p>
                      <a:pPr marL="0" indent="0">
                        <a:buFont typeface="Wingdings" pitchFamily="2" charset="2"/>
                        <a:buChar char="Ø"/>
                      </a:pPr>
                      <a:r>
                        <a:rPr lang="fr-FR" sz="1600" b="0" kern="1200" baseline="0" dirty="0" smtClean="0">
                          <a:solidFill>
                            <a:srgbClr val="7030A0"/>
                          </a:solidFill>
                          <a:effectLst/>
                          <a:latin typeface="Times New Roman"/>
                          <a:cs typeface="Times New Roman"/>
                        </a:rPr>
                        <a:t>  Les dynamiques des espaces productifs dans la mondialisation</a:t>
                      </a:r>
                    </a:p>
                    <a:p>
                      <a:pPr marL="0" indent="0">
                        <a:buFont typeface="Wingdings" pitchFamily="2" charset="2"/>
                        <a:buChar char="Ø"/>
                      </a:pPr>
                      <a:r>
                        <a:rPr lang="fr-FR" sz="1600" b="0" kern="1200" baseline="0" dirty="0" smtClean="0">
                          <a:solidFill>
                            <a:srgbClr val="7030A0"/>
                          </a:solidFill>
                          <a:effectLst/>
                          <a:latin typeface="Times New Roman"/>
                          <a:cs typeface="Times New Roman"/>
                        </a:rPr>
                        <a:t>  Mobilités, flux et réseaux de communication dans la mondialisation</a:t>
                      </a:r>
                    </a:p>
                    <a:p>
                      <a:pPr marL="0" indent="0">
                        <a:buFont typeface="Wingdings" pitchFamily="2" charset="2"/>
                        <a:buChar char="Ø"/>
                      </a:pPr>
                      <a:endParaRPr lang="fr-FR" sz="800" b="0" kern="1200" baseline="0" dirty="0" smtClean="0">
                        <a:solidFill>
                          <a:srgbClr val="7030A0"/>
                        </a:solidFill>
                        <a:effectLst/>
                        <a:latin typeface="Times New Roman"/>
                        <a:cs typeface="Times New Roman"/>
                      </a:endParaRPr>
                    </a:p>
                    <a:p>
                      <a:pPr marL="0" indent="0">
                        <a:buFont typeface="Wingdings" pitchFamily="2" charset="2"/>
                        <a:buNone/>
                      </a:pPr>
                      <a:r>
                        <a:rPr lang="fr-FR" sz="1800" b="1" kern="1200" baseline="0" dirty="0" smtClean="0">
                          <a:solidFill>
                            <a:srgbClr val="7030A0"/>
                          </a:solidFill>
                          <a:effectLst/>
                          <a:latin typeface="Times New Roman"/>
                          <a:cs typeface="Times New Roman"/>
                        </a:rPr>
                        <a:t>Thème 3 : l’Union européenne : dynamiques de développement des territoires (11-12 h)</a:t>
                      </a:r>
                      <a:endParaRPr lang="fr-FR" sz="1800" b="0" kern="1200" baseline="0" dirty="0" smtClean="0">
                        <a:solidFill>
                          <a:srgbClr val="7030A0"/>
                        </a:solidFill>
                        <a:effectLst/>
                        <a:latin typeface="Times New Roman"/>
                        <a:cs typeface="Times New Roman"/>
                      </a:endParaRPr>
                    </a:p>
                    <a:p>
                      <a:pPr marL="0" indent="0">
                        <a:buFont typeface="Wingdings" pitchFamily="2" charset="2"/>
                        <a:buChar char="Ø"/>
                      </a:pPr>
                      <a:r>
                        <a:rPr lang="fr-FR" sz="1600" b="0" kern="1200" baseline="0" dirty="0" smtClean="0">
                          <a:solidFill>
                            <a:srgbClr val="7030A0"/>
                          </a:solidFill>
                          <a:effectLst/>
                          <a:latin typeface="Times New Roman"/>
                          <a:cs typeface="Times New Roman"/>
                        </a:rPr>
                        <a:t>  De l’espace européen aux territoires de l’Union européenne</a:t>
                      </a:r>
                    </a:p>
                    <a:p>
                      <a:pPr marL="0" indent="0">
                        <a:buFont typeface="Wingdings" pitchFamily="2" charset="2"/>
                        <a:buChar char="Ø"/>
                      </a:pPr>
                      <a:r>
                        <a:rPr lang="fr-FR" sz="1600" b="0" kern="1200" baseline="0" dirty="0" smtClean="0">
                          <a:solidFill>
                            <a:srgbClr val="7030A0"/>
                          </a:solidFill>
                          <a:effectLst/>
                          <a:latin typeface="Times New Roman"/>
                          <a:cs typeface="Times New Roman"/>
                        </a:rPr>
                        <a:t>  Les territoires ultramarins de l’Union européenne et leur développement</a:t>
                      </a:r>
                    </a:p>
                    <a:p>
                      <a:pPr marL="0" indent="0">
                        <a:buFont typeface="Wingdings" pitchFamily="2" charset="2"/>
                        <a:buChar char="Ø"/>
                      </a:pPr>
                      <a:endParaRPr lang="fr-FR" sz="800" b="0" kern="1200" baseline="0" dirty="0" smtClean="0">
                        <a:solidFill>
                          <a:srgbClr val="7030A0"/>
                        </a:solidFill>
                        <a:effectLst/>
                        <a:latin typeface="Times New Roman"/>
                        <a:cs typeface="Times New Roman"/>
                      </a:endParaRPr>
                    </a:p>
                    <a:p>
                      <a:pPr marL="0" indent="0">
                        <a:buFont typeface="Wingdings" pitchFamily="2" charset="2"/>
                        <a:buNone/>
                      </a:pPr>
                      <a:r>
                        <a:rPr lang="fr-FR" sz="1800" b="1" kern="1200" baseline="0" dirty="0" smtClean="0">
                          <a:solidFill>
                            <a:srgbClr val="7030A0"/>
                          </a:solidFill>
                          <a:effectLst/>
                          <a:latin typeface="Times New Roman"/>
                          <a:cs typeface="Times New Roman"/>
                        </a:rPr>
                        <a:t>Thème 4 : France et Europe dans le monde (11-12 h)</a:t>
                      </a:r>
                      <a:endParaRPr lang="fr-FR" sz="1800" b="0" kern="1200" baseline="0" dirty="0" smtClean="0">
                        <a:solidFill>
                          <a:srgbClr val="7030A0"/>
                        </a:solidFill>
                        <a:effectLst/>
                        <a:latin typeface="Times New Roman"/>
                        <a:cs typeface="Times New Roman"/>
                      </a:endParaRPr>
                    </a:p>
                    <a:p>
                      <a:pPr marL="0" indent="0">
                        <a:buFont typeface="Wingdings" pitchFamily="2" charset="2"/>
                        <a:buChar char="Ø"/>
                      </a:pPr>
                      <a:r>
                        <a:rPr lang="fr-FR" sz="1600" b="0" kern="1200" baseline="0" dirty="0" smtClean="0">
                          <a:solidFill>
                            <a:srgbClr val="7030A0"/>
                          </a:solidFill>
                          <a:effectLst/>
                          <a:latin typeface="Times New Roman"/>
                          <a:cs typeface="Times New Roman"/>
                        </a:rPr>
                        <a:t>  L’Union européenne dans la mondialisation</a:t>
                      </a:r>
                    </a:p>
                    <a:p>
                      <a:pPr marL="0" indent="0">
                        <a:buFont typeface="Wingdings" pitchFamily="2" charset="2"/>
                        <a:buChar char="Ø"/>
                      </a:pPr>
                      <a:r>
                        <a:rPr lang="fr-FR" sz="1600" b="0" kern="1200" baseline="0" dirty="0" smtClean="0">
                          <a:solidFill>
                            <a:srgbClr val="7030A0"/>
                          </a:solidFill>
                          <a:effectLst/>
                          <a:latin typeface="Times New Roman"/>
                          <a:cs typeface="Times New Roman"/>
                        </a:rPr>
                        <a:t>  La France dans la mondialisation</a:t>
                      </a:r>
                    </a:p>
                  </a:txBody>
                  <a:tcPr/>
                </a:tc>
              </a:tr>
            </a:tbl>
          </a:graphicData>
        </a:graphic>
      </p:graphicFrame>
    </p:spTree>
    <p:extLst>
      <p:ext uri="{BB962C8B-B14F-4D97-AF65-F5344CB8AC3E}">
        <p14:creationId xmlns:p14="http://schemas.microsoft.com/office/powerpoint/2010/main" val="41182210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3555199979"/>
              </p:ext>
            </p:extLst>
          </p:nvPr>
        </p:nvGraphicFramePr>
        <p:xfrm>
          <a:off x="165463" y="142853"/>
          <a:ext cx="8839200" cy="6654136"/>
        </p:xfrm>
        <a:graphic>
          <a:graphicData uri="http://schemas.openxmlformats.org/drawingml/2006/table">
            <a:tbl>
              <a:tblPr firstRow="1" bandRow="1">
                <a:tableStyleId>{F5AB1C69-6EDB-4FF4-983F-18BD219EF322}</a:tableStyleId>
              </a:tblPr>
              <a:tblGrid>
                <a:gridCol w="4263661"/>
                <a:gridCol w="4575539"/>
              </a:tblGrid>
              <a:tr h="402293">
                <a:tc>
                  <a:txBody>
                    <a:bodyPr/>
                    <a:lstStyle/>
                    <a:p>
                      <a:pPr algn="ctr"/>
                      <a:r>
                        <a:rPr lang="fr-FR" dirty="0" smtClean="0"/>
                        <a:t>En Première S (2 h 30)</a:t>
                      </a:r>
                      <a:endParaRPr lang="fr-FR" dirty="0"/>
                    </a:p>
                  </a:txBody>
                  <a:tcPr/>
                </a:tc>
                <a:tc>
                  <a:txBody>
                    <a:bodyPr/>
                    <a:lstStyle/>
                    <a:p>
                      <a:pPr algn="ctr"/>
                      <a:r>
                        <a:rPr lang="fr-FR" dirty="0" smtClean="0"/>
                        <a:t>En Première ES-L</a:t>
                      </a:r>
                      <a:r>
                        <a:rPr lang="fr-FR" baseline="0" dirty="0" smtClean="0"/>
                        <a:t> (4 h)</a:t>
                      </a:r>
                      <a:endParaRPr lang="fr-FR" dirty="0"/>
                    </a:p>
                  </a:txBody>
                  <a:tcPr/>
                </a:tc>
              </a:tr>
              <a:tr h="6251843">
                <a:tc>
                  <a:txBody>
                    <a:bodyPr/>
                    <a:lstStyle/>
                    <a:p>
                      <a:pPr marL="0" indent="0">
                        <a:buFontTx/>
                        <a:buNone/>
                      </a:pPr>
                      <a:r>
                        <a:rPr lang="fr-FR" sz="1800" b="1" kern="1200" baseline="0" dirty="0" smtClean="0">
                          <a:solidFill>
                            <a:srgbClr val="7030A0"/>
                          </a:solidFill>
                          <a:effectLst/>
                          <a:latin typeface="Times New Roman"/>
                          <a:cs typeface="Times New Roman"/>
                        </a:rPr>
                        <a:t>Thème 1 : Comprendre les territoires de proximité (7-8 h)</a:t>
                      </a:r>
                    </a:p>
                    <a:p>
                      <a:pPr marL="0" indent="0">
                        <a:buFont typeface="Wingdings" pitchFamily="2" charset="2"/>
                        <a:buChar char="Ø"/>
                      </a:pPr>
                      <a:r>
                        <a:rPr lang="fr-FR" sz="1600" b="0" kern="1200" baseline="0" dirty="0" smtClean="0">
                          <a:solidFill>
                            <a:srgbClr val="7030A0"/>
                          </a:solidFill>
                          <a:effectLst/>
                          <a:latin typeface="Times New Roman"/>
                          <a:cs typeface="Times New Roman"/>
                        </a:rPr>
                        <a:t>  Approches des territoires du quotidien</a:t>
                      </a:r>
                    </a:p>
                    <a:p>
                      <a:pPr marL="0" indent="0">
                        <a:buFontTx/>
                        <a:buNone/>
                      </a:pPr>
                      <a:endParaRPr lang="fr-FR" sz="1600" b="0" kern="1200" baseline="0" dirty="0" smtClean="0">
                        <a:solidFill>
                          <a:srgbClr val="7030A0"/>
                        </a:solidFill>
                        <a:effectLst/>
                        <a:latin typeface="Times New Roman"/>
                        <a:cs typeface="Times New Roman"/>
                      </a:endParaRPr>
                    </a:p>
                    <a:p>
                      <a:pPr marL="0" indent="0">
                        <a:buFontTx/>
                        <a:buNone/>
                      </a:pPr>
                      <a:r>
                        <a:rPr lang="fr-FR" sz="1800" b="1" kern="1200" baseline="0" dirty="0" smtClean="0">
                          <a:solidFill>
                            <a:srgbClr val="7030A0"/>
                          </a:solidFill>
                          <a:effectLst/>
                          <a:latin typeface="Times New Roman"/>
                          <a:cs typeface="Times New Roman"/>
                        </a:rPr>
                        <a:t>Thème 2 : Aménager et développer le territoire français (16-17 h)</a:t>
                      </a:r>
                    </a:p>
                    <a:p>
                      <a:pPr marL="0" indent="0">
                        <a:buFont typeface="Wingdings" pitchFamily="2" charset="2"/>
                        <a:buChar char="Ø"/>
                      </a:pPr>
                      <a:r>
                        <a:rPr lang="fr-FR" sz="1600" b="0" kern="1200" baseline="0" dirty="0" smtClean="0">
                          <a:solidFill>
                            <a:srgbClr val="7030A0"/>
                          </a:solidFill>
                          <a:effectLst/>
                          <a:latin typeface="Times New Roman"/>
                          <a:cs typeface="Times New Roman"/>
                        </a:rPr>
                        <a:t>  Valoriser et ménager les milieux</a:t>
                      </a:r>
                    </a:p>
                    <a:p>
                      <a:pPr marL="0" indent="0">
                        <a:buFont typeface="Wingdings" pitchFamily="2" charset="2"/>
                        <a:buChar char="Ø"/>
                      </a:pPr>
                      <a:r>
                        <a:rPr lang="fr-FR" sz="1600" b="0" kern="1200" baseline="0" dirty="0" smtClean="0">
                          <a:solidFill>
                            <a:srgbClr val="7030A0"/>
                          </a:solidFill>
                          <a:effectLst/>
                          <a:latin typeface="Times New Roman"/>
                          <a:cs typeface="Times New Roman"/>
                        </a:rPr>
                        <a:t>  La France en villes</a:t>
                      </a:r>
                    </a:p>
                    <a:p>
                      <a:pPr marL="0" indent="0">
                        <a:buFont typeface="Wingdings" pitchFamily="2" charset="2"/>
                        <a:buChar char="Ø"/>
                      </a:pPr>
                      <a:r>
                        <a:rPr lang="fr-FR" sz="1600" b="0" kern="1200" baseline="0" dirty="0" smtClean="0">
                          <a:solidFill>
                            <a:srgbClr val="7030A0"/>
                          </a:solidFill>
                          <a:effectLst/>
                          <a:latin typeface="Times New Roman"/>
                          <a:cs typeface="Times New Roman"/>
                        </a:rPr>
                        <a:t>  Les dynamiques des espaces productifs dans la mondialisation</a:t>
                      </a:r>
                    </a:p>
                    <a:p>
                      <a:pPr marL="0" indent="0">
                        <a:buFont typeface="Wingdings" pitchFamily="2" charset="2"/>
                        <a:buChar char="Ø"/>
                      </a:pPr>
                      <a:endParaRPr lang="fr-FR" sz="1600" b="0" kern="1200" baseline="0" dirty="0" smtClean="0">
                        <a:solidFill>
                          <a:srgbClr val="7030A0"/>
                        </a:solidFill>
                        <a:effectLst/>
                        <a:latin typeface="Times New Roman"/>
                        <a:cs typeface="Times New Roman"/>
                      </a:endParaRPr>
                    </a:p>
                    <a:p>
                      <a:pPr marL="0" indent="0">
                        <a:buFont typeface="Wingdings" pitchFamily="2" charset="2"/>
                        <a:buNone/>
                      </a:pPr>
                      <a:r>
                        <a:rPr lang="fr-FR" sz="1800" b="1" kern="1200" baseline="0" dirty="0" smtClean="0">
                          <a:solidFill>
                            <a:srgbClr val="7030A0"/>
                          </a:solidFill>
                          <a:effectLst/>
                          <a:latin typeface="Times New Roman"/>
                          <a:cs typeface="Times New Roman"/>
                        </a:rPr>
                        <a:t>Thème 3 : l’Union européenne et la France dans le monde (13-14 h)</a:t>
                      </a:r>
                      <a:endParaRPr lang="fr-FR" sz="1800" b="0" kern="1200" baseline="0" dirty="0" smtClean="0">
                        <a:solidFill>
                          <a:srgbClr val="7030A0"/>
                        </a:solidFill>
                        <a:effectLst/>
                        <a:latin typeface="Times New Roman"/>
                        <a:cs typeface="Times New Roman"/>
                      </a:endParaRPr>
                    </a:p>
                    <a:p>
                      <a:pPr marL="0" indent="0">
                        <a:buFont typeface="Wingdings" pitchFamily="2" charset="2"/>
                        <a:buChar char="Ø"/>
                      </a:pPr>
                      <a:r>
                        <a:rPr lang="fr-FR" sz="1600" b="0" kern="1200" baseline="0" dirty="0" smtClean="0">
                          <a:solidFill>
                            <a:srgbClr val="7030A0"/>
                          </a:solidFill>
                          <a:effectLst/>
                          <a:latin typeface="Times New Roman"/>
                          <a:cs typeface="Times New Roman"/>
                        </a:rPr>
                        <a:t>  Les territoires de l’Union européenne</a:t>
                      </a:r>
                    </a:p>
                    <a:p>
                      <a:pPr marL="0" indent="0">
                        <a:buFont typeface="Wingdings" pitchFamily="2" charset="2"/>
                        <a:buChar char="Ø"/>
                      </a:pPr>
                      <a:r>
                        <a:rPr lang="fr-FR" sz="1600" b="0" kern="1200" baseline="0" dirty="0" smtClean="0">
                          <a:solidFill>
                            <a:srgbClr val="7030A0"/>
                          </a:solidFill>
                          <a:effectLst/>
                          <a:latin typeface="Times New Roman"/>
                          <a:cs typeface="Times New Roman"/>
                        </a:rPr>
                        <a:t>  L’Union européenne et la France dans la mondialisation</a:t>
                      </a:r>
                    </a:p>
                  </a:txBody>
                  <a:tcPr/>
                </a:tc>
                <a:tc>
                  <a:txBody>
                    <a:bodyPr/>
                    <a:lstStyle/>
                    <a:p>
                      <a:pPr marL="0" indent="0">
                        <a:buFontTx/>
                        <a:buNone/>
                      </a:pPr>
                      <a:r>
                        <a:rPr lang="fr-FR" sz="1800" b="1" kern="1200" baseline="0" dirty="0" smtClean="0">
                          <a:solidFill>
                            <a:srgbClr val="7030A0"/>
                          </a:solidFill>
                          <a:effectLst/>
                          <a:latin typeface="Times New Roman"/>
                          <a:cs typeface="Times New Roman"/>
                        </a:rPr>
                        <a:t>Thème 1 : Comprendre les territoires de proximité (11-12 h)</a:t>
                      </a:r>
                    </a:p>
                    <a:p>
                      <a:pPr marL="0" indent="0">
                        <a:buFont typeface="Wingdings" pitchFamily="2" charset="2"/>
                        <a:buChar char="Ø"/>
                      </a:pPr>
                      <a:r>
                        <a:rPr lang="fr-FR" sz="1600" b="0" kern="1200" baseline="0" dirty="0" smtClean="0">
                          <a:solidFill>
                            <a:srgbClr val="7030A0"/>
                          </a:solidFill>
                          <a:effectLst/>
                          <a:latin typeface="Times New Roman"/>
                          <a:cs typeface="Times New Roman"/>
                        </a:rPr>
                        <a:t>  Approches des territoires du quotidien</a:t>
                      </a:r>
                    </a:p>
                    <a:p>
                      <a:pPr marL="0" indent="0">
                        <a:buFont typeface="Wingdings" pitchFamily="2" charset="2"/>
                        <a:buChar char="Ø"/>
                      </a:pPr>
                      <a:r>
                        <a:rPr lang="fr-FR" sz="1600" b="0" kern="1200" baseline="0" dirty="0" smtClean="0">
                          <a:solidFill>
                            <a:srgbClr val="7030A0"/>
                          </a:solidFill>
                          <a:effectLst/>
                          <a:latin typeface="Times New Roman"/>
                          <a:cs typeface="Times New Roman"/>
                        </a:rPr>
                        <a:t>  La région, territoire de vie, territoire aménagé</a:t>
                      </a:r>
                    </a:p>
                    <a:p>
                      <a:pPr marL="0" indent="0">
                        <a:buFontTx/>
                        <a:buNone/>
                      </a:pPr>
                      <a:endParaRPr lang="fr-FR" sz="800" b="0" kern="1200" baseline="0" dirty="0" smtClean="0">
                        <a:solidFill>
                          <a:srgbClr val="7030A0"/>
                        </a:solidFill>
                        <a:effectLst/>
                        <a:latin typeface="Times New Roman"/>
                        <a:cs typeface="Times New Roman"/>
                      </a:endParaRPr>
                    </a:p>
                    <a:p>
                      <a:pPr marL="0" indent="0">
                        <a:buFontTx/>
                        <a:buNone/>
                      </a:pPr>
                      <a:r>
                        <a:rPr lang="fr-FR" sz="1800" b="1" kern="1200" baseline="0" dirty="0" smtClean="0">
                          <a:solidFill>
                            <a:srgbClr val="7030A0"/>
                          </a:solidFill>
                          <a:effectLst/>
                          <a:latin typeface="Times New Roman"/>
                          <a:cs typeface="Times New Roman"/>
                        </a:rPr>
                        <a:t>Thème 2 : Aménager et développer le territoire français (24-26 h)</a:t>
                      </a:r>
                    </a:p>
                    <a:p>
                      <a:pPr marL="0" indent="0">
                        <a:buFont typeface="Wingdings" pitchFamily="2" charset="2"/>
                        <a:buChar char="Ø"/>
                      </a:pPr>
                      <a:r>
                        <a:rPr lang="fr-FR" sz="1600" b="0" kern="1200" baseline="0" dirty="0" smtClean="0">
                          <a:solidFill>
                            <a:srgbClr val="7030A0"/>
                          </a:solidFill>
                          <a:effectLst/>
                          <a:latin typeface="Times New Roman"/>
                          <a:cs typeface="Times New Roman"/>
                        </a:rPr>
                        <a:t>  Valoriser et ménager les milieux</a:t>
                      </a:r>
                    </a:p>
                    <a:p>
                      <a:pPr marL="0" indent="0">
                        <a:buFont typeface="Wingdings" pitchFamily="2" charset="2"/>
                        <a:buChar char="Ø"/>
                      </a:pPr>
                      <a:r>
                        <a:rPr lang="fr-FR" sz="1600" b="0" kern="1200" baseline="0" dirty="0" smtClean="0">
                          <a:solidFill>
                            <a:srgbClr val="7030A0"/>
                          </a:solidFill>
                          <a:effectLst/>
                          <a:latin typeface="Times New Roman"/>
                          <a:cs typeface="Times New Roman"/>
                        </a:rPr>
                        <a:t>  La France en villes</a:t>
                      </a:r>
                    </a:p>
                    <a:p>
                      <a:pPr marL="0" indent="0">
                        <a:buFont typeface="Wingdings" pitchFamily="2" charset="2"/>
                        <a:buChar char="Ø"/>
                      </a:pPr>
                      <a:r>
                        <a:rPr lang="fr-FR" sz="1600" b="0" kern="1200" baseline="0" dirty="0" smtClean="0">
                          <a:solidFill>
                            <a:srgbClr val="7030A0"/>
                          </a:solidFill>
                          <a:effectLst/>
                          <a:latin typeface="Times New Roman"/>
                          <a:cs typeface="Times New Roman"/>
                        </a:rPr>
                        <a:t>  Les dynamiques des espaces productifs dans la mondialisation</a:t>
                      </a:r>
                    </a:p>
                    <a:p>
                      <a:pPr marL="0" indent="0">
                        <a:buFont typeface="Wingdings" pitchFamily="2" charset="2"/>
                        <a:buChar char="Ø"/>
                      </a:pPr>
                      <a:r>
                        <a:rPr lang="fr-FR" sz="1600" b="0" kern="1200" baseline="0" dirty="0" smtClean="0">
                          <a:solidFill>
                            <a:srgbClr val="7030A0"/>
                          </a:solidFill>
                          <a:effectLst/>
                          <a:latin typeface="Times New Roman"/>
                          <a:cs typeface="Times New Roman"/>
                        </a:rPr>
                        <a:t>  Mobilités, flux et réseaux de communication dans la mondialisation</a:t>
                      </a:r>
                    </a:p>
                    <a:p>
                      <a:pPr marL="0" indent="0">
                        <a:buFont typeface="Wingdings" pitchFamily="2" charset="2"/>
                        <a:buChar char="Ø"/>
                      </a:pPr>
                      <a:endParaRPr lang="fr-FR" sz="800" b="0" kern="1200" baseline="0" dirty="0" smtClean="0">
                        <a:solidFill>
                          <a:srgbClr val="7030A0"/>
                        </a:solidFill>
                        <a:effectLst/>
                        <a:latin typeface="Times New Roman"/>
                        <a:cs typeface="Times New Roman"/>
                      </a:endParaRPr>
                    </a:p>
                    <a:p>
                      <a:pPr marL="0" indent="0">
                        <a:buFont typeface="Wingdings" pitchFamily="2" charset="2"/>
                        <a:buNone/>
                      </a:pPr>
                      <a:r>
                        <a:rPr lang="fr-FR" sz="1800" b="1" kern="1200" baseline="0" dirty="0" smtClean="0">
                          <a:solidFill>
                            <a:srgbClr val="7030A0"/>
                          </a:solidFill>
                          <a:effectLst/>
                          <a:latin typeface="Times New Roman"/>
                          <a:cs typeface="Times New Roman"/>
                        </a:rPr>
                        <a:t>Thème 3 : l’Union européenne : dynamiques de développement des territoires (11-12 h)</a:t>
                      </a:r>
                      <a:endParaRPr lang="fr-FR" sz="1800" b="0" kern="1200" baseline="0" dirty="0" smtClean="0">
                        <a:solidFill>
                          <a:srgbClr val="7030A0"/>
                        </a:solidFill>
                        <a:effectLst/>
                        <a:latin typeface="Times New Roman"/>
                        <a:cs typeface="Times New Roman"/>
                      </a:endParaRPr>
                    </a:p>
                    <a:p>
                      <a:pPr marL="0" indent="0">
                        <a:buFont typeface="Wingdings" pitchFamily="2" charset="2"/>
                        <a:buChar char="Ø"/>
                      </a:pPr>
                      <a:r>
                        <a:rPr lang="fr-FR" sz="1600" b="0" kern="1200" baseline="0" dirty="0" smtClean="0">
                          <a:solidFill>
                            <a:srgbClr val="7030A0"/>
                          </a:solidFill>
                          <a:effectLst/>
                          <a:latin typeface="Times New Roman"/>
                          <a:cs typeface="Times New Roman"/>
                        </a:rPr>
                        <a:t>  De l’espace européen aux territoires de l’Union européenne</a:t>
                      </a:r>
                    </a:p>
                    <a:p>
                      <a:pPr marL="0" indent="0">
                        <a:buFont typeface="Wingdings" pitchFamily="2" charset="2"/>
                        <a:buChar char="Ø"/>
                      </a:pPr>
                      <a:r>
                        <a:rPr lang="fr-FR" sz="1600" b="0" kern="1200" baseline="0" dirty="0" smtClean="0">
                          <a:solidFill>
                            <a:srgbClr val="7030A0"/>
                          </a:solidFill>
                          <a:effectLst/>
                          <a:latin typeface="Times New Roman"/>
                          <a:cs typeface="Times New Roman"/>
                        </a:rPr>
                        <a:t>  Les territoires ultramarins de l’Union européenne et leur développement</a:t>
                      </a:r>
                    </a:p>
                    <a:p>
                      <a:pPr marL="0" indent="0">
                        <a:buFont typeface="Wingdings" pitchFamily="2" charset="2"/>
                        <a:buChar char="Ø"/>
                      </a:pPr>
                      <a:endParaRPr lang="fr-FR" sz="800" b="0" kern="1200" baseline="0" dirty="0" smtClean="0">
                        <a:solidFill>
                          <a:srgbClr val="7030A0"/>
                        </a:solidFill>
                        <a:effectLst/>
                        <a:latin typeface="Times New Roman"/>
                        <a:cs typeface="Times New Roman"/>
                      </a:endParaRPr>
                    </a:p>
                    <a:p>
                      <a:pPr marL="0" indent="0">
                        <a:buFont typeface="Wingdings" pitchFamily="2" charset="2"/>
                        <a:buNone/>
                      </a:pPr>
                      <a:r>
                        <a:rPr lang="fr-FR" sz="1800" b="1" kern="1200" baseline="0" dirty="0" smtClean="0">
                          <a:solidFill>
                            <a:srgbClr val="7030A0"/>
                          </a:solidFill>
                          <a:effectLst/>
                          <a:latin typeface="Times New Roman"/>
                          <a:cs typeface="Times New Roman"/>
                        </a:rPr>
                        <a:t>Thème 4 : France et Europe dans le monde (11-12 h)</a:t>
                      </a:r>
                      <a:endParaRPr lang="fr-FR" sz="1800" b="0" kern="1200" baseline="0" dirty="0" smtClean="0">
                        <a:solidFill>
                          <a:srgbClr val="7030A0"/>
                        </a:solidFill>
                        <a:effectLst/>
                        <a:latin typeface="Times New Roman"/>
                        <a:cs typeface="Times New Roman"/>
                      </a:endParaRPr>
                    </a:p>
                    <a:p>
                      <a:pPr marL="0" indent="0">
                        <a:buFont typeface="Wingdings" pitchFamily="2" charset="2"/>
                        <a:buChar char="Ø"/>
                      </a:pPr>
                      <a:r>
                        <a:rPr lang="fr-FR" sz="1600" b="0" kern="1200" baseline="0" dirty="0" smtClean="0">
                          <a:solidFill>
                            <a:srgbClr val="7030A0"/>
                          </a:solidFill>
                          <a:effectLst/>
                          <a:latin typeface="Times New Roman"/>
                          <a:cs typeface="Times New Roman"/>
                        </a:rPr>
                        <a:t>  L’Union européenne dans la mondialisation</a:t>
                      </a:r>
                    </a:p>
                    <a:p>
                      <a:pPr marL="0" indent="0">
                        <a:buFont typeface="Wingdings" pitchFamily="2" charset="2"/>
                        <a:buChar char="Ø"/>
                      </a:pPr>
                      <a:r>
                        <a:rPr lang="fr-FR" sz="1600" b="0" kern="1200" baseline="0" dirty="0" smtClean="0">
                          <a:solidFill>
                            <a:srgbClr val="7030A0"/>
                          </a:solidFill>
                          <a:effectLst/>
                          <a:latin typeface="Times New Roman"/>
                          <a:cs typeface="Times New Roman"/>
                        </a:rPr>
                        <a:t>  La France dans la mondialisation</a:t>
                      </a:r>
                    </a:p>
                  </a:txBody>
                  <a:tcPr/>
                </a:tc>
              </a:tr>
            </a:tbl>
          </a:graphicData>
        </a:graphic>
      </p:graphicFrame>
      <p:cxnSp>
        <p:nvCxnSpPr>
          <p:cNvPr id="4" name="Connecteur droit avec flèche 3"/>
          <p:cNvCxnSpPr/>
          <p:nvPr/>
        </p:nvCxnSpPr>
        <p:spPr>
          <a:xfrm>
            <a:off x="3648207" y="1252617"/>
            <a:ext cx="857256" cy="1588"/>
          </a:xfrm>
          <a:prstGeom prst="straightConnector1">
            <a:avLst/>
          </a:prstGeom>
          <a:ln>
            <a:solidFill>
              <a:srgbClr val="FF0000"/>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6" name="Connecteur droit avec flèche 5"/>
          <p:cNvCxnSpPr/>
          <p:nvPr/>
        </p:nvCxnSpPr>
        <p:spPr>
          <a:xfrm>
            <a:off x="3286116" y="2285992"/>
            <a:ext cx="1214445" cy="134896"/>
          </a:xfrm>
          <a:prstGeom prst="straightConnector1">
            <a:avLst/>
          </a:prstGeom>
          <a:ln>
            <a:solidFill>
              <a:srgbClr val="FF0000"/>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8" name="Connecteur droit avec flèche 7"/>
          <p:cNvCxnSpPr/>
          <p:nvPr/>
        </p:nvCxnSpPr>
        <p:spPr>
          <a:xfrm>
            <a:off x="2214546" y="2567754"/>
            <a:ext cx="2276074" cy="117239"/>
          </a:xfrm>
          <a:prstGeom prst="straightConnector1">
            <a:avLst/>
          </a:prstGeom>
          <a:ln>
            <a:solidFill>
              <a:srgbClr val="FF0000"/>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10" name="Connecteur droit avec flèche 9"/>
          <p:cNvCxnSpPr/>
          <p:nvPr/>
        </p:nvCxnSpPr>
        <p:spPr>
          <a:xfrm>
            <a:off x="1691680" y="2924944"/>
            <a:ext cx="2808881" cy="3990"/>
          </a:xfrm>
          <a:prstGeom prst="straightConnector1">
            <a:avLst/>
          </a:prstGeom>
          <a:ln>
            <a:solidFill>
              <a:srgbClr val="FF0000"/>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11" name="Connecteur droit avec flèche 10"/>
          <p:cNvCxnSpPr/>
          <p:nvPr/>
        </p:nvCxnSpPr>
        <p:spPr>
          <a:xfrm rot="16200000" flipH="1">
            <a:off x="2214546" y="4429132"/>
            <a:ext cx="1928826" cy="1928826"/>
          </a:xfrm>
          <a:prstGeom prst="straightConnector1">
            <a:avLst/>
          </a:prstGeom>
          <a:ln>
            <a:solidFill>
              <a:srgbClr val="FF0000"/>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14" name="Parenthèse fermante 13"/>
          <p:cNvSpPr/>
          <p:nvPr/>
        </p:nvSpPr>
        <p:spPr>
          <a:xfrm rot="10800000">
            <a:off x="4381764" y="6093296"/>
            <a:ext cx="217713" cy="486730"/>
          </a:xfrm>
          <a:prstGeom prst="rightBracket">
            <a:avLst/>
          </a:prstGeom>
          <a:noFill/>
          <a:ln>
            <a:solidFill>
              <a:srgbClr val="FF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fr-FR"/>
          </a:p>
        </p:txBody>
      </p:sp>
      <p:sp>
        <p:nvSpPr>
          <p:cNvPr id="15" name="Parenthèse fermante 14"/>
          <p:cNvSpPr/>
          <p:nvPr/>
        </p:nvSpPr>
        <p:spPr>
          <a:xfrm rot="10800000">
            <a:off x="4339452" y="4418086"/>
            <a:ext cx="322220" cy="1000132"/>
          </a:xfrm>
          <a:prstGeom prst="rightBracket">
            <a:avLst/>
          </a:prstGeom>
          <a:noFill/>
          <a:ln>
            <a:solidFill>
              <a:srgbClr val="FF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fr-FR"/>
          </a:p>
        </p:txBody>
      </p:sp>
      <p:cxnSp>
        <p:nvCxnSpPr>
          <p:cNvPr id="16" name="Connecteur droit avec flèche 15"/>
          <p:cNvCxnSpPr/>
          <p:nvPr/>
        </p:nvCxnSpPr>
        <p:spPr>
          <a:xfrm rot="16200000" flipH="1">
            <a:off x="3480883" y="4250536"/>
            <a:ext cx="928694" cy="571504"/>
          </a:xfrm>
          <a:prstGeom prst="straightConnector1">
            <a:avLst/>
          </a:prstGeom>
          <a:ln>
            <a:solidFill>
              <a:srgbClr val="FF0000"/>
            </a:solidFill>
            <a:headEnd type="arrow"/>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92428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par>
                                <p:cTn id="10" presetID="55" presetClass="entr" presetSubtype="0" fill="hold" nodeType="with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1000" fill="hold"/>
                                        <p:tgtEl>
                                          <p:spTgt spid="6"/>
                                        </p:tgtEl>
                                        <p:attrNameLst>
                                          <p:attrName>ppt_w</p:attrName>
                                        </p:attrNameLst>
                                      </p:cBhvr>
                                      <p:tavLst>
                                        <p:tav tm="0">
                                          <p:val>
                                            <p:strVal val="#ppt_w*0.70"/>
                                          </p:val>
                                        </p:tav>
                                        <p:tav tm="100000">
                                          <p:val>
                                            <p:strVal val="#ppt_w"/>
                                          </p:val>
                                        </p:tav>
                                      </p:tavLst>
                                    </p:anim>
                                    <p:anim calcmode="lin" valueType="num">
                                      <p:cBhvr>
                                        <p:cTn id="13" dur="1000" fill="hold"/>
                                        <p:tgtEl>
                                          <p:spTgt spid="6"/>
                                        </p:tgtEl>
                                        <p:attrNameLst>
                                          <p:attrName>ppt_h</p:attrName>
                                        </p:attrNameLst>
                                      </p:cBhvr>
                                      <p:tavLst>
                                        <p:tav tm="0">
                                          <p:val>
                                            <p:strVal val="#ppt_h"/>
                                          </p:val>
                                        </p:tav>
                                        <p:tav tm="100000">
                                          <p:val>
                                            <p:strVal val="#ppt_h"/>
                                          </p:val>
                                        </p:tav>
                                      </p:tavLst>
                                    </p:anim>
                                    <p:animEffect transition="in" filter="fade">
                                      <p:cBhvr>
                                        <p:cTn id="14" dur="1000"/>
                                        <p:tgtEl>
                                          <p:spTgt spid="6"/>
                                        </p:tgtEl>
                                      </p:cBhvr>
                                    </p:animEffect>
                                  </p:childTnLst>
                                </p:cTn>
                              </p:par>
                              <p:par>
                                <p:cTn id="15" presetID="55" presetClass="entr" presetSubtype="0" fill="hold" nodeType="with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p:cTn id="17" dur="1000" fill="hold"/>
                                        <p:tgtEl>
                                          <p:spTgt spid="8"/>
                                        </p:tgtEl>
                                        <p:attrNameLst>
                                          <p:attrName>ppt_w</p:attrName>
                                        </p:attrNameLst>
                                      </p:cBhvr>
                                      <p:tavLst>
                                        <p:tav tm="0">
                                          <p:val>
                                            <p:strVal val="#ppt_w*0.70"/>
                                          </p:val>
                                        </p:tav>
                                        <p:tav tm="100000">
                                          <p:val>
                                            <p:strVal val="#ppt_w"/>
                                          </p:val>
                                        </p:tav>
                                      </p:tavLst>
                                    </p:anim>
                                    <p:anim calcmode="lin" valueType="num">
                                      <p:cBhvr>
                                        <p:cTn id="18" dur="1000" fill="hold"/>
                                        <p:tgtEl>
                                          <p:spTgt spid="8"/>
                                        </p:tgtEl>
                                        <p:attrNameLst>
                                          <p:attrName>ppt_h</p:attrName>
                                        </p:attrNameLst>
                                      </p:cBhvr>
                                      <p:tavLst>
                                        <p:tav tm="0">
                                          <p:val>
                                            <p:strVal val="#ppt_h"/>
                                          </p:val>
                                        </p:tav>
                                        <p:tav tm="100000">
                                          <p:val>
                                            <p:strVal val="#ppt_h"/>
                                          </p:val>
                                        </p:tav>
                                      </p:tavLst>
                                    </p:anim>
                                    <p:animEffect transition="in" filter="fade">
                                      <p:cBhvr>
                                        <p:cTn id="19" dur="1000"/>
                                        <p:tgtEl>
                                          <p:spTgt spid="8"/>
                                        </p:tgtEl>
                                      </p:cBhvr>
                                    </p:animEffect>
                                  </p:childTnLst>
                                </p:cTn>
                              </p:par>
                              <p:par>
                                <p:cTn id="20" presetID="55" presetClass="entr" presetSubtype="0" fill="hold" nodeType="withEffect">
                                  <p:stCondLst>
                                    <p:cond delay="0"/>
                                  </p:stCondLst>
                                  <p:childTnLst>
                                    <p:set>
                                      <p:cBhvr>
                                        <p:cTn id="21" dur="1" fill="hold">
                                          <p:stCondLst>
                                            <p:cond delay="0"/>
                                          </p:stCondLst>
                                        </p:cTn>
                                        <p:tgtEl>
                                          <p:spTgt spid="10"/>
                                        </p:tgtEl>
                                        <p:attrNameLst>
                                          <p:attrName>style.visibility</p:attrName>
                                        </p:attrNameLst>
                                      </p:cBhvr>
                                      <p:to>
                                        <p:strVal val="visible"/>
                                      </p:to>
                                    </p:set>
                                    <p:anim calcmode="lin" valueType="num">
                                      <p:cBhvr>
                                        <p:cTn id="22" dur="1000" fill="hold"/>
                                        <p:tgtEl>
                                          <p:spTgt spid="10"/>
                                        </p:tgtEl>
                                        <p:attrNameLst>
                                          <p:attrName>ppt_w</p:attrName>
                                        </p:attrNameLst>
                                      </p:cBhvr>
                                      <p:tavLst>
                                        <p:tav tm="0">
                                          <p:val>
                                            <p:strVal val="#ppt_w*0.70"/>
                                          </p:val>
                                        </p:tav>
                                        <p:tav tm="100000">
                                          <p:val>
                                            <p:strVal val="#ppt_w"/>
                                          </p:val>
                                        </p:tav>
                                      </p:tavLst>
                                    </p:anim>
                                    <p:anim calcmode="lin" valueType="num">
                                      <p:cBhvr>
                                        <p:cTn id="23" dur="1000" fill="hold"/>
                                        <p:tgtEl>
                                          <p:spTgt spid="10"/>
                                        </p:tgtEl>
                                        <p:attrNameLst>
                                          <p:attrName>ppt_h</p:attrName>
                                        </p:attrNameLst>
                                      </p:cBhvr>
                                      <p:tavLst>
                                        <p:tav tm="0">
                                          <p:val>
                                            <p:strVal val="#ppt_h"/>
                                          </p:val>
                                        </p:tav>
                                        <p:tav tm="100000">
                                          <p:val>
                                            <p:strVal val="#ppt_h"/>
                                          </p:val>
                                        </p:tav>
                                      </p:tavLst>
                                    </p:anim>
                                    <p:animEffect transition="in" filter="fade">
                                      <p:cBhvr>
                                        <p:cTn id="24" dur="1000"/>
                                        <p:tgtEl>
                                          <p:spTgt spid="10"/>
                                        </p:tgtEl>
                                      </p:cBhvr>
                                    </p:animEffect>
                                  </p:childTnLst>
                                </p:cTn>
                              </p:par>
                            </p:childTnLst>
                          </p:cTn>
                        </p:par>
                      </p:childTnLst>
                    </p:cTn>
                  </p:par>
                  <p:par>
                    <p:cTn id="25" fill="hold">
                      <p:stCondLst>
                        <p:cond delay="indefinite"/>
                      </p:stCondLst>
                      <p:childTnLst>
                        <p:par>
                          <p:cTn id="26" fill="hold">
                            <p:stCondLst>
                              <p:cond delay="0"/>
                            </p:stCondLst>
                            <p:childTnLst>
                              <p:par>
                                <p:cTn id="27" presetID="55" presetClass="entr" presetSubtype="0" fill="hold" grpId="0" nodeType="clickEffect">
                                  <p:stCondLst>
                                    <p:cond delay="0"/>
                                  </p:stCondLst>
                                  <p:childTnLst>
                                    <p:set>
                                      <p:cBhvr>
                                        <p:cTn id="28" dur="1" fill="hold">
                                          <p:stCondLst>
                                            <p:cond delay="0"/>
                                          </p:stCondLst>
                                        </p:cTn>
                                        <p:tgtEl>
                                          <p:spTgt spid="15"/>
                                        </p:tgtEl>
                                        <p:attrNameLst>
                                          <p:attrName>style.visibility</p:attrName>
                                        </p:attrNameLst>
                                      </p:cBhvr>
                                      <p:to>
                                        <p:strVal val="visible"/>
                                      </p:to>
                                    </p:set>
                                    <p:anim calcmode="lin" valueType="num">
                                      <p:cBhvr>
                                        <p:cTn id="29" dur="1000" fill="hold"/>
                                        <p:tgtEl>
                                          <p:spTgt spid="15"/>
                                        </p:tgtEl>
                                        <p:attrNameLst>
                                          <p:attrName>ppt_w</p:attrName>
                                        </p:attrNameLst>
                                      </p:cBhvr>
                                      <p:tavLst>
                                        <p:tav tm="0">
                                          <p:val>
                                            <p:strVal val="#ppt_w*0.70"/>
                                          </p:val>
                                        </p:tav>
                                        <p:tav tm="100000">
                                          <p:val>
                                            <p:strVal val="#ppt_w"/>
                                          </p:val>
                                        </p:tav>
                                      </p:tavLst>
                                    </p:anim>
                                    <p:anim calcmode="lin" valueType="num">
                                      <p:cBhvr>
                                        <p:cTn id="30" dur="1000" fill="hold"/>
                                        <p:tgtEl>
                                          <p:spTgt spid="15"/>
                                        </p:tgtEl>
                                        <p:attrNameLst>
                                          <p:attrName>ppt_h</p:attrName>
                                        </p:attrNameLst>
                                      </p:cBhvr>
                                      <p:tavLst>
                                        <p:tav tm="0">
                                          <p:val>
                                            <p:strVal val="#ppt_h"/>
                                          </p:val>
                                        </p:tav>
                                        <p:tav tm="100000">
                                          <p:val>
                                            <p:strVal val="#ppt_h"/>
                                          </p:val>
                                        </p:tav>
                                      </p:tavLst>
                                    </p:anim>
                                    <p:animEffect transition="in" filter="fade">
                                      <p:cBhvr>
                                        <p:cTn id="31" dur="1000"/>
                                        <p:tgtEl>
                                          <p:spTgt spid="15"/>
                                        </p:tgtEl>
                                      </p:cBhvr>
                                    </p:animEffect>
                                  </p:childTnLst>
                                </p:cTn>
                              </p:par>
                              <p:par>
                                <p:cTn id="32" presetID="55" presetClass="entr" presetSubtype="0" fill="hold" nodeType="withEffect">
                                  <p:stCondLst>
                                    <p:cond delay="0"/>
                                  </p:stCondLst>
                                  <p:childTnLst>
                                    <p:set>
                                      <p:cBhvr>
                                        <p:cTn id="33" dur="1" fill="hold">
                                          <p:stCondLst>
                                            <p:cond delay="0"/>
                                          </p:stCondLst>
                                        </p:cTn>
                                        <p:tgtEl>
                                          <p:spTgt spid="16"/>
                                        </p:tgtEl>
                                        <p:attrNameLst>
                                          <p:attrName>style.visibility</p:attrName>
                                        </p:attrNameLst>
                                      </p:cBhvr>
                                      <p:to>
                                        <p:strVal val="visible"/>
                                      </p:to>
                                    </p:set>
                                    <p:anim calcmode="lin" valueType="num">
                                      <p:cBhvr>
                                        <p:cTn id="34" dur="1000" fill="hold"/>
                                        <p:tgtEl>
                                          <p:spTgt spid="16"/>
                                        </p:tgtEl>
                                        <p:attrNameLst>
                                          <p:attrName>ppt_w</p:attrName>
                                        </p:attrNameLst>
                                      </p:cBhvr>
                                      <p:tavLst>
                                        <p:tav tm="0">
                                          <p:val>
                                            <p:strVal val="#ppt_w*0.70"/>
                                          </p:val>
                                        </p:tav>
                                        <p:tav tm="100000">
                                          <p:val>
                                            <p:strVal val="#ppt_w"/>
                                          </p:val>
                                        </p:tav>
                                      </p:tavLst>
                                    </p:anim>
                                    <p:anim calcmode="lin" valueType="num">
                                      <p:cBhvr>
                                        <p:cTn id="35" dur="1000" fill="hold"/>
                                        <p:tgtEl>
                                          <p:spTgt spid="16"/>
                                        </p:tgtEl>
                                        <p:attrNameLst>
                                          <p:attrName>ppt_h</p:attrName>
                                        </p:attrNameLst>
                                      </p:cBhvr>
                                      <p:tavLst>
                                        <p:tav tm="0">
                                          <p:val>
                                            <p:strVal val="#ppt_h"/>
                                          </p:val>
                                        </p:tav>
                                        <p:tav tm="100000">
                                          <p:val>
                                            <p:strVal val="#ppt_h"/>
                                          </p:val>
                                        </p:tav>
                                      </p:tavLst>
                                    </p:anim>
                                    <p:animEffect transition="in" filter="fade">
                                      <p:cBhvr>
                                        <p:cTn id="36" dur="1000"/>
                                        <p:tgtEl>
                                          <p:spTgt spid="16"/>
                                        </p:tgtEl>
                                      </p:cBhvr>
                                    </p:animEffect>
                                  </p:childTnLst>
                                </p:cTn>
                              </p:par>
                              <p:par>
                                <p:cTn id="37" presetID="55" presetClass="entr" presetSubtype="0" fill="hold" grpId="0" nodeType="withEffect">
                                  <p:stCondLst>
                                    <p:cond delay="0"/>
                                  </p:stCondLst>
                                  <p:childTnLst>
                                    <p:set>
                                      <p:cBhvr>
                                        <p:cTn id="38" dur="1" fill="hold">
                                          <p:stCondLst>
                                            <p:cond delay="0"/>
                                          </p:stCondLst>
                                        </p:cTn>
                                        <p:tgtEl>
                                          <p:spTgt spid="14"/>
                                        </p:tgtEl>
                                        <p:attrNameLst>
                                          <p:attrName>style.visibility</p:attrName>
                                        </p:attrNameLst>
                                      </p:cBhvr>
                                      <p:to>
                                        <p:strVal val="visible"/>
                                      </p:to>
                                    </p:set>
                                    <p:anim calcmode="lin" valueType="num">
                                      <p:cBhvr>
                                        <p:cTn id="39" dur="1000" fill="hold"/>
                                        <p:tgtEl>
                                          <p:spTgt spid="14"/>
                                        </p:tgtEl>
                                        <p:attrNameLst>
                                          <p:attrName>ppt_w</p:attrName>
                                        </p:attrNameLst>
                                      </p:cBhvr>
                                      <p:tavLst>
                                        <p:tav tm="0">
                                          <p:val>
                                            <p:strVal val="#ppt_w*0.70"/>
                                          </p:val>
                                        </p:tav>
                                        <p:tav tm="100000">
                                          <p:val>
                                            <p:strVal val="#ppt_w"/>
                                          </p:val>
                                        </p:tav>
                                      </p:tavLst>
                                    </p:anim>
                                    <p:anim calcmode="lin" valueType="num">
                                      <p:cBhvr>
                                        <p:cTn id="40" dur="1000" fill="hold"/>
                                        <p:tgtEl>
                                          <p:spTgt spid="14"/>
                                        </p:tgtEl>
                                        <p:attrNameLst>
                                          <p:attrName>ppt_h</p:attrName>
                                        </p:attrNameLst>
                                      </p:cBhvr>
                                      <p:tavLst>
                                        <p:tav tm="0">
                                          <p:val>
                                            <p:strVal val="#ppt_h"/>
                                          </p:val>
                                        </p:tav>
                                        <p:tav tm="100000">
                                          <p:val>
                                            <p:strVal val="#ppt_h"/>
                                          </p:val>
                                        </p:tav>
                                      </p:tavLst>
                                    </p:anim>
                                    <p:animEffect transition="in" filter="fade">
                                      <p:cBhvr>
                                        <p:cTn id="41" dur="1000"/>
                                        <p:tgtEl>
                                          <p:spTgt spid="14"/>
                                        </p:tgtEl>
                                      </p:cBhvr>
                                    </p:animEffect>
                                  </p:childTnLst>
                                </p:cTn>
                              </p:par>
                              <p:par>
                                <p:cTn id="42" presetID="55" presetClass="entr" presetSubtype="0" fill="hold" nodeType="withEffect">
                                  <p:stCondLst>
                                    <p:cond delay="0"/>
                                  </p:stCondLst>
                                  <p:childTnLst>
                                    <p:set>
                                      <p:cBhvr>
                                        <p:cTn id="43" dur="1" fill="hold">
                                          <p:stCondLst>
                                            <p:cond delay="0"/>
                                          </p:stCondLst>
                                        </p:cTn>
                                        <p:tgtEl>
                                          <p:spTgt spid="11"/>
                                        </p:tgtEl>
                                        <p:attrNameLst>
                                          <p:attrName>style.visibility</p:attrName>
                                        </p:attrNameLst>
                                      </p:cBhvr>
                                      <p:to>
                                        <p:strVal val="visible"/>
                                      </p:to>
                                    </p:set>
                                    <p:anim calcmode="lin" valueType="num">
                                      <p:cBhvr>
                                        <p:cTn id="44" dur="1000" fill="hold"/>
                                        <p:tgtEl>
                                          <p:spTgt spid="11"/>
                                        </p:tgtEl>
                                        <p:attrNameLst>
                                          <p:attrName>ppt_w</p:attrName>
                                        </p:attrNameLst>
                                      </p:cBhvr>
                                      <p:tavLst>
                                        <p:tav tm="0">
                                          <p:val>
                                            <p:strVal val="#ppt_w*0.70"/>
                                          </p:val>
                                        </p:tav>
                                        <p:tav tm="100000">
                                          <p:val>
                                            <p:strVal val="#ppt_w"/>
                                          </p:val>
                                        </p:tav>
                                      </p:tavLst>
                                    </p:anim>
                                    <p:anim calcmode="lin" valueType="num">
                                      <p:cBhvr>
                                        <p:cTn id="45" dur="1000" fill="hold"/>
                                        <p:tgtEl>
                                          <p:spTgt spid="11"/>
                                        </p:tgtEl>
                                        <p:attrNameLst>
                                          <p:attrName>ppt_h</p:attrName>
                                        </p:attrNameLst>
                                      </p:cBhvr>
                                      <p:tavLst>
                                        <p:tav tm="0">
                                          <p:val>
                                            <p:strVal val="#ppt_h"/>
                                          </p:val>
                                        </p:tav>
                                        <p:tav tm="100000">
                                          <p:val>
                                            <p:strVal val="#ppt_h"/>
                                          </p:val>
                                        </p:tav>
                                      </p:tavLst>
                                    </p:anim>
                                    <p:animEffect transition="in" filter="fade">
                                      <p:cBhvr>
                                        <p:cTn id="46"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1739488839"/>
              </p:ext>
            </p:extLst>
          </p:nvPr>
        </p:nvGraphicFramePr>
        <p:xfrm>
          <a:off x="209003" y="165463"/>
          <a:ext cx="8734700" cy="3262127"/>
        </p:xfrm>
        <a:graphic>
          <a:graphicData uri="http://schemas.openxmlformats.org/drawingml/2006/table">
            <a:tbl>
              <a:tblPr firstRow="1" bandRow="1">
                <a:tableStyleId>{F5AB1C69-6EDB-4FF4-983F-18BD219EF322}</a:tableStyleId>
              </a:tblPr>
              <a:tblGrid>
                <a:gridCol w="4367350"/>
                <a:gridCol w="4367350"/>
              </a:tblGrid>
              <a:tr h="366527">
                <a:tc>
                  <a:txBody>
                    <a:bodyPr/>
                    <a:lstStyle/>
                    <a:p>
                      <a:pPr algn="ctr"/>
                      <a:r>
                        <a:rPr lang="fr-FR" dirty="0" smtClean="0"/>
                        <a:t>En Première S</a:t>
                      </a:r>
                      <a:endParaRPr lang="fr-FR" dirty="0"/>
                    </a:p>
                  </a:txBody>
                  <a:tcPr/>
                </a:tc>
                <a:tc>
                  <a:txBody>
                    <a:bodyPr/>
                    <a:lstStyle/>
                    <a:p>
                      <a:pPr algn="ctr"/>
                      <a:r>
                        <a:rPr lang="fr-FR" dirty="0" smtClean="0"/>
                        <a:t>En Première ES-L</a:t>
                      </a:r>
                      <a:endParaRPr lang="fr-FR" dirty="0"/>
                    </a:p>
                  </a:txBody>
                  <a:tcPr/>
                </a:tc>
              </a:tr>
              <a:tr h="282557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1800" b="1" dirty="0" smtClean="0">
                          <a:solidFill>
                            <a:srgbClr val="7030A0"/>
                          </a:solidFill>
                          <a:effectLst/>
                          <a:latin typeface="Times New Roman" pitchFamily="18" charset="0"/>
                          <a:ea typeface="Times New Roman"/>
                          <a:cs typeface="Times New Roman" pitchFamily="18" charset="0"/>
                        </a:rPr>
                        <a:t>Thème 1 introductif.</a:t>
                      </a:r>
                      <a:r>
                        <a:rPr lang="fr-FR" sz="1800" b="1" baseline="0" dirty="0" smtClean="0">
                          <a:solidFill>
                            <a:srgbClr val="7030A0"/>
                          </a:solidFill>
                          <a:effectLst/>
                          <a:latin typeface="Times New Roman" pitchFamily="18" charset="0"/>
                          <a:ea typeface="Times New Roman"/>
                          <a:cs typeface="Times New Roman" pitchFamily="18" charset="0"/>
                        </a:rPr>
                        <a:t> Comprendre les territoires de proximité</a:t>
                      </a:r>
                      <a:r>
                        <a:rPr lang="fr-FR" sz="1800" b="1" dirty="0" smtClean="0">
                          <a:solidFill>
                            <a:srgbClr val="7030A0"/>
                          </a:solidFill>
                          <a:effectLst/>
                          <a:latin typeface="Times New Roman" pitchFamily="18" charset="0"/>
                          <a:ea typeface="Times New Roman"/>
                          <a:cs typeface="Times New Roman" pitchFamily="18" charset="0"/>
                        </a:rPr>
                        <a:t> (7-8 h)</a:t>
                      </a:r>
                    </a:p>
                    <a:p>
                      <a:pPr marL="0" marR="0" indent="0" algn="l" defTabSz="457200" rtl="0" eaLnBrk="1" fontAlgn="auto" latinLnBrk="0" hangingPunct="1">
                        <a:lnSpc>
                          <a:spcPct val="100000"/>
                        </a:lnSpc>
                        <a:spcBef>
                          <a:spcPts val="0"/>
                        </a:spcBef>
                        <a:spcAft>
                          <a:spcPts val="0"/>
                        </a:spcAft>
                        <a:buClrTx/>
                        <a:buSzTx/>
                        <a:buFontTx/>
                        <a:buNone/>
                        <a:tabLst/>
                        <a:defRPr/>
                      </a:pPr>
                      <a:endParaRPr lang="fr-FR" sz="1600" b="1" kern="1200" dirty="0" smtClean="0">
                        <a:solidFill>
                          <a:schemeClr val="dk1"/>
                        </a:solidFill>
                        <a:effectLst/>
                        <a:latin typeface="Times New Roman"/>
                        <a:ea typeface="Times New Roman"/>
                        <a:cs typeface="+mn-cs"/>
                      </a:endParaRPr>
                    </a:p>
                    <a:p>
                      <a:pPr>
                        <a:lnSpc>
                          <a:spcPct val="100000"/>
                        </a:lnSpc>
                        <a:spcAft>
                          <a:spcPts val="0"/>
                        </a:spcAft>
                      </a:pPr>
                      <a:r>
                        <a:rPr lang="fr-FR" sz="1600" b="1" kern="1200" dirty="0" smtClean="0">
                          <a:solidFill>
                            <a:schemeClr val="dk1"/>
                          </a:solidFill>
                          <a:effectLst/>
                          <a:latin typeface="Times New Roman"/>
                          <a:ea typeface="Times New Roman"/>
                          <a:cs typeface="+mn-cs"/>
                        </a:rPr>
                        <a:t>Approches</a:t>
                      </a:r>
                      <a:r>
                        <a:rPr lang="fr-FR" sz="1600" b="1" kern="1200" baseline="0" dirty="0" smtClean="0">
                          <a:solidFill>
                            <a:schemeClr val="dk1"/>
                          </a:solidFill>
                          <a:effectLst/>
                          <a:latin typeface="Times New Roman"/>
                          <a:ea typeface="Times New Roman"/>
                          <a:cs typeface="+mn-cs"/>
                        </a:rPr>
                        <a:t> des territoires du quotidien (7-8 h)</a:t>
                      </a:r>
                      <a:endParaRPr lang="fr-FR" sz="1600" b="1" kern="1200" dirty="0" smtClean="0">
                        <a:solidFill>
                          <a:schemeClr val="dk1"/>
                        </a:solidFill>
                        <a:effectLst/>
                        <a:latin typeface="Times New Roman"/>
                        <a:ea typeface="Times New Roman"/>
                        <a:cs typeface="+mn-cs"/>
                      </a:endParaRPr>
                    </a:p>
                    <a:p>
                      <a:pPr>
                        <a:lnSpc>
                          <a:spcPct val="100000"/>
                        </a:lnSpc>
                        <a:spcAft>
                          <a:spcPts val="0"/>
                        </a:spcAft>
                        <a:buFontTx/>
                        <a:buChar char="-"/>
                      </a:pPr>
                      <a:r>
                        <a:rPr lang="fr-FR" sz="1600" kern="1200" dirty="0" smtClean="0">
                          <a:solidFill>
                            <a:schemeClr val="dk1"/>
                          </a:solidFill>
                          <a:effectLst/>
                          <a:latin typeface="Times New Roman"/>
                          <a:ea typeface="Times New Roman"/>
                          <a:cs typeface="Times New Roman"/>
                        </a:rPr>
                        <a:t> Une étude de cas </a:t>
                      </a:r>
                      <a:r>
                        <a:rPr lang="fr-FR" sz="1600" b="1" kern="1200" dirty="0" smtClean="0">
                          <a:solidFill>
                            <a:schemeClr val="dk1"/>
                          </a:solidFill>
                          <a:effectLst/>
                          <a:latin typeface="Times New Roman"/>
                          <a:ea typeface="Times New Roman"/>
                          <a:cs typeface="Times New Roman"/>
                        </a:rPr>
                        <a:t>au choix </a:t>
                      </a:r>
                      <a:r>
                        <a:rPr lang="fr-FR" sz="1600" kern="1200" dirty="0" smtClean="0">
                          <a:solidFill>
                            <a:schemeClr val="dk1"/>
                          </a:solidFill>
                          <a:effectLst/>
                          <a:latin typeface="Times New Roman"/>
                          <a:ea typeface="Times New Roman"/>
                          <a:cs typeface="Times New Roman"/>
                        </a:rPr>
                        <a:t>:</a:t>
                      </a:r>
                    </a:p>
                    <a:p>
                      <a:pPr>
                        <a:lnSpc>
                          <a:spcPct val="100000"/>
                        </a:lnSpc>
                        <a:spcAft>
                          <a:spcPts val="0"/>
                        </a:spcAft>
                        <a:buFont typeface="Wingdings" pitchFamily="2" charset="2"/>
                        <a:buChar char="Ø"/>
                      </a:pPr>
                      <a:r>
                        <a:rPr lang="fr-FR" sz="1600" i="1" kern="1200" dirty="0" smtClean="0">
                          <a:solidFill>
                            <a:schemeClr val="dk1"/>
                          </a:solidFill>
                          <a:effectLst/>
                          <a:latin typeface="Times New Roman"/>
                          <a:ea typeface="Times New Roman"/>
                          <a:cs typeface="Times New Roman"/>
                        </a:rPr>
                        <a:t> Un aménagement</a:t>
                      </a:r>
                      <a:r>
                        <a:rPr lang="fr-FR" sz="1600" i="1" kern="1200" baseline="0" dirty="0" smtClean="0">
                          <a:solidFill>
                            <a:schemeClr val="dk1"/>
                          </a:solidFill>
                          <a:effectLst/>
                          <a:latin typeface="Times New Roman"/>
                          <a:ea typeface="Times New Roman"/>
                          <a:cs typeface="Times New Roman"/>
                        </a:rPr>
                        <a:t> choisi dans un territoire proche du lycée</a:t>
                      </a:r>
                      <a:r>
                        <a:rPr lang="fr-FR" sz="1600" i="1" kern="1200" dirty="0" smtClean="0">
                          <a:solidFill>
                            <a:schemeClr val="dk1"/>
                          </a:solidFill>
                          <a:effectLst/>
                          <a:latin typeface="Times New Roman"/>
                          <a:ea typeface="Times New Roman"/>
                          <a:cs typeface="Times New Roman"/>
                        </a:rPr>
                        <a:t>.</a:t>
                      </a:r>
                    </a:p>
                    <a:p>
                      <a:pPr>
                        <a:lnSpc>
                          <a:spcPct val="100000"/>
                        </a:lnSpc>
                        <a:spcAft>
                          <a:spcPts val="0"/>
                        </a:spcAft>
                        <a:buFont typeface="Wingdings" pitchFamily="2" charset="2"/>
                        <a:buChar char="Ø"/>
                      </a:pPr>
                      <a:r>
                        <a:rPr lang="fr-FR" sz="1600" i="1" kern="1200" baseline="0" dirty="0" smtClean="0">
                          <a:solidFill>
                            <a:schemeClr val="dk1"/>
                          </a:solidFill>
                          <a:effectLst/>
                          <a:latin typeface="Times New Roman"/>
                          <a:ea typeface="Times New Roman"/>
                          <a:cs typeface="Times New Roman"/>
                        </a:rPr>
                        <a:t> La région où est située le lycée.</a:t>
                      </a:r>
                    </a:p>
                    <a:p>
                      <a:pPr>
                        <a:lnSpc>
                          <a:spcPct val="100000"/>
                        </a:lnSpc>
                        <a:spcAft>
                          <a:spcPts val="1000"/>
                        </a:spcAft>
                        <a:buFontTx/>
                        <a:buChar char="-"/>
                      </a:pPr>
                      <a:r>
                        <a:rPr lang="fr-FR" sz="1600" kern="1200" baseline="0" dirty="0" smtClean="0">
                          <a:solidFill>
                            <a:schemeClr val="dk1"/>
                          </a:solidFill>
                          <a:effectLst/>
                          <a:latin typeface="Times New Roman"/>
                          <a:ea typeface="Times New Roman"/>
                          <a:cs typeface="Times New Roman"/>
                        </a:rPr>
                        <a:t> Acteurs et enjeux de l’aménagement des territoires.</a:t>
                      </a:r>
                      <a:endParaRPr lang="fr-FR" sz="1600" kern="1200" dirty="0" smtClean="0">
                        <a:solidFill>
                          <a:schemeClr val="dk1"/>
                        </a:solidFill>
                        <a:effectLst/>
                        <a:latin typeface="Times New Roman"/>
                        <a:ea typeface="Times New Roman"/>
                        <a:cs typeface="Times New Roman"/>
                      </a:endParaRPr>
                    </a:p>
                  </a:txBody>
                  <a:tcPr/>
                </a:tc>
                <a:tc>
                  <a:txBody>
                    <a:bodyPr/>
                    <a:lstStyle/>
                    <a:p>
                      <a:pPr marL="0" indent="0">
                        <a:buFontTx/>
                        <a:buNone/>
                      </a:pPr>
                      <a:r>
                        <a:rPr lang="fr-FR" sz="1800" b="1" kern="1200" dirty="0" smtClean="0">
                          <a:solidFill>
                            <a:srgbClr val="7030A0"/>
                          </a:solidFill>
                          <a:effectLst/>
                          <a:latin typeface="Times New Roman"/>
                          <a:ea typeface="Times New Roman"/>
                          <a:cs typeface="Times New Roman"/>
                        </a:rPr>
                        <a:t>Thème 1 introductif. Comprendre</a:t>
                      </a:r>
                      <a:r>
                        <a:rPr lang="fr-FR" sz="1800" b="1" kern="1200" baseline="0" dirty="0" smtClean="0">
                          <a:solidFill>
                            <a:srgbClr val="7030A0"/>
                          </a:solidFill>
                          <a:effectLst/>
                          <a:latin typeface="Times New Roman"/>
                          <a:ea typeface="Times New Roman"/>
                          <a:cs typeface="Times New Roman"/>
                        </a:rPr>
                        <a:t> les territoires de proximité</a:t>
                      </a:r>
                      <a:r>
                        <a:rPr lang="fr-FR" sz="1800" b="1" kern="1200" dirty="0" smtClean="0">
                          <a:solidFill>
                            <a:srgbClr val="7030A0"/>
                          </a:solidFill>
                          <a:effectLst/>
                          <a:latin typeface="Times New Roman"/>
                          <a:ea typeface="Times New Roman"/>
                          <a:cs typeface="Times New Roman"/>
                        </a:rPr>
                        <a:t> (11-12 h)</a:t>
                      </a:r>
                    </a:p>
                    <a:p>
                      <a:pPr marL="0" indent="0">
                        <a:buFontTx/>
                        <a:buNone/>
                      </a:pPr>
                      <a:endParaRPr lang="fr-FR" sz="1600" b="1" kern="1200" dirty="0" smtClean="0">
                        <a:solidFill>
                          <a:srgbClr val="7030A0"/>
                        </a:solidFill>
                        <a:effectLst/>
                        <a:latin typeface="Times New Roman"/>
                        <a:ea typeface="Times New Roman"/>
                        <a:cs typeface="Times New Roman"/>
                      </a:endParaRPr>
                    </a:p>
                    <a:p>
                      <a:pPr marL="0" indent="0">
                        <a:lnSpc>
                          <a:spcPct val="100000"/>
                        </a:lnSpc>
                        <a:buFontTx/>
                        <a:buNone/>
                      </a:pPr>
                      <a:r>
                        <a:rPr lang="fr-FR" sz="1600" b="1" kern="1200" dirty="0" smtClean="0">
                          <a:solidFill>
                            <a:schemeClr val="tx1"/>
                          </a:solidFill>
                          <a:effectLst/>
                          <a:latin typeface="Times New Roman"/>
                          <a:ea typeface="Times New Roman"/>
                          <a:cs typeface="Times New Roman"/>
                        </a:rPr>
                        <a:t>Approches</a:t>
                      </a:r>
                      <a:r>
                        <a:rPr lang="fr-FR" sz="1600" b="1" kern="1200" baseline="0" dirty="0" smtClean="0">
                          <a:solidFill>
                            <a:schemeClr val="tx1"/>
                          </a:solidFill>
                          <a:effectLst/>
                          <a:latin typeface="Times New Roman"/>
                          <a:ea typeface="Times New Roman"/>
                          <a:cs typeface="Times New Roman"/>
                        </a:rPr>
                        <a:t> des territoires du quotidien (5-6 h)</a:t>
                      </a:r>
                      <a:endParaRPr lang="fr-FR" sz="1600" b="1" dirty="0" smtClean="0">
                        <a:effectLst/>
                        <a:latin typeface="Times New Roman"/>
                        <a:ea typeface="Times New Roman"/>
                      </a:endParaRPr>
                    </a:p>
                    <a:p>
                      <a:pPr>
                        <a:lnSpc>
                          <a:spcPct val="100000"/>
                        </a:lnSpc>
                        <a:spcAft>
                          <a:spcPts val="0"/>
                        </a:spcAft>
                        <a:buFontTx/>
                        <a:buChar char="-"/>
                      </a:pPr>
                      <a:r>
                        <a:rPr lang="fr-FR" sz="1600" baseline="0" dirty="0" smtClean="0">
                          <a:effectLst/>
                          <a:latin typeface="Times New Roman"/>
                          <a:ea typeface="Calibri"/>
                          <a:cs typeface="Times New Roman"/>
                        </a:rPr>
                        <a:t> Une étude de cas </a:t>
                      </a:r>
                      <a:r>
                        <a:rPr lang="fr-FR" sz="1600" baseline="0" dirty="0" smtClean="0">
                          <a:effectLst/>
                          <a:latin typeface="Times New Roman" pitchFamily="18" charset="0"/>
                          <a:ea typeface="Calibri"/>
                          <a:cs typeface="Times New Roman" pitchFamily="18" charset="0"/>
                        </a:rPr>
                        <a:t>: </a:t>
                      </a:r>
                      <a:r>
                        <a:rPr lang="fr-FR" sz="1600" i="1" baseline="0" dirty="0" smtClean="0">
                          <a:effectLst/>
                          <a:latin typeface="Times New Roman" pitchFamily="18" charset="0"/>
                          <a:ea typeface="Calibri"/>
                          <a:cs typeface="Times New Roman" pitchFamily="18" charset="0"/>
                        </a:rPr>
                        <a:t>Un aménagement choisi dans un territoire proche du lycée</a:t>
                      </a:r>
                    </a:p>
                    <a:p>
                      <a:pPr>
                        <a:lnSpc>
                          <a:spcPct val="100000"/>
                        </a:lnSpc>
                        <a:spcAft>
                          <a:spcPts val="0"/>
                        </a:spcAft>
                        <a:buFontTx/>
                        <a:buChar char="-"/>
                      </a:pPr>
                      <a:endParaRPr lang="fr-FR" sz="1600" i="1" baseline="0" dirty="0" smtClean="0">
                        <a:effectLst/>
                        <a:latin typeface="Times New Roman" pitchFamily="18" charset="0"/>
                        <a:ea typeface="Calibri"/>
                        <a:cs typeface="Times New Roman" pitchFamily="18" charset="0"/>
                      </a:endParaRPr>
                    </a:p>
                    <a:p>
                      <a:pPr>
                        <a:lnSpc>
                          <a:spcPct val="100000"/>
                        </a:lnSpc>
                        <a:spcAft>
                          <a:spcPts val="0"/>
                        </a:spcAft>
                        <a:buFontTx/>
                        <a:buChar char="-"/>
                      </a:pPr>
                      <a:endParaRPr lang="fr-FR" sz="1000" dirty="0" smtClean="0">
                        <a:effectLst/>
                        <a:latin typeface="Times New Roman" pitchFamily="18" charset="0"/>
                        <a:ea typeface="Calibri"/>
                        <a:cs typeface="Times New Roman" pitchFamily="18" charset="0"/>
                      </a:endParaRPr>
                    </a:p>
                    <a:p>
                      <a:pPr>
                        <a:buFontTx/>
                        <a:buChar char="-"/>
                      </a:pPr>
                      <a:r>
                        <a:rPr lang="fr-FR" sz="1600" dirty="0" smtClean="0">
                          <a:effectLst/>
                          <a:latin typeface="Times New Roman"/>
                          <a:ea typeface="Times New Roman"/>
                        </a:rPr>
                        <a:t>Acteurs</a:t>
                      </a:r>
                      <a:r>
                        <a:rPr lang="fr-FR" sz="1600" baseline="0" dirty="0" smtClean="0">
                          <a:effectLst/>
                          <a:latin typeface="Times New Roman"/>
                          <a:ea typeface="Times New Roman"/>
                        </a:rPr>
                        <a:t> et enjeux de l’aménagement des territoires</a:t>
                      </a:r>
                      <a:r>
                        <a:rPr lang="fr-FR" sz="1600" baseline="0" dirty="0" smtClean="0">
                          <a:effectLst/>
                          <a:latin typeface="+mn-lt"/>
                          <a:ea typeface="+mn-ea"/>
                        </a:rPr>
                        <a:t>.</a:t>
                      </a:r>
                    </a:p>
                    <a:p>
                      <a:pPr>
                        <a:buFontTx/>
                        <a:buChar char="-"/>
                      </a:pPr>
                      <a:endParaRPr lang="fr-FR" sz="1000" baseline="0" dirty="0" smtClean="0">
                        <a:effectLst/>
                        <a:latin typeface="Times New Roman" pitchFamily="18" charset="0"/>
                        <a:ea typeface="+mn-ea"/>
                        <a:cs typeface="Times New Roman" pitchFamily="18" charset="0"/>
                      </a:endParaRPr>
                    </a:p>
                    <a:p>
                      <a:pPr>
                        <a:buFontTx/>
                        <a:buNone/>
                      </a:pPr>
                      <a:r>
                        <a:rPr lang="fr-FR" sz="1600" b="1" baseline="0" dirty="0" smtClean="0">
                          <a:effectLst/>
                          <a:latin typeface="Times New Roman" pitchFamily="18" charset="0"/>
                          <a:ea typeface="+mn-ea"/>
                          <a:cs typeface="Times New Roman" pitchFamily="18" charset="0"/>
                        </a:rPr>
                        <a:t>La Région, territoire de vie, territoire aménagé</a:t>
                      </a:r>
                      <a:endParaRPr lang="fr-FR" sz="1600" kern="1200" dirty="0" smtClean="0">
                        <a:solidFill>
                          <a:schemeClr val="dk1"/>
                        </a:solidFill>
                        <a:effectLst/>
                        <a:latin typeface="Times New Roman"/>
                        <a:ea typeface="Times New Roman"/>
                        <a:cs typeface="Times New Roman"/>
                      </a:endParaRPr>
                    </a:p>
                  </a:txBody>
                  <a:tcPr/>
                </a:tc>
              </a:tr>
            </a:tbl>
          </a:graphicData>
        </a:graphic>
      </p:graphicFrame>
      <p:graphicFrame>
        <p:nvGraphicFramePr>
          <p:cNvPr id="3" name="Tableau 2"/>
          <p:cNvGraphicFramePr>
            <a:graphicFrameLocks noGrp="1"/>
          </p:cNvGraphicFramePr>
          <p:nvPr>
            <p:extLst>
              <p:ext uri="{D42A27DB-BD31-4B8C-83A1-F6EECF244321}">
                <p14:modId xmlns:p14="http://schemas.microsoft.com/office/powerpoint/2010/main" val="2597120775"/>
              </p:ext>
            </p:extLst>
          </p:nvPr>
        </p:nvGraphicFramePr>
        <p:xfrm>
          <a:off x="142844" y="3500438"/>
          <a:ext cx="8858311" cy="3260829"/>
        </p:xfrm>
        <a:graphic>
          <a:graphicData uri="http://schemas.openxmlformats.org/drawingml/2006/table">
            <a:tbl>
              <a:tblPr firstRow="1" bandRow="1">
                <a:tableStyleId>{F5AB1C69-6EDB-4FF4-983F-18BD219EF322}</a:tableStyleId>
              </a:tblPr>
              <a:tblGrid>
                <a:gridCol w="4143404"/>
                <a:gridCol w="4714907"/>
              </a:tblGrid>
              <a:tr h="428628">
                <a:tc>
                  <a:txBody>
                    <a:bodyPr/>
                    <a:lstStyle/>
                    <a:p>
                      <a:pPr algn="ctr"/>
                      <a:r>
                        <a:rPr lang="fr-FR" dirty="0" smtClean="0"/>
                        <a:t>Ce qui ne change pas</a:t>
                      </a:r>
                      <a:endParaRPr lang="fr-FR" dirty="0"/>
                    </a:p>
                  </a:txBody>
                  <a:tcPr/>
                </a:tc>
                <a:tc>
                  <a:txBody>
                    <a:bodyPr/>
                    <a:lstStyle/>
                    <a:p>
                      <a:pPr algn="ctr"/>
                      <a:r>
                        <a:rPr lang="fr-FR" dirty="0" smtClean="0"/>
                        <a:t>Ce qui change</a:t>
                      </a:r>
                      <a:endParaRPr lang="fr-FR" dirty="0"/>
                    </a:p>
                  </a:txBody>
                  <a:tcPr/>
                </a:tc>
              </a:tr>
              <a:tr h="2832201">
                <a:tc>
                  <a:txBody>
                    <a:bodyPr/>
                    <a:lstStyle/>
                    <a:p>
                      <a:pPr marL="0" indent="-285750">
                        <a:buFontTx/>
                        <a:buNone/>
                      </a:pPr>
                      <a:r>
                        <a:rPr lang="fr-FR" sz="1600" b="0" baseline="0" dirty="0" smtClean="0"/>
                        <a:t>-  Ce thème est obligatoirement </a:t>
                      </a:r>
                      <a:r>
                        <a:rPr lang="fr-FR" sz="1600" b="1" baseline="0" dirty="0" smtClean="0"/>
                        <a:t>traité en premier </a:t>
                      </a:r>
                      <a:r>
                        <a:rPr lang="fr-FR" sz="1600" b="0" baseline="0" dirty="0" smtClean="0"/>
                        <a:t>dans le programme de Géographie.</a:t>
                      </a:r>
                    </a:p>
                    <a:p>
                      <a:pPr marL="0" indent="-285750">
                        <a:buFontTx/>
                        <a:buNone/>
                      </a:pPr>
                      <a:r>
                        <a:rPr lang="fr-FR" sz="1600" b="0" baseline="0" dirty="0" smtClean="0"/>
                        <a:t>-  Il porte sur les </a:t>
                      </a:r>
                      <a:r>
                        <a:rPr lang="fr-FR" sz="1600" b="1" baseline="0" dirty="0" smtClean="0"/>
                        <a:t>mêmes échelles </a:t>
                      </a:r>
                      <a:r>
                        <a:rPr lang="fr-FR" sz="1600" b="0" baseline="0" dirty="0" smtClean="0"/>
                        <a:t>et </a:t>
                      </a:r>
                      <a:r>
                        <a:rPr lang="fr-FR" sz="1600" b="1" baseline="0" dirty="0" smtClean="0"/>
                        <a:t>thématiques</a:t>
                      </a:r>
                      <a:r>
                        <a:rPr lang="fr-FR" sz="1600" b="0" baseline="0" dirty="0" smtClean="0"/>
                        <a:t>.</a:t>
                      </a:r>
                    </a:p>
                    <a:p>
                      <a:pPr marL="285750" indent="-285750">
                        <a:buFontTx/>
                        <a:buNone/>
                      </a:pPr>
                      <a:r>
                        <a:rPr lang="fr-FR" sz="1600" b="0" baseline="0" dirty="0" smtClean="0"/>
                        <a:t>-  Il démarre par une </a:t>
                      </a:r>
                      <a:r>
                        <a:rPr lang="fr-FR" sz="1600" b="1" baseline="0" dirty="0" smtClean="0"/>
                        <a:t>étude de cas (3 à 4 h).</a:t>
                      </a:r>
                    </a:p>
                    <a:p>
                      <a:pPr marL="0" indent="-285750">
                        <a:buFontTx/>
                        <a:buNone/>
                      </a:pPr>
                      <a:r>
                        <a:rPr lang="fr-FR" sz="1600" b="0" baseline="0" dirty="0" smtClean="0"/>
                        <a:t>-  L’entrée générale « acteurs et enjeux de l’aménagement des territoires » peut être </a:t>
                      </a:r>
                      <a:r>
                        <a:rPr lang="fr-FR" sz="1600" b="1" baseline="0" dirty="0" smtClean="0"/>
                        <a:t>traitée de la même manière</a:t>
                      </a:r>
                      <a:r>
                        <a:rPr lang="fr-FR" sz="1600" b="0" baseline="0" dirty="0" smtClean="0"/>
                        <a:t> (mais avec volume horaire différent).</a:t>
                      </a:r>
                    </a:p>
                    <a:p>
                      <a:pPr marL="285750" indent="-285750">
                        <a:buFontTx/>
                        <a:buChar char="-"/>
                      </a:pPr>
                      <a:endParaRPr lang="fr-FR" sz="1600" b="0" baseline="0" dirty="0" smtClean="0"/>
                    </a:p>
                  </a:txBody>
                  <a:tcPr/>
                </a:tc>
                <a:tc>
                  <a:txBody>
                    <a:bodyPr/>
                    <a:lstStyle/>
                    <a:p>
                      <a:pPr>
                        <a:buFontTx/>
                        <a:buChar char="-"/>
                      </a:pPr>
                      <a:r>
                        <a:rPr lang="fr-FR" sz="1600" dirty="0" smtClean="0"/>
                        <a:t> En Série S, </a:t>
                      </a:r>
                      <a:r>
                        <a:rPr lang="fr-FR" sz="1600" b="1" dirty="0" smtClean="0"/>
                        <a:t>l’étude</a:t>
                      </a:r>
                      <a:r>
                        <a:rPr lang="fr-FR" sz="1600" b="1" baseline="0" dirty="0" smtClean="0"/>
                        <a:t> est resserrée </a:t>
                      </a:r>
                      <a:r>
                        <a:rPr lang="fr-FR" sz="1600" baseline="0" dirty="0" smtClean="0"/>
                        <a:t>autour d’une seule question (on ne traite pas la question « La région, territoire de vie, territoire aménagé ») comprenant une étude de cas et une entrée générale (avec un volume horaire réduit). </a:t>
                      </a:r>
                    </a:p>
                    <a:p>
                      <a:pPr>
                        <a:buFontTx/>
                        <a:buChar char="-"/>
                      </a:pPr>
                      <a:r>
                        <a:rPr lang="fr-FR" sz="1600" baseline="0" dirty="0" smtClean="0"/>
                        <a:t> En </a:t>
                      </a:r>
                      <a:r>
                        <a:rPr lang="fr-FR" sz="1600" b="1" baseline="0" dirty="0" smtClean="0"/>
                        <a:t>Série S</a:t>
                      </a:r>
                      <a:r>
                        <a:rPr lang="fr-FR" sz="1600" baseline="0" dirty="0" smtClean="0"/>
                        <a:t>, si la région est retenue comme étude de cas, celle-ci est </a:t>
                      </a:r>
                      <a:r>
                        <a:rPr lang="fr-FR" sz="1600" b="1" baseline="0" dirty="0" smtClean="0"/>
                        <a:t>mise en perspective</a:t>
                      </a:r>
                      <a:r>
                        <a:rPr lang="fr-FR" sz="1600" baseline="0" dirty="0" smtClean="0"/>
                        <a:t> par rapport aux enjeux et aux acteurs de l’aménagement des territoires français, et pas dans une </a:t>
                      </a:r>
                      <a:r>
                        <a:rPr lang="fr-FR" sz="1600" b="1" baseline="0" dirty="0" smtClean="0"/>
                        <a:t>démarche comparative avec un autre pays européen comme en Série L-ES</a:t>
                      </a:r>
                      <a:r>
                        <a:rPr lang="fr-FR" sz="1600" baseline="0" dirty="0" smtClean="0"/>
                        <a:t>.</a:t>
                      </a:r>
                    </a:p>
                  </a:txBody>
                  <a:tcPr/>
                </a:tc>
              </a:tr>
            </a:tbl>
          </a:graphicData>
        </a:graphic>
      </p:graphicFrame>
      <p:cxnSp>
        <p:nvCxnSpPr>
          <p:cNvPr id="6" name="Connecteur droit 5"/>
          <p:cNvCxnSpPr/>
          <p:nvPr/>
        </p:nvCxnSpPr>
        <p:spPr>
          <a:xfrm>
            <a:off x="1835696" y="1844824"/>
            <a:ext cx="792088"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92428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1739488839"/>
              </p:ext>
            </p:extLst>
          </p:nvPr>
        </p:nvGraphicFramePr>
        <p:xfrm>
          <a:off x="269966" y="478971"/>
          <a:ext cx="8534400" cy="5451566"/>
        </p:xfrm>
        <a:graphic>
          <a:graphicData uri="http://schemas.openxmlformats.org/drawingml/2006/table">
            <a:tbl>
              <a:tblPr firstRow="1" bandRow="1">
                <a:tableStyleId>{F5AB1C69-6EDB-4FF4-983F-18BD219EF322}</a:tableStyleId>
              </a:tblPr>
              <a:tblGrid>
                <a:gridCol w="4267200"/>
                <a:gridCol w="4267200"/>
              </a:tblGrid>
              <a:tr h="641194">
                <a:tc>
                  <a:txBody>
                    <a:bodyPr/>
                    <a:lstStyle/>
                    <a:p>
                      <a:pPr algn="ctr"/>
                      <a:r>
                        <a:rPr lang="fr-FR" dirty="0" smtClean="0"/>
                        <a:t>En Première S</a:t>
                      </a:r>
                      <a:endParaRPr lang="fr-FR" dirty="0"/>
                    </a:p>
                  </a:txBody>
                  <a:tcPr/>
                </a:tc>
                <a:tc>
                  <a:txBody>
                    <a:bodyPr/>
                    <a:lstStyle/>
                    <a:p>
                      <a:pPr algn="ctr"/>
                      <a:r>
                        <a:rPr lang="fr-FR" dirty="0" smtClean="0"/>
                        <a:t>En Première ES-L</a:t>
                      </a:r>
                      <a:endParaRPr lang="fr-FR" dirty="0"/>
                    </a:p>
                  </a:txBody>
                  <a:tcPr/>
                </a:tc>
              </a:tr>
              <a:tr h="481037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1800" b="1" dirty="0" smtClean="0">
                          <a:solidFill>
                            <a:srgbClr val="7030A0"/>
                          </a:solidFill>
                          <a:effectLst/>
                          <a:latin typeface="Times New Roman" pitchFamily="18" charset="0"/>
                          <a:ea typeface="Times New Roman"/>
                          <a:cs typeface="Times New Roman" pitchFamily="18" charset="0"/>
                        </a:rPr>
                        <a:t>Thème 2.</a:t>
                      </a:r>
                      <a:r>
                        <a:rPr lang="fr-FR" sz="1800" b="1" baseline="0" dirty="0" smtClean="0">
                          <a:solidFill>
                            <a:srgbClr val="7030A0"/>
                          </a:solidFill>
                          <a:effectLst/>
                          <a:latin typeface="Times New Roman" pitchFamily="18" charset="0"/>
                          <a:ea typeface="Times New Roman"/>
                          <a:cs typeface="Times New Roman" pitchFamily="18" charset="0"/>
                        </a:rPr>
                        <a:t> Aménager et développer le territoire français</a:t>
                      </a:r>
                      <a:r>
                        <a:rPr lang="fr-FR" sz="1800" b="1" dirty="0" smtClean="0">
                          <a:solidFill>
                            <a:srgbClr val="7030A0"/>
                          </a:solidFill>
                          <a:effectLst/>
                          <a:latin typeface="Times New Roman" pitchFamily="18" charset="0"/>
                          <a:ea typeface="Times New Roman"/>
                          <a:cs typeface="Times New Roman" pitchFamily="18" charset="0"/>
                        </a:rPr>
                        <a:t> (16-17 h)</a:t>
                      </a:r>
                    </a:p>
                    <a:p>
                      <a:pPr marL="0" marR="0" indent="0" algn="l" defTabSz="457200" rtl="0" eaLnBrk="1" fontAlgn="auto" latinLnBrk="0" hangingPunct="1">
                        <a:lnSpc>
                          <a:spcPct val="100000"/>
                        </a:lnSpc>
                        <a:spcBef>
                          <a:spcPts val="0"/>
                        </a:spcBef>
                        <a:spcAft>
                          <a:spcPts val="0"/>
                        </a:spcAft>
                        <a:buClrTx/>
                        <a:buSzTx/>
                        <a:buFontTx/>
                        <a:buNone/>
                        <a:tabLst/>
                        <a:defRPr/>
                      </a:pPr>
                      <a:endParaRPr lang="fr-FR" sz="1600" b="1" kern="1200" dirty="0" smtClean="0">
                        <a:solidFill>
                          <a:schemeClr val="dk1"/>
                        </a:solidFill>
                        <a:effectLst/>
                        <a:latin typeface="Times New Roman" pitchFamily="18" charset="0"/>
                        <a:ea typeface="Times New Roman"/>
                        <a:cs typeface="Times New Roman" pitchFamily="18" charset="0"/>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fr-FR" sz="1600" b="1" kern="1200" dirty="0" smtClean="0">
                        <a:solidFill>
                          <a:schemeClr val="dk1"/>
                        </a:solidFill>
                        <a:effectLst/>
                        <a:latin typeface="Times New Roman" pitchFamily="18" charset="0"/>
                        <a:ea typeface="Times New Roman"/>
                        <a:cs typeface="Times New Roman" pitchFamily="18" charset="0"/>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fr-FR" sz="1600" b="1" kern="1200" dirty="0" smtClean="0">
                        <a:solidFill>
                          <a:schemeClr val="dk1"/>
                        </a:solidFill>
                        <a:effectLst/>
                        <a:latin typeface="Times New Roman" pitchFamily="18" charset="0"/>
                        <a:ea typeface="Times New Roman"/>
                        <a:cs typeface="Times New Roman" pitchFamily="18" charset="0"/>
                      </a:endParaRPr>
                    </a:p>
                    <a:p>
                      <a:pPr>
                        <a:lnSpc>
                          <a:spcPct val="100000"/>
                        </a:lnSpc>
                        <a:spcAft>
                          <a:spcPts val="0"/>
                        </a:spcAft>
                      </a:pPr>
                      <a:r>
                        <a:rPr lang="fr-FR" sz="1600" b="1" kern="1200" dirty="0" smtClean="0">
                          <a:solidFill>
                            <a:schemeClr val="dk1"/>
                          </a:solidFill>
                          <a:effectLst/>
                          <a:latin typeface="Times New Roman" pitchFamily="18" charset="0"/>
                          <a:ea typeface="Times New Roman"/>
                          <a:cs typeface="Times New Roman" pitchFamily="18" charset="0"/>
                        </a:rPr>
                        <a:t>Valoriser</a:t>
                      </a:r>
                      <a:r>
                        <a:rPr lang="fr-FR" sz="1600" b="1" kern="1200" baseline="0" dirty="0" smtClean="0">
                          <a:solidFill>
                            <a:schemeClr val="dk1"/>
                          </a:solidFill>
                          <a:effectLst/>
                          <a:latin typeface="Times New Roman" pitchFamily="18" charset="0"/>
                          <a:ea typeface="Times New Roman"/>
                          <a:cs typeface="Times New Roman" pitchFamily="18" charset="0"/>
                        </a:rPr>
                        <a:t> et ménager les milieux (2 à 3 h)</a:t>
                      </a:r>
                    </a:p>
                    <a:p>
                      <a:pPr>
                        <a:lnSpc>
                          <a:spcPct val="100000"/>
                        </a:lnSpc>
                        <a:spcAft>
                          <a:spcPts val="0"/>
                        </a:spcAft>
                      </a:pPr>
                      <a:endParaRPr lang="fr-FR" sz="1600" b="1" kern="1200" baseline="0" dirty="0" smtClean="0">
                        <a:solidFill>
                          <a:schemeClr val="dk1"/>
                        </a:solidFill>
                        <a:effectLst/>
                        <a:latin typeface="Times New Roman" pitchFamily="18" charset="0"/>
                        <a:ea typeface="Times New Roman"/>
                        <a:cs typeface="Times New Roman" pitchFamily="18" charset="0"/>
                      </a:endParaRPr>
                    </a:p>
                    <a:p>
                      <a:pPr>
                        <a:lnSpc>
                          <a:spcPct val="100000"/>
                        </a:lnSpc>
                        <a:spcAft>
                          <a:spcPts val="0"/>
                        </a:spcAft>
                      </a:pPr>
                      <a:endParaRPr lang="fr-FR" sz="1600" b="1" kern="1200" baseline="0" dirty="0" smtClean="0">
                        <a:solidFill>
                          <a:schemeClr val="dk1"/>
                        </a:solidFill>
                        <a:effectLst/>
                        <a:latin typeface="Times New Roman" pitchFamily="18" charset="0"/>
                        <a:ea typeface="Times New Roman"/>
                        <a:cs typeface="Times New Roman" pitchFamily="18" charset="0"/>
                      </a:endParaRPr>
                    </a:p>
                    <a:p>
                      <a:pPr>
                        <a:lnSpc>
                          <a:spcPct val="100000"/>
                        </a:lnSpc>
                        <a:spcAft>
                          <a:spcPts val="0"/>
                        </a:spcAft>
                      </a:pPr>
                      <a:r>
                        <a:rPr lang="fr-FR" sz="1600" b="1" kern="1200" baseline="0" dirty="0" smtClean="0">
                          <a:solidFill>
                            <a:schemeClr val="dk1"/>
                          </a:solidFill>
                          <a:effectLst/>
                          <a:latin typeface="Times New Roman" pitchFamily="18" charset="0"/>
                          <a:ea typeface="Times New Roman"/>
                          <a:cs typeface="Times New Roman" pitchFamily="18" charset="0"/>
                        </a:rPr>
                        <a:t>La France en villes (8 à 9 h)</a:t>
                      </a:r>
                    </a:p>
                    <a:p>
                      <a:pPr>
                        <a:lnSpc>
                          <a:spcPct val="100000"/>
                        </a:lnSpc>
                        <a:spcAft>
                          <a:spcPts val="0"/>
                        </a:spcAft>
                      </a:pPr>
                      <a:endParaRPr lang="fr-FR" sz="1600" b="1" kern="1200" baseline="0" dirty="0" smtClean="0">
                        <a:solidFill>
                          <a:schemeClr val="dk1"/>
                        </a:solidFill>
                        <a:effectLst/>
                        <a:latin typeface="Times New Roman" pitchFamily="18" charset="0"/>
                        <a:ea typeface="Times New Roman"/>
                        <a:cs typeface="Times New Roman" pitchFamily="18" charset="0"/>
                      </a:endParaRPr>
                    </a:p>
                    <a:p>
                      <a:pPr>
                        <a:lnSpc>
                          <a:spcPct val="100000"/>
                        </a:lnSpc>
                        <a:spcAft>
                          <a:spcPts val="0"/>
                        </a:spcAft>
                      </a:pPr>
                      <a:endParaRPr lang="fr-FR" sz="1600" b="1" kern="1200" baseline="0" dirty="0" smtClean="0">
                        <a:solidFill>
                          <a:schemeClr val="dk1"/>
                        </a:solidFill>
                        <a:effectLst/>
                        <a:latin typeface="Times New Roman" pitchFamily="18" charset="0"/>
                        <a:ea typeface="Times New Roman"/>
                        <a:cs typeface="Times New Roman" pitchFamily="18" charset="0"/>
                      </a:endParaRPr>
                    </a:p>
                    <a:p>
                      <a:pPr>
                        <a:lnSpc>
                          <a:spcPct val="100000"/>
                        </a:lnSpc>
                        <a:spcAft>
                          <a:spcPts val="0"/>
                        </a:spcAft>
                      </a:pPr>
                      <a:r>
                        <a:rPr lang="fr-FR" sz="1600" b="1" kern="1200" baseline="0" dirty="0" smtClean="0">
                          <a:solidFill>
                            <a:schemeClr val="dk1"/>
                          </a:solidFill>
                          <a:effectLst/>
                          <a:latin typeface="Times New Roman" pitchFamily="18" charset="0"/>
                          <a:ea typeface="Times New Roman"/>
                          <a:cs typeface="Times New Roman" pitchFamily="18" charset="0"/>
                        </a:rPr>
                        <a:t>Dynamiques des espaces productifs dans la mondialisation (6 à 7 h)</a:t>
                      </a:r>
                      <a:endParaRPr lang="fr-FR" sz="1600" kern="1200" dirty="0" smtClean="0">
                        <a:solidFill>
                          <a:schemeClr val="dk1"/>
                        </a:solidFill>
                        <a:effectLst/>
                        <a:latin typeface="Times New Roman" pitchFamily="18" charset="0"/>
                        <a:ea typeface="Times New Roman"/>
                        <a:cs typeface="Times New Roman" pitchFamily="18" charset="0"/>
                      </a:endParaRPr>
                    </a:p>
                  </a:txBody>
                  <a:tcPr/>
                </a:tc>
                <a:tc>
                  <a:txBody>
                    <a:bodyPr/>
                    <a:lstStyle/>
                    <a:p>
                      <a:pPr marL="0" indent="0">
                        <a:buFontTx/>
                        <a:buNone/>
                      </a:pPr>
                      <a:r>
                        <a:rPr lang="fr-FR" sz="1800" b="1" kern="1200" dirty="0" smtClean="0">
                          <a:solidFill>
                            <a:srgbClr val="7030A0"/>
                          </a:solidFill>
                          <a:effectLst/>
                          <a:latin typeface="Times New Roman" pitchFamily="18" charset="0"/>
                          <a:ea typeface="Times New Roman"/>
                          <a:cs typeface="Times New Roman" pitchFamily="18" charset="0"/>
                        </a:rPr>
                        <a:t>Thème 2.</a:t>
                      </a:r>
                      <a:r>
                        <a:rPr lang="fr-FR" sz="1800" b="1" kern="1200" baseline="0" dirty="0" smtClean="0">
                          <a:solidFill>
                            <a:srgbClr val="7030A0"/>
                          </a:solidFill>
                          <a:effectLst/>
                          <a:latin typeface="Times New Roman" pitchFamily="18" charset="0"/>
                          <a:ea typeface="Times New Roman"/>
                          <a:cs typeface="Times New Roman" pitchFamily="18" charset="0"/>
                        </a:rPr>
                        <a:t> Aménager et développer le territoire français</a:t>
                      </a:r>
                      <a:r>
                        <a:rPr lang="fr-FR" sz="1800" b="1" kern="1200" dirty="0" smtClean="0">
                          <a:solidFill>
                            <a:srgbClr val="7030A0"/>
                          </a:solidFill>
                          <a:effectLst/>
                          <a:latin typeface="Times New Roman" pitchFamily="18" charset="0"/>
                          <a:ea typeface="Times New Roman"/>
                          <a:cs typeface="Times New Roman" pitchFamily="18" charset="0"/>
                        </a:rPr>
                        <a:t> (24-26 h)</a:t>
                      </a:r>
                    </a:p>
                    <a:p>
                      <a:pPr marL="0" indent="0">
                        <a:buFontTx/>
                        <a:buNone/>
                      </a:pPr>
                      <a:endParaRPr lang="fr-FR" sz="1600" b="1" kern="1200" dirty="0" smtClean="0">
                        <a:solidFill>
                          <a:srgbClr val="7030A0"/>
                        </a:solidFill>
                        <a:effectLst/>
                        <a:latin typeface="Times New Roman" pitchFamily="18" charset="0"/>
                        <a:ea typeface="Times New Roman"/>
                        <a:cs typeface="Times New Roman" pitchFamily="18" charset="0"/>
                      </a:endParaRPr>
                    </a:p>
                    <a:p>
                      <a:pPr marL="0" indent="0">
                        <a:buFontTx/>
                        <a:buNone/>
                      </a:pPr>
                      <a:endParaRPr lang="fr-FR" sz="1600" dirty="0" smtClean="0">
                        <a:latin typeface="Times New Roman" pitchFamily="18" charset="0"/>
                        <a:cs typeface="Times New Roman" pitchFamily="18" charset="0"/>
                      </a:endParaRPr>
                    </a:p>
                    <a:p>
                      <a:pPr marL="0" indent="0">
                        <a:buFontTx/>
                        <a:buNone/>
                      </a:pPr>
                      <a:endParaRPr lang="fr-FR" sz="1600" dirty="0" smtClean="0">
                        <a:latin typeface="Times New Roman" pitchFamily="18" charset="0"/>
                        <a:cs typeface="Times New Roman" pitchFamily="18" charset="0"/>
                      </a:endParaRPr>
                    </a:p>
                    <a:p>
                      <a:r>
                        <a:rPr lang="fr-FR" sz="1600" b="1" baseline="0" dirty="0" smtClean="0">
                          <a:latin typeface="Times New Roman" pitchFamily="18" charset="0"/>
                          <a:cs typeface="Times New Roman" pitchFamily="18" charset="0"/>
                        </a:rPr>
                        <a:t>Valoriser et ménager les milieux (4 à 5 h)</a:t>
                      </a:r>
                      <a:endParaRPr lang="fr-FR" sz="1400" b="1" baseline="0" dirty="0" smtClean="0">
                        <a:latin typeface="Times New Roman" pitchFamily="18" charset="0"/>
                        <a:cs typeface="Times New Roman" pitchFamily="18" charset="0"/>
                      </a:endParaRPr>
                    </a:p>
                    <a:p>
                      <a:endParaRPr lang="fr-FR" sz="1600" b="1" baseline="0" dirty="0" smtClean="0">
                        <a:latin typeface="Times New Roman" pitchFamily="18" charset="0"/>
                        <a:cs typeface="Times New Roman" pitchFamily="18" charset="0"/>
                      </a:endParaRPr>
                    </a:p>
                    <a:p>
                      <a:endParaRPr lang="fr-FR" sz="1600" b="1" baseline="0" dirty="0" smtClean="0">
                        <a:latin typeface="Times New Roman" pitchFamily="18" charset="0"/>
                        <a:cs typeface="Times New Roman" pitchFamily="18" charset="0"/>
                      </a:endParaRPr>
                    </a:p>
                    <a:p>
                      <a:r>
                        <a:rPr lang="fr-FR" sz="1600" b="1" baseline="0" dirty="0" smtClean="0">
                          <a:latin typeface="Times New Roman" pitchFamily="18" charset="0"/>
                          <a:cs typeface="Times New Roman" pitchFamily="18" charset="0"/>
                        </a:rPr>
                        <a:t>La France en villes (6 à 7 h)</a:t>
                      </a:r>
                    </a:p>
                    <a:p>
                      <a:endParaRPr lang="fr-FR" sz="1600" baseline="0" dirty="0" smtClean="0">
                        <a:latin typeface="Times New Roman" pitchFamily="18" charset="0"/>
                        <a:cs typeface="Times New Roman" pitchFamily="18" charset="0"/>
                      </a:endParaRPr>
                    </a:p>
                    <a:p>
                      <a:endParaRPr lang="fr-FR" sz="1600" baseline="0" dirty="0" smtClean="0">
                        <a:latin typeface="Times New Roman" pitchFamily="18" charset="0"/>
                        <a:cs typeface="Times New Roman" pitchFamily="18" charset="0"/>
                      </a:endParaRPr>
                    </a:p>
                    <a:p>
                      <a:r>
                        <a:rPr lang="fr-FR" sz="1600" b="1" baseline="0" dirty="0" smtClean="0">
                          <a:latin typeface="Times New Roman" pitchFamily="18" charset="0"/>
                          <a:cs typeface="Times New Roman" pitchFamily="18" charset="0"/>
                        </a:rPr>
                        <a:t>Dynamiques des espaces productifs dans la mondialisation (6 à 7 h)</a:t>
                      </a:r>
                    </a:p>
                    <a:p>
                      <a:endParaRPr lang="fr-FR" sz="1600" b="1" baseline="0" dirty="0" smtClean="0">
                        <a:latin typeface="Times New Roman" pitchFamily="18" charset="0"/>
                        <a:cs typeface="Times New Roman" pitchFamily="18" charset="0"/>
                      </a:endParaRPr>
                    </a:p>
                    <a:p>
                      <a:r>
                        <a:rPr lang="fr-FR" sz="1600" b="1" u="none" strike="noStrike" baseline="0" dirty="0" smtClean="0">
                          <a:latin typeface="Times New Roman" pitchFamily="18" charset="0"/>
                          <a:cs typeface="Times New Roman" pitchFamily="18" charset="0"/>
                        </a:rPr>
                        <a:t>Mobilités, flux et réseaux de communication dans la mondialisation (5 à 7 h)</a:t>
                      </a:r>
                    </a:p>
                    <a:p>
                      <a:pPr marL="0" marR="0" indent="0" algn="l" defTabSz="457200" rtl="0" eaLnBrk="1" fontAlgn="auto" latinLnBrk="0" hangingPunct="1">
                        <a:lnSpc>
                          <a:spcPct val="100000"/>
                        </a:lnSpc>
                        <a:spcBef>
                          <a:spcPts val="0"/>
                        </a:spcBef>
                        <a:spcAft>
                          <a:spcPts val="0"/>
                        </a:spcAft>
                        <a:buClrTx/>
                        <a:buSzTx/>
                        <a:buFontTx/>
                        <a:buNone/>
                        <a:tabLst/>
                        <a:defRPr/>
                      </a:pPr>
                      <a:endParaRPr lang="fr-FR" sz="1600" kern="1200" dirty="0" smtClean="0">
                        <a:solidFill>
                          <a:schemeClr val="dk1"/>
                        </a:solidFill>
                        <a:effectLst/>
                        <a:latin typeface="Times New Roman" pitchFamily="18" charset="0"/>
                        <a:ea typeface="Times New Roman"/>
                        <a:cs typeface="Times New Roman" pitchFamily="18" charset="0"/>
                      </a:endParaRPr>
                    </a:p>
                  </a:txBody>
                  <a:tcPr/>
                </a:tc>
              </a:tr>
            </a:tbl>
          </a:graphicData>
        </a:graphic>
      </p:graphicFrame>
      <p:cxnSp>
        <p:nvCxnSpPr>
          <p:cNvPr id="4" name="Connecteur droit 3"/>
          <p:cNvCxnSpPr/>
          <p:nvPr/>
        </p:nvCxnSpPr>
        <p:spPr>
          <a:xfrm>
            <a:off x="462838" y="4613105"/>
            <a:ext cx="3659050" cy="594085"/>
          </a:xfrm>
          <a:prstGeom prst="line">
            <a:avLst/>
          </a:prstGeom>
          <a:ln w="254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7" name="Connecteur droit 6"/>
          <p:cNvCxnSpPr/>
          <p:nvPr/>
        </p:nvCxnSpPr>
        <p:spPr>
          <a:xfrm rot="10800000" flipV="1">
            <a:off x="462839" y="4635685"/>
            <a:ext cx="3643338" cy="571504"/>
          </a:xfrm>
          <a:prstGeom prst="line">
            <a:avLst/>
          </a:prstGeom>
          <a:ln w="25400">
            <a:solidFill>
              <a:srgbClr val="703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924287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1739488839"/>
              </p:ext>
            </p:extLst>
          </p:nvPr>
        </p:nvGraphicFramePr>
        <p:xfrm>
          <a:off x="209004" y="165463"/>
          <a:ext cx="8734698" cy="2586446"/>
        </p:xfrm>
        <a:graphic>
          <a:graphicData uri="http://schemas.openxmlformats.org/drawingml/2006/table">
            <a:tbl>
              <a:tblPr firstRow="1" bandRow="1">
                <a:tableStyleId>{F5AB1C69-6EDB-4FF4-983F-18BD219EF322}</a:tableStyleId>
              </a:tblPr>
              <a:tblGrid>
                <a:gridCol w="4367349"/>
                <a:gridCol w="4367349"/>
              </a:tblGrid>
              <a:tr h="368800">
                <a:tc>
                  <a:txBody>
                    <a:bodyPr/>
                    <a:lstStyle/>
                    <a:p>
                      <a:pPr algn="ctr"/>
                      <a:r>
                        <a:rPr lang="fr-FR" dirty="0" smtClean="0"/>
                        <a:t>En Première S</a:t>
                      </a:r>
                      <a:endParaRPr lang="fr-FR" dirty="0"/>
                    </a:p>
                  </a:txBody>
                  <a:tcPr/>
                </a:tc>
                <a:tc>
                  <a:txBody>
                    <a:bodyPr/>
                    <a:lstStyle/>
                    <a:p>
                      <a:pPr algn="ctr"/>
                      <a:r>
                        <a:rPr lang="fr-FR" dirty="0" smtClean="0"/>
                        <a:t>En Première ES-L</a:t>
                      </a:r>
                      <a:endParaRPr lang="fr-FR" dirty="0"/>
                    </a:p>
                  </a:txBody>
                  <a:tcPr/>
                </a:tc>
              </a:tr>
              <a:tr h="221764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1800" b="1" dirty="0" smtClean="0">
                          <a:solidFill>
                            <a:srgbClr val="7030A0"/>
                          </a:solidFill>
                          <a:effectLst/>
                          <a:latin typeface="Times New Roman"/>
                          <a:ea typeface="Times New Roman"/>
                          <a:cs typeface="Times New Roman"/>
                        </a:rPr>
                        <a:t>Thème 2.</a:t>
                      </a:r>
                      <a:r>
                        <a:rPr lang="fr-FR" sz="1800" b="1" baseline="0" dirty="0" smtClean="0">
                          <a:solidFill>
                            <a:srgbClr val="7030A0"/>
                          </a:solidFill>
                          <a:effectLst/>
                          <a:latin typeface="Times New Roman"/>
                          <a:ea typeface="Times New Roman"/>
                          <a:cs typeface="Times New Roman"/>
                        </a:rPr>
                        <a:t> Aménager et développer le territoire français</a:t>
                      </a:r>
                      <a:r>
                        <a:rPr lang="fr-FR" sz="1800" b="1" dirty="0" smtClean="0">
                          <a:solidFill>
                            <a:srgbClr val="7030A0"/>
                          </a:solidFill>
                          <a:effectLst/>
                          <a:latin typeface="Times New Roman"/>
                          <a:ea typeface="Times New Roman"/>
                          <a:cs typeface="Times New Roman"/>
                        </a:rPr>
                        <a:t> (16-17 h)</a:t>
                      </a:r>
                      <a:endParaRPr lang="fr-FR" sz="1800" b="1" dirty="0" smtClean="0">
                        <a:solidFill>
                          <a:srgbClr val="7030A0"/>
                        </a:solidFill>
                        <a:effectLst/>
                        <a:latin typeface="+mn-lt"/>
                        <a:ea typeface="Times New Roman"/>
                        <a:cs typeface="Times New Roman"/>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fr-FR" sz="1400" b="1" kern="1200" dirty="0" smtClean="0">
                        <a:solidFill>
                          <a:schemeClr val="dk1"/>
                        </a:solidFill>
                        <a:effectLst/>
                        <a:latin typeface="Times New Roman"/>
                        <a:ea typeface="Times New Roman"/>
                        <a:cs typeface="+mn-cs"/>
                      </a:endParaRPr>
                    </a:p>
                    <a:p>
                      <a:pPr>
                        <a:lnSpc>
                          <a:spcPct val="100000"/>
                        </a:lnSpc>
                        <a:spcAft>
                          <a:spcPts val="0"/>
                        </a:spcAft>
                      </a:pPr>
                      <a:r>
                        <a:rPr lang="fr-FR" sz="1600" b="1" kern="1200" dirty="0" smtClean="0">
                          <a:solidFill>
                            <a:schemeClr val="dk1"/>
                          </a:solidFill>
                          <a:effectLst/>
                          <a:latin typeface="Times New Roman"/>
                          <a:ea typeface="Times New Roman"/>
                          <a:cs typeface="+mn-cs"/>
                        </a:rPr>
                        <a:t>Valoriser</a:t>
                      </a:r>
                      <a:r>
                        <a:rPr lang="fr-FR" sz="1600" b="1" kern="1200" baseline="0" dirty="0" smtClean="0">
                          <a:solidFill>
                            <a:schemeClr val="dk1"/>
                          </a:solidFill>
                          <a:effectLst/>
                          <a:latin typeface="Times New Roman"/>
                          <a:ea typeface="Times New Roman"/>
                          <a:cs typeface="+mn-cs"/>
                        </a:rPr>
                        <a:t> et ménager les milieux (2 à 3 h)</a:t>
                      </a:r>
                      <a:endParaRPr lang="fr-FR" sz="1200" b="1" kern="1200" baseline="0" dirty="0" smtClean="0">
                        <a:solidFill>
                          <a:schemeClr val="dk1"/>
                        </a:solidFill>
                        <a:effectLst/>
                        <a:latin typeface="Times New Roman"/>
                        <a:ea typeface="Times New Roman"/>
                        <a:cs typeface="+mn-cs"/>
                      </a:endParaRPr>
                    </a:p>
                    <a:p>
                      <a:pPr>
                        <a:lnSpc>
                          <a:spcPct val="100000"/>
                        </a:lnSpc>
                        <a:spcAft>
                          <a:spcPts val="0"/>
                        </a:spcAft>
                      </a:pPr>
                      <a:endParaRPr lang="fr-FR" sz="1200" b="1" kern="1200" baseline="0" dirty="0" smtClean="0">
                        <a:solidFill>
                          <a:schemeClr val="dk1"/>
                        </a:solidFill>
                        <a:effectLst/>
                        <a:latin typeface="Times New Roman"/>
                        <a:ea typeface="Times New Roman"/>
                        <a:cs typeface="+mn-cs"/>
                      </a:endParaRPr>
                    </a:p>
                    <a:p>
                      <a:pPr>
                        <a:lnSpc>
                          <a:spcPct val="100000"/>
                        </a:lnSpc>
                        <a:spcAft>
                          <a:spcPts val="0"/>
                        </a:spcAft>
                      </a:pPr>
                      <a:endParaRPr lang="fr-FR" sz="1200" b="1" kern="1200" baseline="0" dirty="0" smtClean="0">
                        <a:solidFill>
                          <a:schemeClr val="dk1"/>
                        </a:solidFill>
                        <a:effectLst/>
                        <a:latin typeface="Times New Roman"/>
                        <a:ea typeface="Times New Roman"/>
                        <a:cs typeface="+mn-cs"/>
                      </a:endParaRPr>
                    </a:p>
                    <a:p>
                      <a:pPr>
                        <a:lnSpc>
                          <a:spcPct val="100000"/>
                        </a:lnSpc>
                        <a:spcAft>
                          <a:spcPts val="0"/>
                        </a:spcAft>
                      </a:pPr>
                      <a:r>
                        <a:rPr lang="fr-FR" sz="1400" b="0" kern="1200" baseline="0" dirty="0" smtClean="0">
                          <a:solidFill>
                            <a:schemeClr val="dk1"/>
                          </a:solidFill>
                          <a:effectLst/>
                          <a:latin typeface="Times New Roman"/>
                          <a:ea typeface="Times New Roman"/>
                          <a:cs typeface="+mn-cs"/>
                        </a:rPr>
                        <a:t>-  </a:t>
                      </a:r>
                      <a:r>
                        <a:rPr lang="fr-FR" sz="1400" dirty="0" smtClean="0">
                          <a:effectLst/>
                          <a:latin typeface="Times New Roman"/>
                          <a:ea typeface="Times New Roman"/>
                        </a:rPr>
                        <a:t>Potentialités et contraintes du territoire français (ultramarin compris)</a:t>
                      </a:r>
                      <a:r>
                        <a:rPr lang="fr-FR" sz="1400" b="0" kern="1200" baseline="0" dirty="0" smtClean="0">
                          <a:solidFill>
                            <a:schemeClr val="dk1"/>
                          </a:solidFill>
                          <a:effectLst/>
                          <a:latin typeface="Times New Roman"/>
                          <a:ea typeface="Times New Roman"/>
                          <a:cs typeface="+mn-cs"/>
                        </a:rPr>
                        <a:t> </a:t>
                      </a:r>
                    </a:p>
                    <a:p>
                      <a:pPr marL="0" indent="0">
                        <a:buFontTx/>
                        <a:buNone/>
                      </a:pPr>
                      <a:endParaRPr lang="fr-FR" sz="1400" dirty="0" smtClean="0"/>
                    </a:p>
                  </a:txBody>
                  <a:tcPr/>
                </a:tc>
                <a:tc>
                  <a:txBody>
                    <a:bodyPr/>
                    <a:lstStyle/>
                    <a:p>
                      <a:pPr marL="0" indent="0">
                        <a:buFontTx/>
                        <a:buNone/>
                      </a:pPr>
                      <a:r>
                        <a:rPr lang="fr-FR" sz="1800" b="1" kern="1200" dirty="0" smtClean="0">
                          <a:solidFill>
                            <a:srgbClr val="7030A0"/>
                          </a:solidFill>
                          <a:effectLst/>
                          <a:latin typeface="Times New Roman"/>
                          <a:ea typeface="Times New Roman"/>
                          <a:cs typeface="Times New Roman"/>
                        </a:rPr>
                        <a:t>Thème 2. Aménager et développer le</a:t>
                      </a:r>
                      <a:r>
                        <a:rPr lang="fr-FR" sz="1800" b="1" kern="1200" baseline="0" dirty="0" smtClean="0">
                          <a:solidFill>
                            <a:srgbClr val="7030A0"/>
                          </a:solidFill>
                          <a:effectLst/>
                          <a:latin typeface="Times New Roman"/>
                          <a:ea typeface="Times New Roman"/>
                          <a:cs typeface="Times New Roman"/>
                        </a:rPr>
                        <a:t> territoire français</a:t>
                      </a:r>
                      <a:r>
                        <a:rPr lang="fr-FR" sz="1800" b="1" kern="1200" dirty="0" smtClean="0">
                          <a:solidFill>
                            <a:srgbClr val="7030A0"/>
                          </a:solidFill>
                          <a:effectLst/>
                          <a:latin typeface="Times New Roman"/>
                          <a:ea typeface="Times New Roman"/>
                          <a:cs typeface="Times New Roman"/>
                        </a:rPr>
                        <a:t> (24-26 h)</a:t>
                      </a:r>
                    </a:p>
                    <a:p>
                      <a:pPr marL="0" indent="0">
                        <a:buFontTx/>
                        <a:buNone/>
                      </a:pPr>
                      <a:endParaRPr lang="fr-FR" sz="1400" b="1" kern="1200" dirty="0" smtClean="0">
                        <a:solidFill>
                          <a:srgbClr val="7030A0"/>
                        </a:solidFill>
                        <a:effectLst/>
                        <a:latin typeface="Times New Roman"/>
                        <a:ea typeface="Times New Roman"/>
                        <a:cs typeface="Times New Roman"/>
                      </a:endParaRPr>
                    </a:p>
                    <a:p>
                      <a:pPr marL="0" indent="0">
                        <a:lnSpc>
                          <a:spcPct val="100000"/>
                        </a:lnSpc>
                        <a:spcAft>
                          <a:spcPts val="0"/>
                        </a:spcAft>
                        <a:buFontTx/>
                        <a:buNone/>
                      </a:pPr>
                      <a:r>
                        <a:rPr lang="fr-FR" sz="1600" b="1" dirty="0" smtClean="0">
                          <a:solidFill>
                            <a:schemeClr val="tx1"/>
                          </a:solidFill>
                          <a:effectLst/>
                          <a:latin typeface="Times New Roman"/>
                          <a:ea typeface="Times New Roman"/>
                        </a:rPr>
                        <a:t>Valoriser et ménager les milieux (4 à 5 h)</a:t>
                      </a:r>
                    </a:p>
                    <a:p>
                      <a:pPr>
                        <a:lnSpc>
                          <a:spcPct val="100000"/>
                        </a:lnSpc>
                        <a:spcAft>
                          <a:spcPts val="0"/>
                        </a:spcAft>
                      </a:pPr>
                      <a:endParaRPr lang="fr-FR" sz="1200" b="1" dirty="0" smtClean="0">
                        <a:effectLst/>
                        <a:latin typeface="Times New Roman"/>
                        <a:ea typeface="Times New Roman"/>
                      </a:endParaRPr>
                    </a:p>
                    <a:p>
                      <a:pPr>
                        <a:lnSpc>
                          <a:spcPct val="100000"/>
                        </a:lnSpc>
                        <a:spcAft>
                          <a:spcPts val="0"/>
                        </a:spcAft>
                      </a:pPr>
                      <a:r>
                        <a:rPr lang="fr-FR" sz="1400" dirty="0" smtClean="0">
                          <a:effectLst/>
                          <a:latin typeface="Times New Roman"/>
                          <a:ea typeface="Calibri"/>
                          <a:cs typeface="Times New Roman"/>
                        </a:rPr>
                        <a:t>-</a:t>
                      </a:r>
                      <a:r>
                        <a:rPr lang="fr-FR" sz="1400" baseline="0" dirty="0" smtClean="0">
                          <a:effectLst/>
                          <a:latin typeface="Times New Roman"/>
                          <a:ea typeface="Calibri"/>
                          <a:cs typeface="Times New Roman"/>
                        </a:rPr>
                        <a:t>  Une étude de cas </a:t>
                      </a:r>
                      <a:r>
                        <a:rPr lang="fr-FR" sz="1400" baseline="0" dirty="0" smtClean="0">
                          <a:effectLst/>
                          <a:latin typeface="Times New Roman" pitchFamily="18" charset="0"/>
                          <a:ea typeface="Calibri"/>
                          <a:cs typeface="Times New Roman" pitchFamily="18" charset="0"/>
                        </a:rPr>
                        <a:t>: </a:t>
                      </a:r>
                      <a:r>
                        <a:rPr lang="fr-FR" sz="1400" i="1" baseline="0" dirty="0" smtClean="0">
                          <a:effectLst/>
                          <a:latin typeface="Times New Roman" pitchFamily="18" charset="0"/>
                          <a:ea typeface="Calibri"/>
                          <a:cs typeface="Times New Roman" pitchFamily="18" charset="0"/>
                        </a:rPr>
                        <a:t>La gestion durable d’un milieu</a:t>
                      </a:r>
                      <a:endParaRPr lang="fr-FR" sz="1400" dirty="0" smtClean="0">
                        <a:effectLst/>
                        <a:latin typeface="Times New Roman"/>
                        <a:ea typeface="Times New Roman"/>
                      </a:endParaRPr>
                    </a:p>
                    <a:p>
                      <a:pPr>
                        <a:lnSpc>
                          <a:spcPct val="100000"/>
                        </a:lnSpc>
                      </a:pPr>
                      <a:r>
                        <a:rPr lang="fr-FR" sz="1400" dirty="0" smtClean="0">
                          <a:effectLst/>
                          <a:latin typeface="Times New Roman"/>
                          <a:ea typeface="Times New Roman"/>
                        </a:rPr>
                        <a:t>- Potentialités et contraintes du territoire français (ultramarin compris)</a:t>
                      </a:r>
                    </a:p>
                  </a:txBody>
                  <a:tcPr/>
                </a:tc>
              </a:tr>
            </a:tbl>
          </a:graphicData>
        </a:graphic>
      </p:graphicFrame>
      <p:graphicFrame>
        <p:nvGraphicFramePr>
          <p:cNvPr id="3" name="Tableau 2"/>
          <p:cNvGraphicFramePr>
            <a:graphicFrameLocks noGrp="1"/>
          </p:cNvGraphicFramePr>
          <p:nvPr>
            <p:extLst>
              <p:ext uri="{D42A27DB-BD31-4B8C-83A1-F6EECF244321}">
                <p14:modId xmlns:p14="http://schemas.microsoft.com/office/powerpoint/2010/main" val="2597120775"/>
              </p:ext>
            </p:extLst>
          </p:nvPr>
        </p:nvGraphicFramePr>
        <p:xfrm>
          <a:off x="209003" y="3518263"/>
          <a:ext cx="8720714" cy="2895600"/>
        </p:xfrm>
        <a:graphic>
          <a:graphicData uri="http://schemas.openxmlformats.org/drawingml/2006/table">
            <a:tbl>
              <a:tblPr firstRow="1" bandRow="1">
                <a:tableStyleId>{F5AB1C69-6EDB-4FF4-983F-18BD219EF322}</a:tableStyleId>
              </a:tblPr>
              <a:tblGrid>
                <a:gridCol w="4360357"/>
                <a:gridCol w="4360357"/>
              </a:tblGrid>
              <a:tr h="178513">
                <a:tc>
                  <a:txBody>
                    <a:bodyPr/>
                    <a:lstStyle/>
                    <a:p>
                      <a:pPr algn="ctr"/>
                      <a:r>
                        <a:rPr lang="fr-FR" dirty="0" smtClean="0"/>
                        <a:t>Ce qui ne change pas</a:t>
                      </a:r>
                      <a:endParaRPr lang="fr-FR" dirty="0"/>
                    </a:p>
                  </a:txBody>
                  <a:tcPr/>
                </a:tc>
                <a:tc>
                  <a:txBody>
                    <a:bodyPr/>
                    <a:lstStyle/>
                    <a:p>
                      <a:pPr algn="ctr"/>
                      <a:r>
                        <a:rPr lang="fr-FR" dirty="0" smtClean="0"/>
                        <a:t>Ce qui change</a:t>
                      </a:r>
                      <a:endParaRPr lang="fr-FR" dirty="0"/>
                    </a:p>
                  </a:txBody>
                  <a:tcPr/>
                </a:tc>
              </a:tr>
              <a:tr h="1234714">
                <a:tc>
                  <a:txBody>
                    <a:bodyPr/>
                    <a:lstStyle/>
                    <a:p>
                      <a:pPr marL="0" indent="-285750">
                        <a:buFontTx/>
                        <a:buChar char="-"/>
                      </a:pPr>
                      <a:r>
                        <a:rPr lang="fr-FR" sz="1600" b="1" baseline="0" dirty="0" smtClean="0"/>
                        <a:t>Même problématique </a:t>
                      </a:r>
                      <a:r>
                        <a:rPr lang="fr-FR" sz="1600" b="0" baseline="0" dirty="0" smtClean="0"/>
                        <a:t>générale.</a:t>
                      </a:r>
                    </a:p>
                    <a:p>
                      <a:pPr marL="0" indent="-285750">
                        <a:buFontTx/>
                        <a:buChar char="-"/>
                      </a:pPr>
                      <a:r>
                        <a:rPr lang="fr-FR" sz="1600" b="0" baseline="0" dirty="0" smtClean="0"/>
                        <a:t>S’assurer de la connaissance de repères importants (climats, reliefs, fleuves …).</a:t>
                      </a:r>
                    </a:p>
                    <a:p>
                      <a:pPr marL="0" indent="-285750">
                        <a:buFontTx/>
                        <a:buChar char="-"/>
                      </a:pPr>
                      <a:r>
                        <a:rPr lang="fr-FR" sz="1600" b="0" baseline="0" dirty="0" smtClean="0"/>
                        <a:t>Les envisager sous la forme de contraintes (comprenant les risques) et d’atouts, dans l’optique de l’aménagement et du développement durable du territoire.</a:t>
                      </a:r>
                    </a:p>
                    <a:p>
                      <a:pPr marL="0" indent="-285750">
                        <a:buFontTx/>
                        <a:buChar char="-"/>
                      </a:pPr>
                      <a:r>
                        <a:rPr lang="fr-FR" sz="1600" b="0" baseline="0" dirty="0" smtClean="0"/>
                        <a:t>Cette question invite à centrer la stratégie pédagogique sur la réalisation du </a:t>
                      </a:r>
                      <a:r>
                        <a:rPr lang="fr-FR" sz="1600" b="1" baseline="0" dirty="0" smtClean="0"/>
                        <a:t>croquis</a:t>
                      </a:r>
                      <a:r>
                        <a:rPr lang="fr-FR" sz="1600" b="0" baseline="0" dirty="0" smtClean="0"/>
                        <a:t>.</a:t>
                      </a:r>
                    </a:p>
                    <a:p>
                      <a:pPr marL="285750" indent="-285750">
                        <a:buFontTx/>
                        <a:buChar char="-"/>
                      </a:pPr>
                      <a:endParaRPr lang="fr-FR" sz="1600" b="0" baseline="0" dirty="0" smtClean="0"/>
                    </a:p>
                  </a:txBody>
                  <a:tcPr/>
                </a:tc>
                <a:tc>
                  <a:txBody>
                    <a:bodyPr/>
                    <a:lstStyle/>
                    <a:p>
                      <a:pPr>
                        <a:buFontTx/>
                        <a:buChar char="-"/>
                      </a:pPr>
                      <a:r>
                        <a:rPr lang="fr-FR" sz="1600" b="0" dirty="0" smtClean="0"/>
                        <a:t> En Série S, on</a:t>
                      </a:r>
                      <a:r>
                        <a:rPr lang="fr-FR" sz="1600" b="0" baseline="0" dirty="0" smtClean="0"/>
                        <a:t> ne conserve que l’entrée générale </a:t>
                      </a:r>
                      <a:r>
                        <a:rPr lang="fr-FR" sz="1600" b="1" baseline="0" dirty="0" smtClean="0"/>
                        <a:t>(pas d’étude de cas).</a:t>
                      </a:r>
                      <a:endParaRPr lang="fr-FR" sz="1600" baseline="0" dirty="0" smtClean="0"/>
                    </a:p>
                  </a:txBody>
                  <a:tcPr/>
                </a:tc>
              </a:tr>
            </a:tbl>
          </a:graphicData>
        </a:graphic>
      </p:graphicFrame>
      <p:cxnSp>
        <p:nvCxnSpPr>
          <p:cNvPr id="5" name="Connecteur droit 4"/>
          <p:cNvCxnSpPr/>
          <p:nvPr/>
        </p:nvCxnSpPr>
        <p:spPr>
          <a:xfrm>
            <a:off x="395536" y="1700808"/>
            <a:ext cx="3384376" cy="216024"/>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9" name="Connecteur droit 8"/>
          <p:cNvCxnSpPr/>
          <p:nvPr/>
        </p:nvCxnSpPr>
        <p:spPr>
          <a:xfrm flipV="1">
            <a:off x="429126" y="1700808"/>
            <a:ext cx="3422794" cy="180047"/>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924287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1739488839"/>
              </p:ext>
            </p:extLst>
          </p:nvPr>
        </p:nvGraphicFramePr>
        <p:xfrm>
          <a:off x="209002" y="165463"/>
          <a:ext cx="8734700" cy="3277040"/>
        </p:xfrm>
        <a:graphic>
          <a:graphicData uri="http://schemas.openxmlformats.org/drawingml/2006/table">
            <a:tbl>
              <a:tblPr firstRow="1" bandRow="1">
                <a:tableStyleId>{F5AB1C69-6EDB-4FF4-983F-18BD219EF322}</a:tableStyleId>
              </a:tblPr>
              <a:tblGrid>
                <a:gridCol w="4367350"/>
                <a:gridCol w="4367350"/>
              </a:tblGrid>
              <a:tr h="352257">
                <a:tc>
                  <a:txBody>
                    <a:bodyPr/>
                    <a:lstStyle/>
                    <a:p>
                      <a:pPr algn="ctr"/>
                      <a:r>
                        <a:rPr lang="fr-FR" dirty="0" smtClean="0"/>
                        <a:t>En Première S</a:t>
                      </a:r>
                      <a:endParaRPr lang="fr-FR" dirty="0"/>
                    </a:p>
                  </a:txBody>
                  <a:tcPr/>
                </a:tc>
                <a:tc>
                  <a:txBody>
                    <a:bodyPr/>
                    <a:lstStyle/>
                    <a:p>
                      <a:pPr algn="ctr"/>
                      <a:r>
                        <a:rPr lang="fr-FR" dirty="0" smtClean="0"/>
                        <a:t>En Première ES-L</a:t>
                      </a:r>
                      <a:endParaRPr lang="fr-FR" dirty="0"/>
                    </a:p>
                  </a:txBody>
                  <a:tcPr/>
                </a:tc>
              </a:tr>
              <a:tr h="291128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1800" b="1" dirty="0" smtClean="0">
                          <a:solidFill>
                            <a:srgbClr val="7030A0"/>
                          </a:solidFill>
                          <a:effectLst/>
                          <a:latin typeface="Times New Roman" pitchFamily="18" charset="0"/>
                          <a:ea typeface="Times New Roman"/>
                          <a:cs typeface="Times New Roman" pitchFamily="18" charset="0"/>
                        </a:rPr>
                        <a:t>Thème 2.</a:t>
                      </a:r>
                      <a:r>
                        <a:rPr lang="fr-FR" sz="1800" b="1" baseline="0" dirty="0" smtClean="0">
                          <a:solidFill>
                            <a:srgbClr val="7030A0"/>
                          </a:solidFill>
                          <a:effectLst/>
                          <a:latin typeface="Times New Roman" pitchFamily="18" charset="0"/>
                          <a:ea typeface="Times New Roman"/>
                          <a:cs typeface="Times New Roman" pitchFamily="18" charset="0"/>
                        </a:rPr>
                        <a:t> Aménager et développer le territoire français</a:t>
                      </a:r>
                      <a:r>
                        <a:rPr lang="fr-FR" sz="1800" b="1" dirty="0" smtClean="0">
                          <a:solidFill>
                            <a:srgbClr val="7030A0"/>
                          </a:solidFill>
                          <a:effectLst/>
                          <a:latin typeface="Times New Roman" pitchFamily="18" charset="0"/>
                          <a:ea typeface="Times New Roman"/>
                          <a:cs typeface="Times New Roman" pitchFamily="18" charset="0"/>
                        </a:rPr>
                        <a:t> (16-17 h)</a:t>
                      </a:r>
                    </a:p>
                    <a:p>
                      <a:pPr marL="0" marR="0" indent="0" algn="l" defTabSz="457200" rtl="0" eaLnBrk="1" fontAlgn="auto" latinLnBrk="0" hangingPunct="1">
                        <a:lnSpc>
                          <a:spcPct val="100000"/>
                        </a:lnSpc>
                        <a:spcBef>
                          <a:spcPts val="0"/>
                        </a:spcBef>
                        <a:spcAft>
                          <a:spcPts val="0"/>
                        </a:spcAft>
                        <a:buClrTx/>
                        <a:buSzTx/>
                        <a:buFontTx/>
                        <a:buNone/>
                        <a:tabLst/>
                        <a:defRPr/>
                      </a:pPr>
                      <a:endParaRPr lang="fr-FR" sz="1600" b="1" kern="1200" dirty="0" smtClean="0">
                        <a:solidFill>
                          <a:schemeClr val="dk1"/>
                        </a:solidFill>
                        <a:effectLst/>
                        <a:latin typeface="Times New Roman"/>
                        <a:ea typeface="Times New Roman"/>
                        <a:cs typeface="+mn-cs"/>
                      </a:endParaRPr>
                    </a:p>
                    <a:p>
                      <a:pPr>
                        <a:lnSpc>
                          <a:spcPct val="100000"/>
                        </a:lnSpc>
                        <a:spcAft>
                          <a:spcPts val="0"/>
                        </a:spcAft>
                      </a:pPr>
                      <a:r>
                        <a:rPr lang="fr-FR" sz="1600" b="1" kern="1200" baseline="0" dirty="0" smtClean="0">
                          <a:solidFill>
                            <a:schemeClr val="dk1"/>
                          </a:solidFill>
                          <a:effectLst/>
                          <a:latin typeface="Times New Roman"/>
                          <a:ea typeface="Times New Roman"/>
                          <a:cs typeface="+mn-cs"/>
                        </a:rPr>
                        <a:t>La France en villes (8 à 9 h)</a:t>
                      </a:r>
                      <a:endParaRPr lang="fr-FR" sz="1400" b="1" kern="1200" baseline="0" dirty="0" smtClean="0">
                        <a:solidFill>
                          <a:schemeClr val="dk1"/>
                        </a:solidFill>
                        <a:effectLst/>
                        <a:latin typeface="Times New Roman"/>
                        <a:ea typeface="Times New Roman"/>
                        <a:cs typeface="+mn-cs"/>
                      </a:endParaRPr>
                    </a:p>
                    <a:p>
                      <a:pPr>
                        <a:lnSpc>
                          <a:spcPct val="100000"/>
                        </a:lnSpc>
                        <a:spcAft>
                          <a:spcPts val="0"/>
                        </a:spcAft>
                      </a:pPr>
                      <a:endParaRPr lang="fr-FR" sz="1400" b="0" kern="1200" baseline="0" dirty="0" smtClean="0">
                        <a:solidFill>
                          <a:schemeClr val="dk1"/>
                        </a:solidFill>
                        <a:effectLst/>
                        <a:latin typeface="Times New Roman"/>
                        <a:ea typeface="Times New Roman"/>
                        <a:cs typeface="+mn-cs"/>
                      </a:endParaRPr>
                    </a:p>
                    <a:p>
                      <a:pPr>
                        <a:lnSpc>
                          <a:spcPct val="100000"/>
                        </a:lnSpc>
                        <a:spcAft>
                          <a:spcPts val="0"/>
                        </a:spcAft>
                      </a:pPr>
                      <a:r>
                        <a:rPr lang="fr-FR" sz="1600" b="1" kern="1200" baseline="0" dirty="0" smtClean="0">
                          <a:solidFill>
                            <a:schemeClr val="dk1"/>
                          </a:solidFill>
                          <a:effectLst/>
                          <a:latin typeface="Times New Roman"/>
                          <a:ea typeface="Times New Roman"/>
                          <a:cs typeface="+mn-cs"/>
                        </a:rPr>
                        <a:t>-  </a:t>
                      </a:r>
                      <a:r>
                        <a:rPr lang="fr-FR" sz="1600" baseline="0" dirty="0" smtClean="0">
                          <a:effectLst/>
                          <a:latin typeface="Times New Roman"/>
                          <a:ea typeface="Calibri"/>
                          <a:cs typeface="Times New Roman"/>
                        </a:rPr>
                        <a:t>Mouvements de population, urbanisation, métropolisation</a:t>
                      </a:r>
                      <a:endParaRPr lang="fr-FR" sz="1600" b="1" kern="1200" baseline="0" dirty="0" smtClean="0">
                        <a:solidFill>
                          <a:schemeClr val="dk1"/>
                        </a:solidFill>
                        <a:effectLst/>
                        <a:latin typeface="Times New Roman"/>
                        <a:ea typeface="Times New Roman"/>
                        <a:cs typeface="+mn-cs"/>
                      </a:endParaRPr>
                    </a:p>
                    <a:p>
                      <a:pPr>
                        <a:lnSpc>
                          <a:spcPct val="100000"/>
                        </a:lnSpc>
                        <a:spcAft>
                          <a:spcPts val="0"/>
                        </a:spcAft>
                      </a:pPr>
                      <a:r>
                        <a:rPr lang="fr-FR" sz="1600" baseline="0" dirty="0" smtClean="0">
                          <a:effectLst/>
                          <a:latin typeface="Times New Roman"/>
                          <a:ea typeface="Calibri"/>
                          <a:cs typeface="Times New Roman"/>
                        </a:rPr>
                        <a:t> -  Nouvelles formes de développement des espaces ruraux</a:t>
                      </a:r>
                    </a:p>
                    <a:p>
                      <a:pPr>
                        <a:lnSpc>
                          <a:spcPct val="100000"/>
                        </a:lnSpc>
                        <a:spcAft>
                          <a:spcPts val="0"/>
                        </a:spcAft>
                      </a:pPr>
                      <a:r>
                        <a:rPr lang="fr-FR" sz="1600" b="0" kern="1200" baseline="0" dirty="0" smtClean="0">
                          <a:solidFill>
                            <a:schemeClr val="dk1"/>
                          </a:solidFill>
                          <a:effectLst/>
                          <a:latin typeface="Times New Roman"/>
                          <a:ea typeface="Times New Roman"/>
                          <a:cs typeface="Times New Roman"/>
                        </a:rPr>
                        <a:t>-  Aménager les villes : réduire les fractures sociales et spatiales</a:t>
                      </a:r>
                      <a:endParaRPr lang="fr-FR" sz="1600" b="0" kern="1200" baseline="0" dirty="0" smtClean="0">
                        <a:solidFill>
                          <a:schemeClr val="dk1"/>
                        </a:solidFill>
                        <a:effectLst/>
                        <a:latin typeface="Times New Roman"/>
                        <a:ea typeface="Times New Roman"/>
                        <a:cs typeface="+mn-cs"/>
                      </a:endParaRPr>
                    </a:p>
                  </a:txBody>
                  <a:tcPr/>
                </a:tc>
                <a:tc>
                  <a:txBody>
                    <a:bodyPr/>
                    <a:lstStyle/>
                    <a:p>
                      <a:pPr marL="0" indent="0">
                        <a:buFontTx/>
                        <a:buNone/>
                      </a:pPr>
                      <a:r>
                        <a:rPr lang="fr-FR" sz="1800" b="1" kern="1200" dirty="0" smtClean="0">
                          <a:solidFill>
                            <a:srgbClr val="7030A0"/>
                          </a:solidFill>
                          <a:effectLst/>
                          <a:latin typeface="Times New Roman"/>
                          <a:ea typeface="Times New Roman"/>
                          <a:cs typeface="Times New Roman"/>
                        </a:rPr>
                        <a:t>Thème 2. Aménager et développer le</a:t>
                      </a:r>
                      <a:r>
                        <a:rPr lang="fr-FR" sz="1800" b="1" kern="1200" baseline="0" dirty="0" smtClean="0">
                          <a:solidFill>
                            <a:srgbClr val="7030A0"/>
                          </a:solidFill>
                          <a:effectLst/>
                          <a:latin typeface="Times New Roman"/>
                          <a:ea typeface="Times New Roman"/>
                          <a:cs typeface="Times New Roman"/>
                        </a:rPr>
                        <a:t> territoire français</a:t>
                      </a:r>
                      <a:r>
                        <a:rPr lang="fr-FR" sz="1800" b="1" kern="1200" dirty="0" smtClean="0">
                          <a:solidFill>
                            <a:srgbClr val="7030A0"/>
                          </a:solidFill>
                          <a:effectLst/>
                          <a:latin typeface="Times New Roman"/>
                          <a:ea typeface="Times New Roman"/>
                          <a:cs typeface="Times New Roman"/>
                        </a:rPr>
                        <a:t> (24-26 h)</a:t>
                      </a:r>
                    </a:p>
                    <a:p>
                      <a:pPr marL="0" indent="0">
                        <a:buFontTx/>
                        <a:buNone/>
                      </a:pPr>
                      <a:endParaRPr lang="fr-FR" sz="1600" b="1" kern="1200" dirty="0" smtClean="0">
                        <a:solidFill>
                          <a:srgbClr val="7030A0"/>
                        </a:solidFill>
                        <a:effectLst/>
                        <a:latin typeface="Times New Roman"/>
                        <a:ea typeface="Times New Roman"/>
                        <a:cs typeface="Times New Roman"/>
                      </a:endParaRPr>
                    </a:p>
                    <a:p>
                      <a:pPr marL="0" indent="0">
                        <a:lnSpc>
                          <a:spcPct val="100000"/>
                        </a:lnSpc>
                        <a:buFontTx/>
                        <a:buNone/>
                      </a:pPr>
                      <a:r>
                        <a:rPr lang="fr-FR" sz="1600" b="1" dirty="0" smtClean="0">
                          <a:solidFill>
                            <a:schemeClr val="tx1"/>
                          </a:solidFill>
                          <a:effectLst/>
                          <a:latin typeface="Times New Roman"/>
                          <a:ea typeface="Times New Roman"/>
                        </a:rPr>
                        <a:t>La France en villes (6 à 7 h)</a:t>
                      </a:r>
                    </a:p>
                    <a:p>
                      <a:pPr>
                        <a:lnSpc>
                          <a:spcPct val="100000"/>
                        </a:lnSpc>
                      </a:pPr>
                      <a:endParaRPr lang="fr-FR" sz="1400" b="0" dirty="0" smtClean="0">
                        <a:effectLst/>
                        <a:latin typeface="Times New Roman"/>
                        <a:ea typeface="Times New Roman"/>
                      </a:endParaRPr>
                    </a:p>
                    <a:p>
                      <a:pPr>
                        <a:lnSpc>
                          <a:spcPct val="100000"/>
                        </a:lnSpc>
                        <a:spcAft>
                          <a:spcPts val="0"/>
                        </a:spcAft>
                        <a:buFontTx/>
                        <a:buChar char="-"/>
                      </a:pPr>
                      <a:r>
                        <a:rPr lang="fr-FR" sz="1600" baseline="0" dirty="0" smtClean="0">
                          <a:effectLst/>
                          <a:latin typeface="Times New Roman"/>
                          <a:ea typeface="Calibri"/>
                          <a:cs typeface="Times New Roman"/>
                        </a:rPr>
                        <a:t> Mouvements de population, urbanisation, métropolisation</a:t>
                      </a:r>
                    </a:p>
                    <a:p>
                      <a:pPr>
                        <a:lnSpc>
                          <a:spcPct val="100000"/>
                        </a:lnSpc>
                        <a:spcAft>
                          <a:spcPts val="0"/>
                        </a:spcAft>
                        <a:buFontTx/>
                        <a:buChar char="-"/>
                      </a:pPr>
                      <a:r>
                        <a:rPr lang="fr-FR" sz="1600" baseline="0" dirty="0" smtClean="0">
                          <a:effectLst/>
                          <a:latin typeface="Times New Roman"/>
                          <a:ea typeface="Calibri"/>
                          <a:cs typeface="Times New Roman"/>
                        </a:rPr>
                        <a:t>  Aménager les villes : réduire les fractures sociales et spatiales</a:t>
                      </a:r>
                    </a:p>
                    <a:p>
                      <a:pPr>
                        <a:lnSpc>
                          <a:spcPct val="100000"/>
                        </a:lnSpc>
                        <a:spcAft>
                          <a:spcPts val="0"/>
                        </a:spcAft>
                        <a:buFontTx/>
                        <a:buChar char="-"/>
                      </a:pPr>
                      <a:r>
                        <a:rPr lang="fr-FR" sz="1600" baseline="0" dirty="0" smtClean="0">
                          <a:effectLst/>
                          <a:latin typeface="Times New Roman"/>
                          <a:ea typeface="Calibri"/>
                          <a:cs typeface="Times New Roman"/>
                        </a:rPr>
                        <a:t>  Entre attractivité urbaine et nouvelles formes de développement : les espaces ruraux</a:t>
                      </a:r>
                      <a:endParaRPr lang="fr-FR" sz="1600" dirty="0" smtClean="0">
                        <a:effectLst/>
                        <a:latin typeface="Times New Roman" pitchFamily="18" charset="0"/>
                        <a:ea typeface="Calibri"/>
                        <a:cs typeface="Times New Roman" pitchFamily="18" charset="0"/>
                      </a:endParaRPr>
                    </a:p>
                  </a:txBody>
                  <a:tcPr/>
                </a:tc>
              </a:tr>
            </a:tbl>
          </a:graphicData>
        </a:graphic>
      </p:graphicFrame>
      <p:graphicFrame>
        <p:nvGraphicFramePr>
          <p:cNvPr id="3" name="Tableau 2"/>
          <p:cNvGraphicFramePr>
            <a:graphicFrameLocks noGrp="1"/>
          </p:cNvGraphicFramePr>
          <p:nvPr>
            <p:extLst>
              <p:ext uri="{D42A27DB-BD31-4B8C-83A1-F6EECF244321}">
                <p14:modId xmlns:p14="http://schemas.microsoft.com/office/powerpoint/2010/main" val="2597120775"/>
              </p:ext>
            </p:extLst>
          </p:nvPr>
        </p:nvGraphicFramePr>
        <p:xfrm>
          <a:off x="214282" y="3786190"/>
          <a:ext cx="8729422" cy="2667580"/>
        </p:xfrm>
        <a:graphic>
          <a:graphicData uri="http://schemas.openxmlformats.org/drawingml/2006/table">
            <a:tbl>
              <a:tblPr firstRow="1" bandRow="1">
                <a:tableStyleId>{F5AB1C69-6EDB-4FF4-983F-18BD219EF322}</a:tableStyleId>
              </a:tblPr>
              <a:tblGrid>
                <a:gridCol w="4364711"/>
                <a:gridCol w="4364711"/>
              </a:tblGrid>
              <a:tr h="381580">
                <a:tc>
                  <a:txBody>
                    <a:bodyPr/>
                    <a:lstStyle/>
                    <a:p>
                      <a:pPr algn="ctr"/>
                      <a:r>
                        <a:rPr lang="fr-FR" dirty="0" smtClean="0"/>
                        <a:t>Ce qui ne change pas</a:t>
                      </a:r>
                      <a:endParaRPr lang="fr-FR" dirty="0"/>
                    </a:p>
                  </a:txBody>
                  <a:tcPr/>
                </a:tc>
                <a:tc>
                  <a:txBody>
                    <a:bodyPr/>
                    <a:lstStyle/>
                    <a:p>
                      <a:pPr algn="ctr"/>
                      <a:r>
                        <a:rPr lang="fr-FR" dirty="0" smtClean="0"/>
                        <a:t>Ce qui change</a:t>
                      </a:r>
                      <a:endParaRPr lang="fr-FR" dirty="0"/>
                    </a:p>
                  </a:txBody>
                  <a:tcPr/>
                </a:tc>
              </a:tr>
              <a:tr h="2118734">
                <a:tc>
                  <a:txBody>
                    <a:bodyPr/>
                    <a:lstStyle/>
                    <a:p>
                      <a:pPr marL="0" indent="-285750">
                        <a:buFontTx/>
                        <a:buNone/>
                      </a:pPr>
                      <a:r>
                        <a:rPr lang="fr-FR" sz="1600" b="0" baseline="0" dirty="0" smtClean="0"/>
                        <a:t>- </a:t>
                      </a:r>
                      <a:r>
                        <a:rPr lang="fr-FR" sz="1600" b="1" baseline="0" dirty="0" smtClean="0"/>
                        <a:t>Mêmes contenus</a:t>
                      </a:r>
                      <a:r>
                        <a:rPr lang="fr-FR" sz="1600" b="0" baseline="0" dirty="0" smtClean="0"/>
                        <a:t>, sauf dans l’item de mise en œuvre concernant les espaces ruraux.</a:t>
                      </a:r>
                    </a:p>
                    <a:p>
                      <a:pPr marL="0" indent="-285750">
                        <a:buFontTx/>
                        <a:buNone/>
                      </a:pPr>
                      <a:r>
                        <a:rPr lang="fr-FR" sz="1600" b="0" baseline="0" dirty="0" smtClean="0"/>
                        <a:t>- L’approche est </a:t>
                      </a:r>
                      <a:r>
                        <a:rPr lang="fr-FR" sz="1600" b="1" baseline="0" dirty="0" smtClean="0"/>
                        <a:t>résolument spatiale </a:t>
                      </a:r>
                      <a:r>
                        <a:rPr lang="fr-FR" sz="1600" b="0" baseline="0" dirty="0" smtClean="0"/>
                        <a:t>(repères dans la localisation des grandes métropoles françaises et des grands foyers de peuplement) et débouche sur la construction de croquis : distribution et dynamiques de la pop /organisation urbaine et dynamisme inégal des villes.</a:t>
                      </a:r>
                    </a:p>
                  </a:txBody>
                  <a:tcPr/>
                </a:tc>
                <a:tc>
                  <a:txBody>
                    <a:bodyPr/>
                    <a:lstStyle/>
                    <a:p>
                      <a:pPr>
                        <a:buFontTx/>
                        <a:buChar char="-"/>
                      </a:pPr>
                      <a:r>
                        <a:rPr lang="fr-FR" sz="1600" b="0" dirty="0" smtClean="0"/>
                        <a:t>  En Série S,</a:t>
                      </a:r>
                      <a:r>
                        <a:rPr lang="fr-FR" sz="1600" b="0" baseline="0" dirty="0" smtClean="0"/>
                        <a:t> l’item concernant les espaces ruraux invite à recentrer la problématique sur les </a:t>
                      </a:r>
                      <a:r>
                        <a:rPr lang="fr-FR" sz="1600" b="1" baseline="0" dirty="0" smtClean="0"/>
                        <a:t>modalités actuelles de développement de ces espaces dans une réflexion prospective </a:t>
                      </a:r>
                      <a:r>
                        <a:rPr lang="fr-FR" sz="1600" b="0" baseline="0" dirty="0" smtClean="0"/>
                        <a:t>et non plus seulement dans leur rapport avec l’urbanisation (d’où un horaire plus grand sur l’ensemble de la question).</a:t>
                      </a:r>
                    </a:p>
                    <a:p>
                      <a:pPr>
                        <a:buFontTx/>
                        <a:buChar char="-"/>
                      </a:pPr>
                      <a:r>
                        <a:rPr lang="fr-FR" sz="1600" b="0" baseline="0" dirty="0" smtClean="0"/>
                        <a:t>  En Série S, on insiste davantage sur la réalisation de </a:t>
                      </a:r>
                      <a:r>
                        <a:rPr lang="fr-FR" sz="1600" b="1" baseline="0" dirty="0" smtClean="0"/>
                        <a:t>schémas intermédiaires</a:t>
                      </a:r>
                      <a:r>
                        <a:rPr lang="fr-FR" sz="1600" b="0" baseline="0" dirty="0" smtClean="0"/>
                        <a:t>.</a:t>
                      </a:r>
                      <a:endParaRPr lang="fr-FR" sz="1600" baseline="0" dirty="0" smtClean="0"/>
                    </a:p>
                  </a:txBody>
                  <a:tcPr/>
                </a:tc>
              </a:tr>
            </a:tbl>
          </a:graphicData>
        </a:graphic>
      </p:graphicFrame>
      <p:sp>
        <p:nvSpPr>
          <p:cNvPr id="4" name="Explosion 1 3"/>
          <p:cNvSpPr/>
          <p:nvPr/>
        </p:nvSpPr>
        <p:spPr>
          <a:xfrm>
            <a:off x="1785918" y="1214422"/>
            <a:ext cx="1143008" cy="571504"/>
          </a:xfrm>
          <a:prstGeom prst="irregularSeal1">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Explosion 1 4"/>
          <p:cNvSpPr/>
          <p:nvPr/>
        </p:nvSpPr>
        <p:spPr>
          <a:xfrm>
            <a:off x="6143636" y="1214422"/>
            <a:ext cx="1143008" cy="571504"/>
          </a:xfrm>
          <a:prstGeom prst="irregularSeal1">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7" name="Connecteur droit 6"/>
          <p:cNvCxnSpPr/>
          <p:nvPr/>
        </p:nvCxnSpPr>
        <p:spPr>
          <a:xfrm>
            <a:off x="500034" y="2571744"/>
            <a:ext cx="3286148"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Connecteur droit 8"/>
          <p:cNvCxnSpPr/>
          <p:nvPr/>
        </p:nvCxnSpPr>
        <p:spPr>
          <a:xfrm>
            <a:off x="285720" y="2786058"/>
            <a:ext cx="1285884"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Connecteur droit 9"/>
          <p:cNvCxnSpPr/>
          <p:nvPr/>
        </p:nvCxnSpPr>
        <p:spPr>
          <a:xfrm>
            <a:off x="4786314" y="3071810"/>
            <a:ext cx="4000528"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Connecteur droit 11"/>
          <p:cNvCxnSpPr/>
          <p:nvPr/>
        </p:nvCxnSpPr>
        <p:spPr>
          <a:xfrm>
            <a:off x="4714876" y="3286124"/>
            <a:ext cx="2928958"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92428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Effect transition="in" filter="fade">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500"/>
                                        <p:tgtEl>
                                          <p:spTgt spid="7"/>
                                        </p:tgtEl>
                                      </p:cBhvr>
                                    </p:animEffect>
                                  </p:childTnLst>
                                </p:cTn>
                              </p:par>
                              <p:par>
                                <p:cTn id="22" presetID="10" presetClass="entr" presetSubtype="0" fill="hold" nodeType="with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fade">
                                      <p:cBhvr>
                                        <p:cTn id="24" dur="500"/>
                                        <p:tgtEl>
                                          <p:spTgt spid="9"/>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fade">
                                      <p:cBhvr>
                                        <p:cTn id="29" dur="500"/>
                                        <p:tgtEl>
                                          <p:spTgt spid="10"/>
                                        </p:tgtEl>
                                      </p:cBhvr>
                                    </p:animEffect>
                                  </p:childTnLst>
                                </p:cTn>
                              </p:par>
                              <p:par>
                                <p:cTn id="30" presetID="10" presetClass="entr" presetSubtype="0" fill="hold" nodeType="with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fade">
                                      <p:cBhvr>
                                        <p:cTn id="3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1739488839"/>
              </p:ext>
            </p:extLst>
          </p:nvPr>
        </p:nvGraphicFramePr>
        <p:xfrm>
          <a:off x="209002" y="165463"/>
          <a:ext cx="8734700" cy="4236635"/>
        </p:xfrm>
        <a:graphic>
          <a:graphicData uri="http://schemas.openxmlformats.org/drawingml/2006/table">
            <a:tbl>
              <a:tblPr firstRow="1" bandRow="1">
                <a:tableStyleId>{F5AB1C69-6EDB-4FF4-983F-18BD219EF322}</a:tableStyleId>
              </a:tblPr>
              <a:tblGrid>
                <a:gridCol w="4367350"/>
                <a:gridCol w="4367350"/>
              </a:tblGrid>
              <a:tr h="396155">
                <a:tc>
                  <a:txBody>
                    <a:bodyPr/>
                    <a:lstStyle/>
                    <a:p>
                      <a:pPr algn="ctr"/>
                      <a:r>
                        <a:rPr lang="fr-FR" dirty="0" smtClean="0"/>
                        <a:t>En Première S</a:t>
                      </a:r>
                      <a:endParaRPr lang="fr-FR" dirty="0"/>
                    </a:p>
                  </a:txBody>
                  <a:tcPr/>
                </a:tc>
                <a:tc>
                  <a:txBody>
                    <a:bodyPr/>
                    <a:lstStyle/>
                    <a:p>
                      <a:pPr algn="ctr"/>
                      <a:r>
                        <a:rPr lang="fr-FR" dirty="0" smtClean="0"/>
                        <a:t>En Première ES-L</a:t>
                      </a:r>
                      <a:endParaRPr lang="fr-FR" dirty="0"/>
                    </a:p>
                  </a:txBody>
                  <a:tcPr/>
                </a:tc>
              </a:tr>
              <a:tr h="36532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1800" b="1" dirty="0" smtClean="0">
                          <a:solidFill>
                            <a:srgbClr val="7030A0"/>
                          </a:solidFill>
                          <a:effectLst/>
                          <a:latin typeface="Times New Roman"/>
                          <a:ea typeface="Times New Roman"/>
                          <a:cs typeface="Times New Roman"/>
                        </a:rPr>
                        <a:t>Thème 2.</a:t>
                      </a:r>
                      <a:r>
                        <a:rPr lang="fr-FR" sz="1800" b="1" baseline="0" dirty="0" smtClean="0">
                          <a:solidFill>
                            <a:srgbClr val="7030A0"/>
                          </a:solidFill>
                          <a:effectLst/>
                          <a:latin typeface="Times New Roman"/>
                          <a:ea typeface="Times New Roman"/>
                          <a:cs typeface="Times New Roman"/>
                        </a:rPr>
                        <a:t> Aménager et développer le territoire français</a:t>
                      </a:r>
                      <a:r>
                        <a:rPr lang="fr-FR" sz="1800" b="1" dirty="0" smtClean="0">
                          <a:solidFill>
                            <a:srgbClr val="7030A0"/>
                          </a:solidFill>
                          <a:effectLst/>
                          <a:latin typeface="Times New Roman"/>
                          <a:ea typeface="Times New Roman"/>
                          <a:cs typeface="Times New Roman"/>
                        </a:rPr>
                        <a:t> (16-17 h)</a:t>
                      </a:r>
                      <a:endParaRPr lang="fr-FR" sz="1800" b="1" dirty="0" smtClean="0">
                        <a:solidFill>
                          <a:srgbClr val="7030A0"/>
                        </a:solidFill>
                        <a:effectLst/>
                        <a:latin typeface="+mn-lt"/>
                        <a:ea typeface="Times New Roman"/>
                        <a:cs typeface="Times New Roman"/>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fr-FR" sz="1600" b="1" kern="1200" dirty="0" smtClean="0">
                        <a:solidFill>
                          <a:schemeClr val="dk1"/>
                        </a:solidFill>
                        <a:effectLst/>
                        <a:latin typeface="Times New Roman"/>
                        <a:ea typeface="Times New Roman"/>
                        <a:cs typeface="+mn-cs"/>
                      </a:endParaRPr>
                    </a:p>
                    <a:p>
                      <a:pPr>
                        <a:lnSpc>
                          <a:spcPct val="100000"/>
                        </a:lnSpc>
                        <a:spcAft>
                          <a:spcPts val="1000"/>
                        </a:spcAft>
                      </a:pPr>
                      <a:r>
                        <a:rPr lang="fr-FR" sz="1600" b="1" kern="1200" baseline="0" dirty="0" smtClean="0">
                          <a:solidFill>
                            <a:schemeClr val="dk1"/>
                          </a:solidFill>
                          <a:effectLst/>
                          <a:latin typeface="Times New Roman"/>
                          <a:ea typeface="Times New Roman"/>
                          <a:cs typeface="+mn-cs"/>
                        </a:rPr>
                        <a:t>Les dynamiques des espaces productifs dans la mondialisation (6 à 7 h)</a:t>
                      </a:r>
                    </a:p>
                    <a:p>
                      <a:pPr>
                        <a:lnSpc>
                          <a:spcPct val="100000"/>
                        </a:lnSpc>
                        <a:spcAft>
                          <a:spcPts val="0"/>
                        </a:spcAft>
                        <a:buFontTx/>
                        <a:buChar char="-"/>
                      </a:pPr>
                      <a:r>
                        <a:rPr lang="fr-FR" sz="1400" kern="1200" dirty="0" smtClean="0">
                          <a:solidFill>
                            <a:schemeClr val="dk1"/>
                          </a:solidFill>
                          <a:effectLst/>
                          <a:latin typeface="Times New Roman"/>
                          <a:ea typeface="Times New Roman"/>
                          <a:cs typeface="Times New Roman"/>
                        </a:rPr>
                        <a:t> Une étude de cas </a:t>
                      </a:r>
                      <a:r>
                        <a:rPr lang="fr-FR" sz="1400" b="1" kern="1200" dirty="0" smtClean="0">
                          <a:solidFill>
                            <a:schemeClr val="dk1"/>
                          </a:solidFill>
                          <a:effectLst/>
                          <a:latin typeface="Times New Roman"/>
                          <a:ea typeface="Times New Roman"/>
                          <a:cs typeface="Times New Roman"/>
                        </a:rPr>
                        <a:t>au choix </a:t>
                      </a:r>
                      <a:r>
                        <a:rPr lang="fr-FR" sz="1400" kern="1200" dirty="0" smtClean="0">
                          <a:solidFill>
                            <a:schemeClr val="dk1"/>
                          </a:solidFill>
                          <a:effectLst/>
                          <a:latin typeface="Times New Roman"/>
                          <a:ea typeface="Times New Roman"/>
                          <a:cs typeface="Times New Roman"/>
                        </a:rPr>
                        <a:t>:</a:t>
                      </a:r>
                    </a:p>
                    <a:p>
                      <a:pPr>
                        <a:lnSpc>
                          <a:spcPct val="100000"/>
                        </a:lnSpc>
                        <a:spcAft>
                          <a:spcPts val="0"/>
                        </a:spcAft>
                        <a:buFont typeface="Wingdings" pitchFamily="2" charset="2"/>
                        <a:buChar char="Ø"/>
                      </a:pPr>
                      <a:r>
                        <a:rPr lang="fr-FR" sz="1400" i="1" kern="1200" dirty="0" smtClean="0">
                          <a:solidFill>
                            <a:schemeClr val="dk1"/>
                          </a:solidFill>
                          <a:effectLst/>
                          <a:latin typeface="Times New Roman"/>
                          <a:ea typeface="Times New Roman"/>
                          <a:cs typeface="Times New Roman"/>
                        </a:rPr>
                        <a:t> Roissy</a:t>
                      </a:r>
                      <a:r>
                        <a:rPr lang="fr-FR" sz="1400" i="1" kern="1200" baseline="0" dirty="0" smtClean="0">
                          <a:solidFill>
                            <a:schemeClr val="dk1"/>
                          </a:solidFill>
                          <a:effectLst/>
                          <a:latin typeface="Times New Roman"/>
                          <a:ea typeface="Times New Roman"/>
                          <a:cs typeface="Times New Roman"/>
                        </a:rPr>
                        <a:t> : plate-forme multimodale et hub mondial</a:t>
                      </a:r>
                      <a:endParaRPr lang="fr-FR" sz="1400" i="1" kern="1200" dirty="0" smtClean="0">
                        <a:solidFill>
                          <a:schemeClr val="dk1"/>
                        </a:solidFill>
                        <a:effectLst/>
                        <a:latin typeface="Times New Roman"/>
                        <a:ea typeface="Times New Roman"/>
                        <a:cs typeface="Times New Roman"/>
                      </a:endParaRPr>
                    </a:p>
                    <a:p>
                      <a:pPr>
                        <a:lnSpc>
                          <a:spcPct val="100000"/>
                        </a:lnSpc>
                        <a:spcAft>
                          <a:spcPts val="0"/>
                        </a:spcAft>
                        <a:buFont typeface="Wingdings" pitchFamily="2" charset="2"/>
                        <a:buChar char="Ø"/>
                      </a:pPr>
                      <a:r>
                        <a:rPr lang="fr-FR" sz="1400" i="1" kern="1200" baseline="0" dirty="0" smtClean="0">
                          <a:solidFill>
                            <a:schemeClr val="dk1"/>
                          </a:solidFill>
                          <a:effectLst/>
                          <a:latin typeface="Times New Roman"/>
                          <a:ea typeface="Times New Roman"/>
                          <a:cs typeface="Times New Roman"/>
                        </a:rPr>
                        <a:t> Un territoire de l’innovation</a:t>
                      </a:r>
                    </a:p>
                    <a:p>
                      <a:pPr>
                        <a:lnSpc>
                          <a:spcPct val="100000"/>
                        </a:lnSpc>
                        <a:spcAft>
                          <a:spcPts val="0"/>
                        </a:spcAft>
                        <a:buFont typeface="Wingdings" pitchFamily="2" charset="2"/>
                        <a:buChar char="Ø"/>
                      </a:pPr>
                      <a:r>
                        <a:rPr lang="fr-FR" sz="1400" i="1" kern="1200" baseline="0" dirty="0" smtClean="0">
                          <a:solidFill>
                            <a:schemeClr val="dk1"/>
                          </a:solidFill>
                          <a:effectLst/>
                          <a:latin typeface="Times New Roman"/>
                          <a:ea typeface="Times New Roman"/>
                          <a:cs typeface="Times New Roman"/>
                        </a:rPr>
                        <a:t>  Un espace de production agricole</a:t>
                      </a:r>
                    </a:p>
                    <a:p>
                      <a:pPr>
                        <a:lnSpc>
                          <a:spcPct val="100000"/>
                        </a:lnSpc>
                        <a:spcAft>
                          <a:spcPts val="1000"/>
                        </a:spcAft>
                        <a:buFontTx/>
                        <a:buChar char="-"/>
                      </a:pPr>
                      <a:r>
                        <a:rPr lang="fr-FR" sz="1400" kern="1200" baseline="0" dirty="0" smtClean="0">
                          <a:solidFill>
                            <a:schemeClr val="dk1"/>
                          </a:solidFill>
                          <a:effectLst/>
                          <a:latin typeface="Times New Roman"/>
                          <a:ea typeface="Times New Roman"/>
                          <a:cs typeface="Times New Roman"/>
                        </a:rPr>
                        <a:t> Dynamiques de localisation des activités et mondialisation.</a:t>
                      </a:r>
                      <a:endParaRPr lang="fr-FR" sz="1400" kern="1200" dirty="0" smtClean="0">
                        <a:solidFill>
                          <a:schemeClr val="dk1"/>
                        </a:solidFill>
                        <a:effectLst/>
                        <a:latin typeface="Times New Roman"/>
                        <a:ea typeface="Times New Roman"/>
                        <a:cs typeface="Times New Roman"/>
                      </a:endParaRPr>
                    </a:p>
                  </a:txBody>
                  <a:tcPr/>
                </a:tc>
                <a:tc>
                  <a:txBody>
                    <a:bodyPr/>
                    <a:lstStyle/>
                    <a:p>
                      <a:pPr marL="0" indent="0">
                        <a:buFontTx/>
                        <a:buNone/>
                      </a:pPr>
                      <a:r>
                        <a:rPr lang="fr-FR" sz="1800" b="1" kern="1200" dirty="0" smtClean="0">
                          <a:solidFill>
                            <a:srgbClr val="7030A0"/>
                          </a:solidFill>
                          <a:effectLst/>
                          <a:latin typeface="Times New Roman"/>
                          <a:ea typeface="Times New Roman"/>
                          <a:cs typeface="Times New Roman"/>
                        </a:rPr>
                        <a:t>Thème 2. Aménager et développer le</a:t>
                      </a:r>
                      <a:r>
                        <a:rPr lang="fr-FR" sz="1800" b="1" kern="1200" baseline="0" dirty="0" smtClean="0">
                          <a:solidFill>
                            <a:srgbClr val="7030A0"/>
                          </a:solidFill>
                          <a:effectLst/>
                          <a:latin typeface="Times New Roman"/>
                          <a:ea typeface="Times New Roman"/>
                          <a:cs typeface="Times New Roman"/>
                        </a:rPr>
                        <a:t> territoire français</a:t>
                      </a:r>
                      <a:r>
                        <a:rPr lang="fr-FR" sz="1800" b="1" kern="1200" dirty="0" smtClean="0">
                          <a:solidFill>
                            <a:srgbClr val="7030A0"/>
                          </a:solidFill>
                          <a:effectLst/>
                          <a:latin typeface="Times New Roman"/>
                          <a:ea typeface="Times New Roman"/>
                          <a:cs typeface="Times New Roman"/>
                        </a:rPr>
                        <a:t> (24-26 h)</a:t>
                      </a:r>
                    </a:p>
                    <a:p>
                      <a:pPr marL="0" indent="0">
                        <a:buFontTx/>
                        <a:buNone/>
                      </a:pPr>
                      <a:endParaRPr lang="fr-FR" sz="1600" b="1" kern="1200" dirty="0" smtClean="0">
                        <a:solidFill>
                          <a:srgbClr val="7030A0"/>
                        </a:solidFill>
                        <a:effectLst/>
                        <a:latin typeface="Times New Roman"/>
                        <a:ea typeface="Times New Roman"/>
                        <a:cs typeface="Times New Roman"/>
                      </a:endParaRPr>
                    </a:p>
                    <a:p>
                      <a:pPr marL="0" indent="0">
                        <a:lnSpc>
                          <a:spcPct val="100000"/>
                        </a:lnSpc>
                        <a:buFontTx/>
                        <a:buNone/>
                      </a:pPr>
                      <a:r>
                        <a:rPr lang="fr-FR" sz="1600" b="1" dirty="0" smtClean="0">
                          <a:solidFill>
                            <a:schemeClr val="tx1"/>
                          </a:solidFill>
                          <a:effectLst/>
                          <a:latin typeface="Times New Roman"/>
                          <a:ea typeface="Times New Roman"/>
                        </a:rPr>
                        <a:t>Les</a:t>
                      </a:r>
                      <a:r>
                        <a:rPr lang="fr-FR" sz="1600" b="1" baseline="0" dirty="0" smtClean="0">
                          <a:solidFill>
                            <a:schemeClr val="tx1"/>
                          </a:solidFill>
                          <a:effectLst/>
                          <a:latin typeface="Times New Roman"/>
                          <a:ea typeface="Times New Roman"/>
                        </a:rPr>
                        <a:t> dynamiques des espaces productifs dans la mondialisation (6 à 7 h)</a:t>
                      </a:r>
                      <a:endParaRPr lang="fr-FR" sz="1600" b="1" dirty="0" smtClean="0">
                        <a:effectLst/>
                        <a:latin typeface="Times New Roman"/>
                        <a:ea typeface="Times New Roman"/>
                      </a:endParaRPr>
                    </a:p>
                    <a:p>
                      <a:pPr>
                        <a:lnSpc>
                          <a:spcPct val="100000"/>
                        </a:lnSpc>
                        <a:spcAft>
                          <a:spcPts val="0"/>
                        </a:spcAft>
                        <a:buFontTx/>
                        <a:buChar char="-"/>
                      </a:pPr>
                      <a:r>
                        <a:rPr lang="fr-FR" sz="1400" baseline="0" dirty="0" smtClean="0">
                          <a:effectLst/>
                          <a:latin typeface="Times New Roman"/>
                          <a:ea typeface="Calibri"/>
                          <a:cs typeface="Times New Roman"/>
                        </a:rPr>
                        <a:t> </a:t>
                      </a:r>
                      <a:r>
                        <a:rPr lang="fr-FR" sz="1400" i="1" baseline="0" dirty="0" smtClean="0">
                          <a:effectLst/>
                          <a:latin typeface="Times New Roman"/>
                          <a:ea typeface="Calibri"/>
                          <a:cs typeface="Times New Roman"/>
                        </a:rPr>
                        <a:t>Un territoire de l’innovation </a:t>
                      </a:r>
                      <a:r>
                        <a:rPr lang="fr-FR" sz="1400" baseline="0" dirty="0" smtClean="0">
                          <a:effectLst/>
                          <a:latin typeface="Times New Roman"/>
                          <a:ea typeface="Calibri"/>
                          <a:cs typeface="Times New Roman"/>
                        </a:rPr>
                        <a:t>(étude de cas)</a:t>
                      </a:r>
                    </a:p>
                    <a:p>
                      <a:pPr>
                        <a:lnSpc>
                          <a:spcPct val="100000"/>
                        </a:lnSpc>
                        <a:spcAft>
                          <a:spcPts val="0"/>
                        </a:spcAft>
                        <a:buFontTx/>
                        <a:buChar char="-"/>
                      </a:pPr>
                      <a:r>
                        <a:rPr lang="fr-FR" sz="1400" baseline="0" dirty="0" smtClean="0">
                          <a:effectLst/>
                          <a:latin typeface="Times New Roman"/>
                          <a:ea typeface="Calibri"/>
                          <a:cs typeface="Times New Roman"/>
                        </a:rPr>
                        <a:t>  Dynamiques de localisation des activités et mondialisation</a:t>
                      </a:r>
                    </a:p>
                    <a:p>
                      <a:pPr>
                        <a:lnSpc>
                          <a:spcPct val="100000"/>
                        </a:lnSpc>
                        <a:spcAft>
                          <a:spcPts val="0"/>
                        </a:spcAft>
                        <a:buFontTx/>
                        <a:buChar char="-"/>
                      </a:pPr>
                      <a:endParaRPr lang="fr-FR" sz="1600" baseline="0" dirty="0" smtClean="0">
                        <a:effectLst/>
                        <a:latin typeface="Times New Roman"/>
                        <a:ea typeface="Calibri"/>
                        <a:cs typeface="Times New Roman"/>
                      </a:endParaRPr>
                    </a:p>
                    <a:p>
                      <a:pPr>
                        <a:lnSpc>
                          <a:spcPct val="100000"/>
                        </a:lnSpc>
                        <a:spcAft>
                          <a:spcPts val="0"/>
                        </a:spcAft>
                        <a:buFontTx/>
                        <a:buNone/>
                      </a:pPr>
                      <a:r>
                        <a:rPr lang="fr-FR" sz="1600" b="1" baseline="0" dirty="0" smtClean="0">
                          <a:effectLst/>
                          <a:latin typeface="Times New Roman"/>
                          <a:ea typeface="Calibri"/>
                          <a:cs typeface="Times New Roman"/>
                        </a:rPr>
                        <a:t>Mobilités, flux et réseaux de communication dans la mondialisation (5 à 7 h) </a:t>
                      </a:r>
                    </a:p>
                    <a:p>
                      <a:pPr>
                        <a:lnSpc>
                          <a:spcPct val="100000"/>
                        </a:lnSpc>
                        <a:spcAft>
                          <a:spcPts val="0"/>
                        </a:spcAft>
                        <a:buFontTx/>
                        <a:buChar char="-"/>
                      </a:pPr>
                      <a:r>
                        <a:rPr lang="fr-FR" sz="1400" i="1" baseline="0" dirty="0" smtClean="0">
                          <a:effectLst/>
                          <a:latin typeface="Times New Roman"/>
                          <a:ea typeface="Calibri"/>
                          <a:cs typeface="Times New Roman"/>
                        </a:rPr>
                        <a:t>  Roissy : plate-forme multimodale et hub mondial </a:t>
                      </a:r>
                      <a:r>
                        <a:rPr lang="fr-FR" sz="1400" baseline="0" dirty="0" smtClean="0">
                          <a:effectLst/>
                          <a:latin typeface="Times New Roman"/>
                          <a:ea typeface="Calibri"/>
                          <a:cs typeface="Times New Roman"/>
                        </a:rPr>
                        <a:t>(étude de cas)</a:t>
                      </a:r>
                    </a:p>
                    <a:p>
                      <a:pPr>
                        <a:lnSpc>
                          <a:spcPct val="100000"/>
                        </a:lnSpc>
                        <a:spcAft>
                          <a:spcPts val="0"/>
                        </a:spcAft>
                        <a:buFontTx/>
                        <a:buChar char="-"/>
                      </a:pPr>
                      <a:r>
                        <a:rPr lang="fr-FR" sz="1400" baseline="0" dirty="0" smtClean="0">
                          <a:effectLst/>
                          <a:latin typeface="Times New Roman"/>
                          <a:ea typeface="Calibri"/>
                          <a:cs typeface="Times New Roman"/>
                        </a:rPr>
                        <a:t>  La connexion inégale du territoire français à l’Europe et au monde par les réseaux de transport et le numérique</a:t>
                      </a:r>
                    </a:p>
                    <a:p>
                      <a:pPr marL="0" marR="0" indent="0" algn="l" defTabSz="457200" rtl="0" eaLnBrk="1" fontAlgn="auto" latinLnBrk="0" hangingPunct="1">
                        <a:lnSpc>
                          <a:spcPct val="100000"/>
                        </a:lnSpc>
                        <a:spcBef>
                          <a:spcPts val="0"/>
                        </a:spcBef>
                        <a:spcAft>
                          <a:spcPts val="0"/>
                        </a:spcAft>
                        <a:buClrTx/>
                        <a:buSzTx/>
                        <a:buFontTx/>
                        <a:buNone/>
                        <a:tabLst/>
                        <a:defRPr/>
                      </a:pPr>
                      <a:endParaRPr lang="fr-FR" sz="1600" kern="1200" dirty="0" smtClean="0">
                        <a:solidFill>
                          <a:schemeClr val="dk1"/>
                        </a:solidFill>
                        <a:effectLst/>
                        <a:latin typeface="Times New Roman"/>
                        <a:ea typeface="Times New Roman"/>
                        <a:cs typeface="Times New Roman"/>
                      </a:endParaRPr>
                    </a:p>
                  </a:txBody>
                  <a:tcPr/>
                </a:tc>
              </a:tr>
            </a:tbl>
          </a:graphicData>
        </a:graphic>
      </p:graphicFrame>
      <p:graphicFrame>
        <p:nvGraphicFramePr>
          <p:cNvPr id="3" name="Tableau 2"/>
          <p:cNvGraphicFramePr>
            <a:graphicFrameLocks noGrp="1"/>
          </p:cNvGraphicFramePr>
          <p:nvPr>
            <p:extLst>
              <p:ext uri="{D42A27DB-BD31-4B8C-83A1-F6EECF244321}">
                <p14:modId xmlns:p14="http://schemas.microsoft.com/office/powerpoint/2010/main" val="2597120775"/>
              </p:ext>
            </p:extLst>
          </p:nvPr>
        </p:nvGraphicFramePr>
        <p:xfrm>
          <a:off x="2500298" y="4714884"/>
          <a:ext cx="4429154" cy="1428760"/>
        </p:xfrm>
        <a:graphic>
          <a:graphicData uri="http://schemas.openxmlformats.org/drawingml/2006/table">
            <a:tbl>
              <a:tblPr firstRow="1" bandRow="1">
                <a:tableStyleId>{F5AB1C69-6EDB-4FF4-983F-18BD219EF322}</a:tableStyleId>
              </a:tblPr>
              <a:tblGrid>
                <a:gridCol w="4429154"/>
              </a:tblGrid>
              <a:tr h="404065">
                <a:tc>
                  <a:txBody>
                    <a:bodyPr/>
                    <a:lstStyle/>
                    <a:p>
                      <a:pPr algn="ctr"/>
                      <a:r>
                        <a:rPr lang="fr-FR" dirty="0" smtClean="0"/>
                        <a:t>Ce qui change</a:t>
                      </a:r>
                      <a:endParaRPr lang="fr-FR" dirty="0"/>
                    </a:p>
                  </a:txBody>
                  <a:tcPr/>
                </a:tc>
              </a:tr>
              <a:tr h="1024695">
                <a:tc>
                  <a:txBody>
                    <a:bodyPr/>
                    <a:lstStyle/>
                    <a:p>
                      <a:pPr>
                        <a:buFontTx/>
                        <a:buChar char="-"/>
                      </a:pPr>
                      <a:r>
                        <a:rPr lang="fr-FR" sz="1600" b="0" dirty="0" smtClean="0"/>
                        <a:t> En</a:t>
                      </a:r>
                      <a:r>
                        <a:rPr lang="fr-FR" sz="1600" b="0" baseline="0" dirty="0" smtClean="0"/>
                        <a:t> série S, la question est considérablement remaniée par rapport au programme de série L-ES, où elle est traitée en 2 questions.</a:t>
                      </a:r>
                    </a:p>
                  </a:txBody>
                  <a:tcPr/>
                </a:tc>
              </a:tr>
            </a:tbl>
          </a:graphicData>
        </a:graphic>
      </p:graphicFrame>
      <p:cxnSp>
        <p:nvCxnSpPr>
          <p:cNvPr id="6" name="Connecteur droit 5"/>
          <p:cNvCxnSpPr/>
          <p:nvPr/>
        </p:nvCxnSpPr>
        <p:spPr>
          <a:xfrm>
            <a:off x="1691680" y="2204864"/>
            <a:ext cx="648072"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92428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au 2"/>
          <p:cNvGraphicFramePr>
            <a:graphicFrameLocks noGrp="1"/>
          </p:cNvGraphicFramePr>
          <p:nvPr>
            <p:extLst>
              <p:ext uri="{D42A27DB-BD31-4B8C-83A1-F6EECF244321}">
                <p14:modId xmlns:p14="http://schemas.microsoft.com/office/powerpoint/2010/main" val="2597120775"/>
              </p:ext>
            </p:extLst>
          </p:nvPr>
        </p:nvGraphicFramePr>
        <p:xfrm>
          <a:off x="142844" y="142853"/>
          <a:ext cx="8715470" cy="6263550"/>
        </p:xfrm>
        <a:graphic>
          <a:graphicData uri="http://schemas.openxmlformats.org/drawingml/2006/table">
            <a:tbl>
              <a:tblPr firstRow="1" bandRow="1">
                <a:tableStyleId>{F5AB1C69-6EDB-4FF4-983F-18BD219EF322}</a:tableStyleId>
              </a:tblPr>
              <a:tblGrid>
                <a:gridCol w="6286544"/>
                <a:gridCol w="2428926"/>
              </a:tblGrid>
              <a:tr h="428627">
                <a:tc>
                  <a:txBody>
                    <a:bodyPr/>
                    <a:lstStyle/>
                    <a:p>
                      <a:pPr algn="ctr"/>
                      <a:r>
                        <a:rPr lang="fr-FR" dirty="0" smtClean="0"/>
                        <a:t>Ce qui change</a:t>
                      </a:r>
                      <a:endParaRPr lang="fr-FR" dirty="0"/>
                    </a:p>
                  </a:txBody>
                  <a:tcPr/>
                </a:tc>
                <a:tc>
                  <a:txBody>
                    <a:bodyPr/>
                    <a:lstStyle/>
                    <a:p>
                      <a:pPr algn="ctr"/>
                      <a:r>
                        <a:rPr lang="fr-FR" dirty="0" smtClean="0"/>
                        <a:t>Ce qui ne change pas</a:t>
                      </a:r>
                      <a:endParaRPr lang="fr-FR" dirty="0"/>
                    </a:p>
                  </a:txBody>
                  <a:tcPr/>
                </a:tc>
              </a:tr>
              <a:tr h="5834923">
                <a:tc>
                  <a:txBody>
                    <a:bodyPr/>
                    <a:lstStyle/>
                    <a:p>
                      <a:pPr>
                        <a:buFontTx/>
                        <a:buChar char="-"/>
                      </a:pPr>
                      <a:r>
                        <a:rPr lang="fr-FR" sz="1600" b="0" dirty="0" smtClean="0"/>
                        <a:t> </a:t>
                      </a:r>
                      <a:r>
                        <a:rPr lang="fr-FR" sz="1600" b="0" baseline="0" dirty="0" smtClean="0"/>
                        <a:t>En S, la démarche </a:t>
                      </a:r>
                      <a:r>
                        <a:rPr lang="fr-FR" sz="1600" b="1" baseline="0" dirty="0" smtClean="0"/>
                        <a:t>associe une étude de cas à une échelle locale et une mise en perspective privilégiant l’étude nationale</a:t>
                      </a:r>
                      <a:r>
                        <a:rPr lang="fr-FR" sz="1600" b="0" baseline="0" dirty="0" smtClean="0"/>
                        <a:t>.</a:t>
                      </a:r>
                    </a:p>
                    <a:p>
                      <a:pPr>
                        <a:buFontTx/>
                        <a:buChar char="-"/>
                      </a:pPr>
                      <a:endParaRPr lang="fr-FR" sz="1600" b="0" baseline="0" dirty="0" smtClean="0"/>
                    </a:p>
                    <a:p>
                      <a:pPr>
                        <a:buFontTx/>
                        <a:buChar char="-"/>
                      </a:pPr>
                      <a:r>
                        <a:rPr lang="fr-FR" sz="1600" b="0" baseline="0" dirty="0" smtClean="0"/>
                        <a:t>  En S, il y a </a:t>
                      </a:r>
                      <a:r>
                        <a:rPr lang="fr-FR" sz="1600" b="1" baseline="0" dirty="0" smtClean="0"/>
                        <a:t>choix</a:t>
                      </a:r>
                      <a:r>
                        <a:rPr lang="fr-FR" sz="1600" b="0" baseline="0" dirty="0" smtClean="0"/>
                        <a:t> entre 3 études de cas :</a:t>
                      </a:r>
                    </a:p>
                    <a:p>
                      <a:pPr>
                        <a:buFontTx/>
                        <a:buNone/>
                      </a:pPr>
                      <a:endParaRPr lang="fr-FR" sz="1600" b="0" baseline="0" dirty="0" smtClean="0"/>
                    </a:p>
                    <a:p>
                      <a:pPr>
                        <a:buFontTx/>
                        <a:buChar char="-"/>
                      </a:pPr>
                      <a:r>
                        <a:rPr lang="fr-FR" sz="1600" b="1" baseline="0" dirty="0" smtClean="0"/>
                        <a:t>  L’étude de cas consacrée à Roissy est différente en S</a:t>
                      </a:r>
                      <a:r>
                        <a:rPr lang="fr-FR" sz="1600" b="0" baseline="0" dirty="0" smtClean="0"/>
                        <a:t> : il s’agit de montrer en quoi un espace économique comme celui de l’aéroport et des zones d’activités qui lui sont liées sont le fruit d’une mutation des espaces productifs en lien avec la mondialisation. Cela invite à mettre en valeur les formes et les facteurs de développement  de cet espace productif à différentes échelles, plutôt que de souligner la place de Roissy dans un réseau mondialisé de transport (ES-L).</a:t>
                      </a:r>
                    </a:p>
                    <a:p>
                      <a:pPr>
                        <a:buFontTx/>
                        <a:buChar char="-"/>
                      </a:pPr>
                      <a:endParaRPr lang="fr-FR" sz="1600" b="0" baseline="0" dirty="0" smtClean="0"/>
                    </a:p>
                    <a:p>
                      <a:pPr>
                        <a:buFontTx/>
                        <a:buChar char="-"/>
                      </a:pPr>
                      <a:r>
                        <a:rPr lang="fr-FR" sz="1600" b="1" baseline="0" dirty="0" smtClean="0"/>
                        <a:t>  L’étude de cas consacrée à un espace de production agricole est une nouveauté en S</a:t>
                      </a:r>
                      <a:r>
                        <a:rPr lang="fr-FR" sz="1600" b="0" baseline="0" dirty="0" smtClean="0"/>
                        <a:t>. On est invité à privilégier des espaces de production marqués par les dynamiques liées à la mondialisation, donc des espaces d’agriculture productive et fortement intégrée. L’analyse doit évoquer des phénomènes de concentration, d’évolution de paysages, des productions et des modalités d’insertion  dans les marchés européen et mondial, d’où une analyse à plusieurs échelles.</a:t>
                      </a:r>
                    </a:p>
                    <a:p>
                      <a:pPr>
                        <a:buFontTx/>
                        <a:buChar char="-"/>
                      </a:pPr>
                      <a:endParaRPr lang="fr-FR" sz="1600" b="0" baseline="0" dirty="0" smtClean="0"/>
                    </a:p>
                    <a:p>
                      <a:pPr marL="0" marR="0" indent="0" algn="l" defTabSz="914400" rtl="0" eaLnBrk="1" fontAlgn="auto" latinLnBrk="0" hangingPunct="1">
                        <a:lnSpc>
                          <a:spcPct val="100000"/>
                        </a:lnSpc>
                        <a:spcBef>
                          <a:spcPts val="0"/>
                        </a:spcBef>
                        <a:spcAft>
                          <a:spcPts val="0"/>
                        </a:spcAft>
                        <a:buClrTx/>
                        <a:buSzTx/>
                        <a:buFontTx/>
                        <a:buChar char="-"/>
                        <a:tabLst/>
                        <a:defRPr/>
                      </a:pPr>
                      <a:r>
                        <a:rPr lang="fr-FR" sz="1600" b="0" baseline="0" dirty="0" smtClean="0"/>
                        <a:t>  </a:t>
                      </a:r>
                      <a:r>
                        <a:rPr lang="fr-FR" sz="1600" b="1" baseline="0" dirty="0" smtClean="0"/>
                        <a:t>Evidemment, le choix de l’étude de cas conditionne le contenu de la mise en perspective</a:t>
                      </a:r>
                      <a:r>
                        <a:rPr lang="fr-FR" sz="1600" b="0" baseline="0" dirty="0" smtClean="0"/>
                        <a:t>.  On dispose d’un peu plus de temps en S.</a:t>
                      </a:r>
                      <a:endParaRPr lang="fr-FR" sz="1600" baseline="0" dirty="0" smtClean="0"/>
                    </a:p>
                  </a:txBody>
                  <a:tcPr/>
                </a:tc>
                <a:tc>
                  <a:txBody>
                    <a:bodyPr/>
                    <a:lstStyle/>
                    <a:p>
                      <a:pPr marL="285750" indent="-285750">
                        <a:buFontTx/>
                        <a:buNone/>
                      </a:pPr>
                      <a:endParaRPr lang="fr-FR" sz="1600" b="0" baseline="0" dirty="0" smtClean="0"/>
                    </a:p>
                    <a:p>
                      <a:pPr marL="285750" indent="-285750">
                        <a:buFontTx/>
                        <a:buNone/>
                      </a:pPr>
                      <a:endParaRPr lang="fr-FR" sz="1600" b="0" baseline="0" dirty="0" smtClean="0"/>
                    </a:p>
                    <a:p>
                      <a:pPr marL="285750" indent="-285750">
                        <a:buFontTx/>
                        <a:buNone/>
                      </a:pPr>
                      <a:endParaRPr lang="fr-FR" sz="1600" b="0" baseline="0" dirty="0" smtClean="0"/>
                    </a:p>
                    <a:p>
                      <a:pPr marL="0" indent="-285750">
                        <a:buFontTx/>
                        <a:buChar char="-"/>
                      </a:pPr>
                      <a:r>
                        <a:rPr lang="fr-FR" sz="1600" b="0" baseline="0" dirty="0" smtClean="0"/>
                        <a:t>L’étude de cas consacrée à un </a:t>
                      </a:r>
                      <a:r>
                        <a:rPr lang="fr-FR" sz="1600" b="1" baseline="0" dirty="0" smtClean="0"/>
                        <a:t>territoire de l’innovation </a:t>
                      </a:r>
                      <a:r>
                        <a:rPr lang="fr-FR" sz="1600" b="0" baseline="0" dirty="0" smtClean="0"/>
                        <a:t>est identique.</a:t>
                      </a:r>
                    </a:p>
                    <a:p>
                      <a:pPr marL="0" indent="-285750">
                        <a:buFontTx/>
                        <a:buChar char="-"/>
                      </a:pPr>
                      <a:endParaRPr lang="fr-FR" sz="1600" b="0" baseline="0" dirty="0" smtClean="0"/>
                    </a:p>
                    <a:p>
                      <a:pPr marL="0" indent="-285750">
                        <a:buFontTx/>
                        <a:buChar char="-"/>
                      </a:pPr>
                      <a:endParaRPr lang="fr-FR" sz="1600" b="0" baseline="0" dirty="0" smtClean="0"/>
                    </a:p>
                    <a:p>
                      <a:pPr marL="0" indent="-285750">
                        <a:buFontTx/>
                        <a:buChar char="-"/>
                      </a:pPr>
                      <a:endParaRPr lang="fr-FR" sz="1600" b="0" baseline="0" dirty="0" smtClean="0"/>
                    </a:p>
                    <a:p>
                      <a:pPr marL="0" indent="-285750">
                        <a:buFontTx/>
                        <a:buNone/>
                      </a:pPr>
                      <a:endParaRPr lang="fr-FR" sz="1600" b="0" baseline="0" dirty="0" smtClean="0"/>
                    </a:p>
                    <a:p>
                      <a:pPr marL="0" indent="-285750">
                        <a:buFontTx/>
                        <a:buChar char="-"/>
                      </a:pPr>
                      <a:endParaRPr lang="fr-FR" sz="1600" b="0" baseline="0" dirty="0" smtClean="0"/>
                    </a:p>
                    <a:p>
                      <a:pPr marL="0" indent="-285750">
                        <a:buFontTx/>
                        <a:buChar char="-"/>
                      </a:pPr>
                      <a:r>
                        <a:rPr lang="fr-FR" sz="1600" b="1" baseline="0" dirty="0" smtClean="0"/>
                        <a:t>Même problématique </a:t>
                      </a:r>
                      <a:r>
                        <a:rPr lang="fr-FR" sz="1600" b="0" baseline="0" dirty="0" smtClean="0"/>
                        <a:t>dans la mise en perspective,  avec la réalisation d’un  croquis.</a:t>
                      </a:r>
                    </a:p>
                    <a:p>
                      <a:pPr>
                        <a:buFontTx/>
                        <a:buNone/>
                      </a:pPr>
                      <a:endParaRPr lang="fr-FR" sz="1600" baseline="0" dirty="0" smtClean="0"/>
                    </a:p>
                  </a:txBody>
                  <a:tcPr/>
                </a:tc>
              </a:tr>
            </a:tbl>
          </a:graphicData>
        </a:graphic>
      </p:graphicFrame>
      <p:sp>
        <p:nvSpPr>
          <p:cNvPr id="2" name="Rectangle 1"/>
          <p:cNvSpPr/>
          <p:nvPr/>
        </p:nvSpPr>
        <p:spPr>
          <a:xfrm>
            <a:off x="179512" y="5733256"/>
            <a:ext cx="6048672" cy="50405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0924287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1739488839"/>
              </p:ext>
            </p:extLst>
          </p:nvPr>
        </p:nvGraphicFramePr>
        <p:xfrm>
          <a:off x="209002" y="165462"/>
          <a:ext cx="8734700" cy="4549422"/>
        </p:xfrm>
        <a:graphic>
          <a:graphicData uri="http://schemas.openxmlformats.org/drawingml/2006/table">
            <a:tbl>
              <a:tblPr firstRow="1" bandRow="1">
                <a:tableStyleId>{F5AB1C69-6EDB-4FF4-983F-18BD219EF322}</a:tableStyleId>
              </a:tblPr>
              <a:tblGrid>
                <a:gridCol w="3934370"/>
                <a:gridCol w="4800330"/>
              </a:tblGrid>
              <a:tr h="383704">
                <a:tc>
                  <a:txBody>
                    <a:bodyPr/>
                    <a:lstStyle/>
                    <a:p>
                      <a:pPr algn="ctr"/>
                      <a:r>
                        <a:rPr lang="fr-FR" dirty="0" smtClean="0"/>
                        <a:t>En Première S</a:t>
                      </a:r>
                      <a:endParaRPr lang="fr-FR" dirty="0"/>
                    </a:p>
                  </a:txBody>
                  <a:tcPr/>
                </a:tc>
                <a:tc>
                  <a:txBody>
                    <a:bodyPr/>
                    <a:lstStyle/>
                    <a:p>
                      <a:pPr algn="ctr"/>
                      <a:r>
                        <a:rPr lang="fr-FR" dirty="0" smtClean="0"/>
                        <a:t>En Première ES-L</a:t>
                      </a:r>
                      <a:endParaRPr lang="fr-FR" dirty="0"/>
                    </a:p>
                  </a:txBody>
                  <a:tcPr/>
                </a:tc>
              </a:tr>
              <a:tr h="4165718">
                <a:tc>
                  <a:txBody>
                    <a:bodyPr/>
                    <a:lstStyle/>
                    <a:p>
                      <a:pPr>
                        <a:lnSpc>
                          <a:spcPct val="100000"/>
                        </a:lnSpc>
                        <a:spcAft>
                          <a:spcPts val="0"/>
                        </a:spcAft>
                        <a:buFontTx/>
                        <a:buNone/>
                      </a:pPr>
                      <a:r>
                        <a:rPr lang="fr-FR" sz="1800" b="1" baseline="0" dirty="0" smtClean="0">
                          <a:solidFill>
                            <a:srgbClr val="7030A0"/>
                          </a:solidFill>
                          <a:effectLst/>
                          <a:latin typeface="Times New Roman"/>
                          <a:ea typeface="Calibri"/>
                          <a:cs typeface="Times New Roman"/>
                        </a:rPr>
                        <a:t>Thème 3. L’Union européenne et la France dans le monde (13-14 h)</a:t>
                      </a:r>
                    </a:p>
                    <a:p>
                      <a:pPr>
                        <a:lnSpc>
                          <a:spcPct val="100000"/>
                        </a:lnSpc>
                        <a:spcAft>
                          <a:spcPts val="0"/>
                        </a:spcAft>
                        <a:buFontTx/>
                        <a:buNone/>
                      </a:pPr>
                      <a:endParaRPr lang="fr-FR" sz="1400" b="1" baseline="0" dirty="0" smtClean="0">
                        <a:effectLst/>
                        <a:latin typeface="Times New Roman"/>
                        <a:ea typeface="Calibri"/>
                        <a:cs typeface="Times New Roman"/>
                      </a:endParaRPr>
                    </a:p>
                    <a:p>
                      <a:pPr>
                        <a:lnSpc>
                          <a:spcPct val="100000"/>
                        </a:lnSpc>
                        <a:spcAft>
                          <a:spcPts val="0"/>
                        </a:spcAft>
                        <a:buFontTx/>
                        <a:buNone/>
                      </a:pPr>
                      <a:r>
                        <a:rPr lang="fr-FR" sz="1600" b="1" baseline="0" dirty="0" smtClean="0">
                          <a:effectLst/>
                          <a:latin typeface="Times New Roman"/>
                          <a:ea typeface="Calibri"/>
                          <a:cs typeface="Times New Roman"/>
                        </a:rPr>
                        <a:t>Les territoires de l’Union européenne (6 à 7 h)</a:t>
                      </a:r>
                    </a:p>
                    <a:p>
                      <a:pPr>
                        <a:lnSpc>
                          <a:spcPct val="100000"/>
                        </a:lnSpc>
                        <a:spcAft>
                          <a:spcPts val="0"/>
                        </a:spcAft>
                        <a:buFontTx/>
                        <a:buNone/>
                      </a:pPr>
                      <a:endParaRPr lang="fr-FR" sz="1600" b="1" baseline="0" dirty="0" smtClean="0">
                        <a:effectLst/>
                        <a:latin typeface="Times New Roman"/>
                        <a:ea typeface="Calibri"/>
                        <a:cs typeface="Times New Roman"/>
                      </a:endParaRPr>
                    </a:p>
                    <a:p>
                      <a:pPr>
                        <a:lnSpc>
                          <a:spcPct val="100000"/>
                        </a:lnSpc>
                        <a:spcAft>
                          <a:spcPts val="0"/>
                        </a:spcAft>
                        <a:buFontTx/>
                        <a:buNone/>
                      </a:pPr>
                      <a:r>
                        <a:rPr lang="fr-FR" sz="1600" b="1" baseline="0" dirty="0" smtClean="0">
                          <a:effectLst/>
                          <a:latin typeface="Times New Roman"/>
                          <a:ea typeface="Calibri"/>
                          <a:cs typeface="Times New Roman"/>
                        </a:rPr>
                        <a:t>L’Union européenne et la France dans la mondialisation (6 à 7 h)</a:t>
                      </a:r>
                    </a:p>
                    <a:p>
                      <a:pPr>
                        <a:lnSpc>
                          <a:spcPct val="100000"/>
                        </a:lnSpc>
                        <a:spcAft>
                          <a:spcPts val="0"/>
                        </a:spcAft>
                        <a:buFontTx/>
                        <a:buNone/>
                      </a:pPr>
                      <a:endParaRPr lang="fr-FR" sz="1200" b="1" baseline="0" dirty="0" smtClean="0">
                        <a:effectLst/>
                        <a:latin typeface="Times New Roman"/>
                        <a:ea typeface="Calibri"/>
                        <a:cs typeface="Times New Roman"/>
                      </a:endParaRPr>
                    </a:p>
                    <a:p>
                      <a:pPr marL="0" indent="0">
                        <a:buFontTx/>
                        <a:buNone/>
                      </a:pPr>
                      <a:endParaRPr lang="fr-FR" sz="1400" b="1" baseline="0" dirty="0" smtClean="0">
                        <a:effectLst/>
                        <a:latin typeface="Times New Roman"/>
                        <a:ea typeface="Calibri"/>
                        <a:cs typeface="Times New Roman"/>
                      </a:endParaRPr>
                    </a:p>
                  </a:txBody>
                  <a:tcPr/>
                </a:tc>
                <a:tc>
                  <a:txBody>
                    <a:bodyPr/>
                    <a:lstStyle/>
                    <a:p>
                      <a:pPr marL="0" indent="0">
                        <a:buFontTx/>
                        <a:buNone/>
                      </a:pPr>
                      <a:r>
                        <a:rPr lang="fr-FR" sz="1800" b="1" kern="1200" dirty="0" smtClean="0">
                          <a:solidFill>
                            <a:srgbClr val="7030A0"/>
                          </a:solidFill>
                          <a:effectLst/>
                          <a:latin typeface="Times New Roman"/>
                          <a:ea typeface="Times New Roman"/>
                          <a:cs typeface="Times New Roman"/>
                        </a:rPr>
                        <a:t>Thème 3. L’Union européenne : dynamiques de développement des territoires (11-12 h)</a:t>
                      </a:r>
                    </a:p>
                    <a:p>
                      <a:pPr marL="0" indent="0">
                        <a:buFontTx/>
                        <a:buNone/>
                      </a:pPr>
                      <a:endParaRPr lang="fr-FR" sz="1400" b="1" kern="1200" dirty="0" smtClean="0">
                        <a:solidFill>
                          <a:srgbClr val="7030A0"/>
                        </a:solidFill>
                        <a:effectLst/>
                        <a:latin typeface="Times New Roman"/>
                        <a:ea typeface="Times New Roman"/>
                        <a:cs typeface="Times New Roman"/>
                      </a:endParaRPr>
                    </a:p>
                    <a:p>
                      <a:pPr marL="0" indent="0">
                        <a:lnSpc>
                          <a:spcPct val="100000"/>
                        </a:lnSpc>
                        <a:buFontTx/>
                        <a:buNone/>
                      </a:pPr>
                      <a:r>
                        <a:rPr lang="fr-FR" sz="1600" b="1" dirty="0" smtClean="0">
                          <a:solidFill>
                            <a:schemeClr val="tx1"/>
                          </a:solidFill>
                          <a:effectLst/>
                          <a:latin typeface="Times New Roman"/>
                          <a:ea typeface="Times New Roman"/>
                        </a:rPr>
                        <a:t>De</a:t>
                      </a:r>
                      <a:r>
                        <a:rPr lang="fr-FR" sz="1600" b="1" baseline="0" dirty="0" smtClean="0">
                          <a:solidFill>
                            <a:schemeClr val="tx1"/>
                          </a:solidFill>
                          <a:effectLst/>
                          <a:latin typeface="Times New Roman"/>
                          <a:ea typeface="Times New Roman"/>
                        </a:rPr>
                        <a:t> l’espace européen aux territoires de l’Union européenne (5 à 6 h)</a:t>
                      </a:r>
                      <a:endParaRPr lang="fr-FR" sz="1600" b="1" dirty="0" smtClean="0">
                        <a:effectLst/>
                        <a:latin typeface="Times New Roman"/>
                        <a:ea typeface="Times New Roman"/>
                      </a:endParaRPr>
                    </a:p>
                    <a:p>
                      <a:pPr>
                        <a:lnSpc>
                          <a:spcPct val="100000"/>
                        </a:lnSpc>
                        <a:spcAft>
                          <a:spcPts val="0"/>
                        </a:spcAft>
                        <a:buFontTx/>
                        <a:buNone/>
                      </a:pPr>
                      <a:endParaRPr lang="fr-FR" sz="1600" baseline="0" dirty="0" smtClean="0">
                        <a:effectLst/>
                        <a:latin typeface="Times New Roman"/>
                        <a:ea typeface="Calibri"/>
                        <a:cs typeface="Times New Roman"/>
                      </a:endParaRPr>
                    </a:p>
                    <a:p>
                      <a:pPr>
                        <a:lnSpc>
                          <a:spcPct val="100000"/>
                        </a:lnSpc>
                        <a:spcAft>
                          <a:spcPts val="0"/>
                        </a:spcAft>
                        <a:buFontTx/>
                        <a:buNone/>
                      </a:pPr>
                      <a:r>
                        <a:rPr lang="fr-FR" sz="1600" b="1" baseline="0" dirty="0" smtClean="0">
                          <a:effectLst/>
                          <a:latin typeface="Times New Roman"/>
                          <a:ea typeface="Calibri"/>
                          <a:cs typeface="Times New Roman"/>
                        </a:rPr>
                        <a:t>Les territoires ultramarins de l’Union européenne et leur développement (5 à 6 h)</a:t>
                      </a:r>
                    </a:p>
                    <a:p>
                      <a:pPr>
                        <a:lnSpc>
                          <a:spcPct val="100000"/>
                        </a:lnSpc>
                        <a:spcAft>
                          <a:spcPts val="0"/>
                        </a:spcAft>
                        <a:buFontTx/>
                        <a:buNone/>
                      </a:pPr>
                      <a:endParaRPr lang="fr-FR" sz="1800" b="1" baseline="0" dirty="0" smtClean="0">
                        <a:effectLst/>
                        <a:latin typeface="Times New Roman"/>
                        <a:ea typeface="Calibri"/>
                        <a:cs typeface="Times New Roman"/>
                      </a:endParaRPr>
                    </a:p>
                    <a:p>
                      <a:pPr>
                        <a:lnSpc>
                          <a:spcPct val="100000"/>
                        </a:lnSpc>
                        <a:spcAft>
                          <a:spcPts val="0"/>
                        </a:spcAft>
                        <a:buFontTx/>
                        <a:buNone/>
                      </a:pPr>
                      <a:endParaRPr lang="fr-FR" sz="1800" b="1" baseline="0" dirty="0" smtClean="0">
                        <a:effectLst/>
                        <a:latin typeface="Times New Roman"/>
                        <a:ea typeface="Calibri"/>
                        <a:cs typeface="Times New Roman"/>
                      </a:endParaRPr>
                    </a:p>
                    <a:p>
                      <a:pPr>
                        <a:lnSpc>
                          <a:spcPct val="100000"/>
                        </a:lnSpc>
                        <a:spcAft>
                          <a:spcPts val="0"/>
                        </a:spcAft>
                        <a:buFontTx/>
                        <a:buNone/>
                      </a:pPr>
                      <a:r>
                        <a:rPr lang="fr-FR" sz="1800" b="1" baseline="0" dirty="0" smtClean="0">
                          <a:solidFill>
                            <a:srgbClr val="7030A0"/>
                          </a:solidFill>
                          <a:effectLst/>
                          <a:latin typeface="Times New Roman"/>
                          <a:ea typeface="Calibri"/>
                          <a:cs typeface="Times New Roman"/>
                        </a:rPr>
                        <a:t>Thème 4. France et Europe dans le monde (11-12 h)</a:t>
                      </a:r>
                    </a:p>
                    <a:p>
                      <a:pPr>
                        <a:lnSpc>
                          <a:spcPct val="100000"/>
                        </a:lnSpc>
                        <a:spcAft>
                          <a:spcPts val="0"/>
                        </a:spcAft>
                        <a:buFontTx/>
                        <a:buNone/>
                      </a:pPr>
                      <a:endParaRPr lang="fr-FR" sz="1400" b="1" baseline="0" dirty="0" smtClean="0">
                        <a:effectLst/>
                        <a:latin typeface="Times New Roman"/>
                        <a:ea typeface="Calibri"/>
                        <a:cs typeface="Times New Roman"/>
                      </a:endParaRPr>
                    </a:p>
                    <a:p>
                      <a:pPr>
                        <a:lnSpc>
                          <a:spcPct val="100000"/>
                        </a:lnSpc>
                        <a:spcAft>
                          <a:spcPts val="0"/>
                        </a:spcAft>
                        <a:buFontTx/>
                        <a:buNone/>
                      </a:pPr>
                      <a:r>
                        <a:rPr lang="fr-FR" sz="1600" b="1" baseline="0" dirty="0" smtClean="0">
                          <a:effectLst/>
                          <a:latin typeface="Times New Roman"/>
                          <a:ea typeface="Calibri"/>
                          <a:cs typeface="Times New Roman"/>
                        </a:rPr>
                        <a:t>L’Union européenne dans la mondialisation (5 à 6 h)</a:t>
                      </a:r>
                    </a:p>
                    <a:p>
                      <a:pPr>
                        <a:lnSpc>
                          <a:spcPct val="100000"/>
                        </a:lnSpc>
                        <a:spcAft>
                          <a:spcPts val="0"/>
                        </a:spcAft>
                        <a:buFontTx/>
                        <a:buNone/>
                      </a:pPr>
                      <a:endParaRPr lang="fr-FR" sz="1400" b="1" baseline="0" dirty="0" smtClean="0">
                        <a:effectLst/>
                        <a:latin typeface="Times New Roman"/>
                        <a:ea typeface="Calibri"/>
                        <a:cs typeface="Times New Roman"/>
                      </a:endParaRPr>
                    </a:p>
                    <a:p>
                      <a:pPr>
                        <a:lnSpc>
                          <a:spcPct val="100000"/>
                        </a:lnSpc>
                        <a:spcAft>
                          <a:spcPts val="0"/>
                        </a:spcAft>
                        <a:buFontTx/>
                        <a:buNone/>
                      </a:pPr>
                      <a:r>
                        <a:rPr lang="fr-FR" sz="1600" b="1" baseline="0" dirty="0" smtClean="0">
                          <a:effectLst/>
                          <a:latin typeface="Times New Roman"/>
                          <a:ea typeface="Calibri"/>
                          <a:cs typeface="Times New Roman"/>
                        </a:rPr>
                        <a:t>La France dans la mondialisation (5 à 6 h)</a:t>
                      </a:r>
                    </a:p>
                  </a:txBody>
                  <a:tcPr/>
                </a:tc>
              </a:tr>
            </a:tbl>
          </a:graphicData>
        </a:graphic>
      </p:graphicFrame>
      <p:graphicFrame>
        <p:nvGraphicFramePr>
          <p:cNvPr id="3" name="Tableau 2"/>
          <p:cNvGraphicFramePr>
            <a:graphicFrameLocks noGrp="1"/>
          </p:cNvGraphicFramePr>
          <p:nvPr>
            <p:extLst>
              <p:ext uri="{D42A27DB-BD31-4B8C-83A1-F6EECF244321}">
                <p14:modId xmlns:p14="http://schemas.microsoft.com/office/powerpoint/2010/main" val="2462967012"/>
              </p:ext>
            </p:extLst>
          </p:nvPr>
        </p:nvGraphicFramePr>
        <p:xfrm>
          <a:off x="357158" y="4794908"/>
          <a:ext cx="8143932" cy="1920240"/>
        </p:xfrm>
        <a:graphic>
          <a:graphicData uri="http://schemas.openxmlformats.org/drawingml/2006/table">
            <a:tbl>
              <a:tblPr firstRow="1" bandRow="1">
                <a:tableStyleId>{F5AB1C69-6EDB-4FF4-983F-18BD219EF322}</a:tableStyleId>
              </a:tblPr>
              <a:tblGrid>
                <a:gridCol w="8143932"/>
              </a:tblGrid>
              <a:tr h="353789">
                <a:tc>
                  <a:txBody>
                    <a:bodyPr/>
                    <a:lstStyle/>
                    <a:p>
                      <a:pPr algn="ctr"/>
                      <a:r>
                        <a:rPr lang="fr-FR" dirty="0" smtClean="0"/>
                        <a:t>Ce qui change</a:t>
                      </a:r>
                      <a:endParaRPr lang="fr-FR" dirty="0"/>
                    </a:p>
                  </a:txBody>
                  <a:tcPr/>
                </a:tc>
              </a:tr>
              <a:tr h="1503599">
                <a:tc>
                  <a:txBody>
                    <a:bodyPr/>
                    <a:lstStyle/>
                    <a:p>
                      <a:pPr marL="0" marR="0" indent="-285750" algn="l" defTabSz="914400" rtl="0" eaLnBrk="1" fontAlgn="auto" latinLnBrk="0" hangingPunct="1">
                        <a:lnSpc>
                          <a:spcPct val="100000"/>
                        </a:lnSpc>
                        <a:spcBef>
                          <a:spcPts val="0"/>
                        </a:spcBef>
                        <a:spcAft>
                          <a:spcPts val="0"/>
                        </a:spcAft>
                        <a:buClrTx/>
                        <a:buSzTx/>
                        <a:buFontTx/>
                        <a:buNone/>
                        <a:tabLst/>
                        <a:defRPr/>
                      </a:pPr>
                      <a:r>
                        <a:rPr lang="fr-FR" sz="1600" dirty="0" smtClean="0"/>
                        <a:t>Le 3</a:t>
                      </a:r>
                      <a:r>
                        <a:rPr lang="fr-FR" sz="1600" baseline="30000" dirty="0" smtClean="0"/>
                        <a:t>ème</a:t>
                      </a:r>
                      <a:r>
                        <a:rPr lang="fr-FR" sz="1600" dirty="0" smtClean="0"/>
                        <a:t> thème en S reprend</a:t>
                      </a:r>
                      <a:r>
                        <a:rPr lang="fr-FR" sz="1600" baseline="0" dirty="0" smtClean="0"/>
                        <a:t> le</a:t>
                      </a:r>
                      <a:r>
                        <a:rPr lang="fr-FR" sz="1600" dirty="0" smtClean="0"/>
                        <a:t>s thèmes</a:t>
                      </a:r>
                      <a:r>
                        <a:rPr lang="fr-FR" sz="1600" baseline="0" dirty="0" smtClean="0"/>
                        <a:t> 3 et 4 du programme en ES-L, sous la forme de </a:t>
                      </a:r>
                      <a:r>
                        <a:rPr lang="fr-FR" sz="1600" b="1" baseline="0" dirty="0" smtClean="0"/>
                        <a:t>2 questions, au lieu de 4 et qui sont associées différemment</a:t>
                      </a:r>
                      <a:r>
                        <a:rPr lang="fr-FR" sz="1600" baseline="0" dirty="0" smtClean="0"/>
                        <a:t>. Le programme préconise un volume horaire de 13 à 14 h, soit la moitié de l’horaire en thème 3 et 4 : </a:t>
                      </a:r>
                      <a:r>
                        <a:rPr lang="fr-FR" sz="1600" b="1" baseline="0" dirty="0" smtClean="0"/>
                        <a:t>l’approche devra donc être différente</a:t>
                      </a:r>
                      <a:r>
                        <a:rPr lang="fr-FR" sz="1600" baseline="0" dirty="0" smtClean="0"/>
                        <a:t>.</a:t>
                      </a:r>
                    </a:p>
                    <a:p>
                      <a:pPr marL="0" marR="0" indent="-285750" algn="l" defTabSz="914400" rtl="0" eaLnBrk="1" fontAlgn="auto" latinLnBrk="0" hangingPunct="1">
                        <a:lnSpc>
                          <a:spcPct val="100000"/>
                        </a:lnSpc>
                        <a:spcBef>
                          <a:spcPts val="0"/>
                        </a:spcBef>
                        <a:spcAft>
                          <a:spcPts val="0"/>
                        </a:spcAft>
                        <a:buClrTx/>
                        <a:buSzTx/>
                        <a:buFontTx/>
                        <a:buNone/>
                        <a:tabLst/>
                        <a:defRPr/>
                      </a:pPr>
                      <a:r>
                        <a:rPr lang="fr-FR" sz="1600" baseline="0" dirty="0" smtClean="0"/>
                        <a:t>Le programme de S invite à </a:t>
                      </a:r>
                      <a:r>
                        <a:rPr lang="fr-FR" sz="1600" b="1" baseline="0" dirty="0" smtClean="0"/>
                        <a:t>resserrer l’étude sur la situation et le rôle de l’UE et de la France </a:t>
                      </a:r>
                      <a:r>
                        <a:rPr lang="fr-FR" sz="1600" baseline="0" dirty="0" smtClean="0"/>
                        <a:t>par rapport au reste du monde dans le contexte de la mondialisation. </a:t>
                      </a:r>
                      <a:endParaRPr lang="fr-FR" sz="1600" dirty="0" smtClean="0"/>
                    </a:p>
                  </a:txBody>
                  <a:tcPr/>
                </a:tc>
              </a:tr>
            </a:tbl>
          </a:graphicData>
        </a:graphic>
      </p:graphicFrame>
    </p:spTree>
    <p:extLst>
      <p:ext uri="{BB962C8B-B14F-4D97-AF65-F5344CB8AC3E}">
        <p14:creationId xmlns:p14="http://schemas.microsoft.com/office/powerpoint/2010/main" val="2092428742"/>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377</TotalTime>
  <Words>1955</Words>
  <Application>Microsoft Office PowerPoint</Application>
  <PresentationFormat>Affichage à l'écran (4:3)</PresentationFormat>
  <Paragraphs>285</Paragraphs>
  <Slides>12</Slides>
  <Notes>1</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12</vt:i4>
      </vt:variant>
    </vt:vector>
  </HeadingPairs>
  <TitlesOfParts>
    <vt:vector size="17" baseType="lpstr">
      <vt:lpstr>Arial</vt:lpstr>
      <vt:lpstr>Calibri</vt:lpstr>
      <vt:lpstr>Times New Roman</vt:lpstr>
      <vt:lpstr>Wingdings</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lehut patricia</dc:creator>
  <cp:lastModifiedBy>lehut patricia</cp:lastModifiedBy>
  <cp:revision>54</cp:revision>
  <dcterms:created xsi:type="dcterms:W3CDTF">2014-01-05T08:17:38Z</dcterms:created>
  <dcterms:modified xsi:type="dcterms:W3CDTF">2014-01-25T17:15:48Z</dcterms:modified>
</cp:coreProperties>
</file>