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8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05783-2646-482C-B438-1055800EF03A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E52B7-299C-4870-92BD-CB65CF876542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7412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E52B7-299C-4870-92BD-CB65CF87654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E52B7-299C-4870-92BD-CB65CF87654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E52B7-299C-4870-92BD-CB65CF87654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E52B7-299C-4870-92BD-CB65CF87654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E52B7-299C-4870-92BD-CB65CF87654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E52B7-299C-4870-92BD-CB65CF87654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E52B7-299C-4870-92BD-CB65CF87654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E52B7-299C-4870-92BD-CB65CF87654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E52B7-299C-4870-92BD-CB65CF876542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7D287-A4DC-4932-8D77-1F2BC17CAA34}" type="datetimeFigureOut">
              <a:rPr lang="fr-FR" smtClean="0"/>
              <a:pPr/>
              <a:t>20/05/12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2300-39C2-4612-9A22-8769E0EDB5E8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1C86CE"/>
                </a:solidFill>
                <a:latin typeface="Arial"/>
                <a:ea typeface="Times New Roman"/>
                <a:cs typeface="Times New Roman"/>
              </a:rPr>
              <a:t>L’étude de cas en géographie en classe de terminale </a:t>
            </a:r>
            <a:br>
              <a:rPr lang="fr-FR" b="1" dirty="0" smtClean="0">
                <a:solidFill>
                  <a:srgbClr val="1C86CE"/>
                </a:solidFill>
                <a:latin typeface="Arial"/>
                <a:ea typeface="Times New Roman"/>
                <a:cs typeface="Times New Roman"/>
              </a:rPr>
            </a:br>
            <a:endParaRPr lang="fr-FR" dirty="0">
              <a:solidFill>
                <a:srgbClr val="1C86CE"/>
              </a:solidFill>
            </a:endParaRPr>
          </a:p>
        </p:txBody>
      </p:sp>
      <p:sp>
        <p:nvSpPr>
          <p:cNvPr id="4" name="Rectangle 3"/>
          <p:cNvSpPr>
            <a:spLocks/>
          </p:cNvSpPr>
          <p:nvPr/>
        </p:nvSpPr>
        <p:spPr bwMode="auto">
          <a:xfrm>
            <a:off x="5727700" y="5486400"/>
            <a:ext cx="2911475" cy="3556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>
              <a:defRPr/>
            </a:pPr>
            <a:r>
              <a:rPr lang="en-US" sz="2400">
                <a:solidFill>
                  <a:schemeClr val="tx1"/>
                </a:solidFill>
                <a:ea typeface="ＭＳ Ｐゴシック" charset="0"/>
                <a:cs typeface="Gill Sans" charset="0"/>
              </a:rPr>
              <a:t>Nouveaux programmes</a:t>
            </a: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6172200" y="5778500"/>
            <a:ext cx="1825625" cy="3556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>
              <a:defRPr/>
            </a:pPr>
            <a:r>
              <a:rPr lang="en-US" sz="2400" dirty="0" err="1">
                <a:solidFill>
                  <a:srgbClr val="0080FF"/>
                </a:solidFill>
                <a:ea typeface="ＭＳ Ｐゴシック" charset="0"/>
                <a:cs typeface="Gill Sans" charset="0"/>
              </a:rPr>
              <a:t>Terminale</a:t>
            </a:r>
            <a:r>
              <a:rPr lang="en-US" sz="2400" dirty="0">
                <a:solidFill>
                  <a:srgbClr val="0080FF"/>
                </a:solidFill>
                <a:ea typeface="ＭＳ Ｐゴシック" charset="0"/>
                <a:cs typeface="Gill Sans" charset="0"/>
              </a:rPr>
              <a:t> ES/L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 rot="20760000">
            <a:off x="7115175" y="6032500"/>
            <a:ext cx="1693863" cy="495300"/>
          </a:xfrm>
          <a:prstGeom prst="rect">
            <a:avLst/>
          </a:prstGeom>
          <a:noFill/>
          <a:ln>
            <a:noFill/>
          </a:ln>
          <a:effectLst>
            <a:outerShdw blurRad="25400" dist="12700" dir="2700000" algn="ctr" rotWithShape="0">
              <a:schemeClr val="bg2">
                <a:alpha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>
              <a:defRPr/>
            </a:pPr>
            <a:r>
              <a:rPr lang="en-US" sz="2400">
                <a:solidFill>
                  <a:schemeClr val="tx1"/>
                </a:solidFill>
                <a:latin typeface="Noteworthy Light" charset="0"/>
                <a:ea typeface="ＭＳ Ｐゴシック" charset="0"/>
                <a:cs typeface="Noteworthy Light" charset="0"/>
                <a:sym typeface="Noteworthy Light" charset="0"/>
              </a:rPr>
              <a:t>Rentrée 2012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71480"/>
            <a:ext cx="864096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z="2000" dirty="0" smtClean="0">
                <a:latin typeface="Gill Sans"/>
                <a:ea typeface="Times New Roman"/>
                <a:cs typeface="Gill Sans"/>
              </a:rPr>
              <a:t>Sur les huit questions cinq d’entre elles s’ouvrent par une étude de cas. </a:t>
            </a:r>
          </a:p>
          <a:p>
            <a:pPr>
              <a:buNone/>
            </a:pPr>
            <a:endParaRPr lang="fr-FR" sz="2000" dirty="0" smtClean="0">
              <a:latin typeface="Gill Sans"/>
              <a:ea typeface="Times New Roman"/>
              <a:cs typeface="Gill Sans"/>
            </a:endParaRPr>
          </a:p>
          <a:p>
            <a:r>
              <a:rPr lang="fr-FR" sz="2000" dirty="0" smtClean="0">
                <a:latin typeface="Gill Sans"/>
                <a:ea typeface="Times New Roman"/>
                <a:cs typeface="Gill Sans"/>
              </a:rPr>
              <a:t>Deux d’entre elles sont à choisir librement dans le thème 2 : «  les dynamiques de la mondialisation »</a:t>
            </a:r>
          </a:p>
          <a:p>
            <a:pPr marL="0" indent="0">
              <a:buNone/>
            </a:pPr>
            <a:endParaRPr lang="fr-FR" sz="2000" dirty="0" smtClean="0">
              <a:latin typeface="Gill Sans"/>
              <a:ea typeface="Times New Roman"/>
              <a:cs typeface="Gill Sans"/>
            </a:endParaRPr>
          </a:p>
          <a:p>
            <a:pPr>
              <a:buNone/>
            </a:pPr>
            <a:r>
              <a:rPr lang="fr-FR" sz="2000" b="1" dirty="0" smtClean="0">
                <a:latin typeface="Gill Sans"/>
                <a:ea typeface="Times New Roman"/>
                <a:cs typeface="Gill Sans"/>
              </a:rPr>
              <a:t>		« un produit mondialisé »</a:t>
            </a:r>
          </a:p>
          <a:p>
            <a:pPr>
              <a:buNone/>
            </a:pPr>
            <a:r>
              <a:rPr lang="fr-FR" sz="2000" b="1" dirty="0" smtClean="0">
                <a:latin typeface="Gill Sans"/>
                <a:ea typeface="Times New Roman"/>
                <a:cs typeface="Gill Sans"/>
              </a:rPr>
              <a:t>		 « une ville mondiale »</a:t>
            </a:r>
          </a:p>
          <a:p>
            <a:pPr>
              <a:buNone/>
            </a:pPr>
            <a:r>
              <a:rPr lang="fr-FR" sz="2000" dirty="0" smtClean="0">
                <a:latin typeface="Gill Sans"/>
                <a:ea typeface="Times New Roman"/>
                <a:cs typeface="Gill Sans"/>
              </a:rPr>
              <a:t> </a:t>
            </a:r>
          </a:p>
          <a:p>
            <a:r>
              <a:rPr lang="fr-FR" sz="2000" dirty="0" smtClean="0">
                <a:latin typeface="Gill Sans"/>
                <a:ea typeface="Times New Roman"/>
                <a:cs typeface="Gill Sans"/>
              </a:rPr>
              <a:t>Les trois autres se situent dans le thème 3: « Dynamiques géographiques des grandes aires continentales »</a:t>
            </a:r>
          </a:p>
          <a:p>
            <a:pPr marL="0" indent="0">
              <a:buNone/>
            </a:pPr>
            <a:endParaRPr lang="fr-FR" sz="2000" dirty="0" smtClean="0">
              <a:latin typeface="Gill Sans"/>
              <a:ea typeface="Times New Roman"/>
              <a:cs typeface="Gill Sans"/>
            </a:endParaRPr>
          </a:p>
          <a:p>
            <a:pPr>
              <a:buNone/>
            </a:pPr>
            <a:r>
              <a:rPr lang="fr-FR" sz="2000" b="1" dirty="0" smtClean="0">
                <a:latin typeface="Gill Sans"/>
                <a:ea typeface="Times New Roman"/>
                <a:cs typeface="Gill Sans"/>
              </a:rPr>
              <a:t>		« le bassin caraïbe : interface américaine, interface mondiale »,</a:t>
            </a:r>
          </a:p>
          <a:p>
            <a:pPr>
              <a:buNone/>
            </a:pPr>
            <a:r>
              <a:rPr lang="fr-FR" sz="2000" b="1" dirty="0" smtClean="0">
                <a:latin typeface="Gill Sans"/>
                <a:ea typeface="Times New Roman"/>
                <a:cs typeface="Gill Sans"/>
              </a:rPr>
              <a:t> 		« le Sahara : ressources, conflits », </a:t>
            </a:r>
          </a:p>
          <a:p>
            <a:pPr>
              <a:buNone/>
            </a:pPr>
            <a:r>
              <a:rPr lang="fr-FR" sz="2000" b="1" dirty="0" smtClean="0">
                <a:latin typeface="Gill Sans"/>
                <a:ea typeface="Times New Roman"/>
                <a:cs typeface="Gill Sans"/>
              </a:rPr>
              <a:t>		« </a:t>
            </a:r>
            <a:r>
              <a:rPr lang="fr-FR" sz="2000" b="1" dirty="0" err="1" smtClean="0">
                <a:latin typeface="Gill Sans"/>
                <a:ea typeface="Times New Roman"/>
                <a:cs typeface="Gill Sans"/>
              </a:rPr>
              <a:t>Mumbai</a:t>
            </a:r>
            <a:r>
              <a:rPr lang="fr-FR" sz="2000" b="1" dirty="0" smtClean="0">
                <a:latin typeface="Gill Sans"/>
                <a:ea typeface="Times New Roman"/>
                <a:cs typeface="Gill Sans"/>
              </a:rPr>
              <a:t> : modernités, inégalités ».   </a:t>
            </a:r>
          </a:p>
          <a:p>
            <a:endParaRPr lang="fr-FR" sz="20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Gill Sans"/>
                <a:ea typeface="Times New Roman"/>
                <a:cs typeface="Gill Sans"/>
              </a:rPr>
              <a:t>C’est par l’étude de cas que commence le traitement de la question.</a:t>
            </a:r>
            <a:r>
              <a:rPr lang="fr-FR" sz="2400" dirty="0" smtClean="0">
                <a:latin typeface="Gill Sans"/>
                <a:ea typeface="Times New Roman"/>
                <a:cs typeface="Gill Sans"/>
              </a:rPr>
              <a:t> </a:t>
            </a:r>
          </a:p>
          <a:p>
            <a:pPr lvl="1">
              <a:buFont typeface="Wingdings" charset="2"/>
              <a:buChar char="ü"/>
            </a:pPr>
            <a:r>
              <a:rPr lang="fr-FR" sz="2000" dirty="0" smtClean="0">
                <a:latin typeface="Gill Sans"/>
                <a:ea typeface="Times New Roman"/>
                <a:cs typeface="Gill Sans"/>
              </a:rPr>
              <a:t>Dans cette démarche résolument inductive, on n’attend pas de préalables</a:t>
            </a:r>
          </a:p>
          <a:p>
            <a:pPr>
              <a:buNone/>
            </a:pPr>
            <a:endParaRPr lang="fr-FR" sz="2400" dirty="0" smtClean="0">
              <a:latin typeface="Gill Sans"/>
              <a:ea typeface="Times New Roman"/>
              <a:cs typeface="Gill Sans"/>
            </a:endParaRPr>
          </a:p>
          <a:p>
            <a:r>
              <a:rPr lang="fr-FR" sz="2400" dirty="0" smtClean="0">
                <a:latin typeface="Gill Sans"/>
                <a:ea typeface="Times New Roman"/>
                <a:cs typeface="Gill Sans"/>
              </a:rPr>
              <a:t> L’étude de cas ne peut être considérée comme une simple « introduction » qui servirait à présenter à grands traits la question avant d’en faire un traitement assez général. </a:t>
            </a:r>
            <a:endParaRPr lang="fr-FR" sz="2400" dirty="0" smtClean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kern="0" spc="10" dirty="0" smtClean="0">
                <a:solidFill>
                  <a:srgbClr val="1C86CE"/>
                </a:solidFill>
                <a:latin typeface="Gill Sans"/>
                <a:cs typeface="Gill Sans"/>
              </a:rPr>
              <a:t>L’étude de cas en terminale garde ses caractères essentiels</a:t>
            </a:r>
            <a:br>
              <a:rPr lang="fr-FR" sz="2400" b="1" kern="0" spc="10" dirty="0" smtClean="0">
                <a:solidFill>
                  <a:srgbClr val="1C86CE"/>
                </a:solidFill>
                <a:latin typeface="Gill Sans"/>
                <a:cs typeface="Gill Sans"/>
              </a:rPr>
            </a:br>
            <a:endParaRPr lang="fr-FR" sz="2400" dirty="0">
              <a:solidFill>
                <a:srgbClr val="1C86CE"/>
              </a:solidFill>
              <a:latin typeface="Gill Sans"/>
              <a:cs typeface="Gill San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latin typeface="Gill Sans"/>
                <a:ea typeface="Times New Roman"/>
                <a:cs typeface="Gill Sans"/>
              </a:rPr>
              <a:t>Elle se fait à partir d’une situation précise, localisée et ancrée dans un territoire </a:t>
            </a:r>
          </a:p>
          <a:p>
            <a:pPr marL="0" indent="0">
              <a:buNone/>
            </a:pPr>
            <a:endParaRPr lang="fr-FR" dirty="0" smtClean="0">
              <a:latin typeface="Gill Sans"/>
              <a:ea typeface="Times New Roman"/>
              <a:cs typeface="Gill Sans"/>
            </a:endParaRPr>
          </a:p>
          <a:p>
            <a:r>
              <a:rPr lang="fr-FR" b="1" dirty="0" smtClean="0">
                <a:latin typeface="Gill Sans"/>
                <a:ea typeface="Times New Roman"/>
                <a:cs typeface="Gill Sans"/>
              </a:rPr>
              <a:t>Elle met en œuvre un raisonnement géographique pour : </a:t>
            </a:r>
            <a:endParaRPr lang="fr-FR" dirty="0" smtClean="0">
              <a:latin typeface="Gill Sans"/>
              <a:ea typeface="Times New Roman"/>
              <a:cs typeface="Gill Sans"/>
            </a:endParaRPr>
          </a:p>
          <a:p>
            <a:pPr lvl="1">
              <a:buFont typeface="Wingdings" charset="2"/>
              <a:buChar char="ü"/>
            </a:pPr>
            <a:r>
              <a:rPr lang="fr-FR" dirty="0" smtClean="0">
                <a:latin typeface="Gill Sans"/>
                <a:ea typeface="Times New Roman"/>
                <a:cs typeface="Gill Sans"/>
              </a:rPr>
              <a:t>  raisonner sur un territoire réduit</a:t>
            </a:r>
          </a:p>
          <a:p>
            <a:pPr lvl="1">
              <a:buFont typeface="Wingdings" charset="2"/>
              <a:buChar char="ü"/>
            </a:pPr>
            <a:r>
              <a:rPr lang="fr-FR" dirty="0" smtClean="0">
                <a:latin typeface="Gill Sans"/>
                <a:ea typeface="Times New Roman"/>
                <a:cs typeface="Gill Sans"/>
              </a:rPr>
              <a:t>  accéder à une compréhension globale d’un espace plus vaste, souvent continental ou mondial en terminale </a:t>
            </a:r>
            <a:endParaRPr lang="fr-FR" b="1" dirty="0" smtClean="0">
              <a:latin typeface="Gill Sans"/>
              <a:ea typeface="Times New Roman"/>
              <a:cs typeface="Gill Sans"/>
            </a:endParaRPr>
          </a:p>
          <a:p>
            <a:pPr lvl="1">
              <a:buFont typeface="Wingdings" charset="2"/>
              <a:buChar char="ü"/>
            </a:pPr>
            <a:r>
              <a:rPr lang="fr-FR" dirty="0" smtClean="0">
                <a:latin typeface="Gill Sans"/>
                <a:ea typeface="Times New Roman"/>
                <a:cs typeface="Gill Sans"/>
              </a:rPr>
              <a:t>  mettre en place les interrogations essentielles de la géographie</a:t>
            </a:r>
          </a:p>
          <a:p>
            <a:pPr lvl="2">
              <a:buFont typeface="Lucida Grande"/>
              <a:buChar char="-"/>
            </a:pPr>
            <a:r>
              <a:rPr lang="fr-FR" b="1" dirty="0" smtClean="0">
                <a:latin typeface="Gill Sans"/>
                <a:ea typeface="Times New Roman"/>
                <a:cs typeface="Gill Sans"/>
              </a:rPr>
              <a:t>Où se situe le phénomène ? </a:t>
            </a:r>
          </a:p>
          <a:p>
            <a:pPr lvl="2">
              <a:buFont typeface="Lucida Grande"/>
              <a:buChar char="-"/>
            </a:pPr>
            <a:r>
              <a:rPr lang="fr-FR" b="1" dirty="0" smtClean="0">
                <a:latin typeface="Gill Sans"/>
                <a:ea typeface="Times New Roman"/>
                <a:cs typeface="Gill Sans"/>
              </a:rPr>
              <a:t>Quel aspect a-t-il dans l’espace ? </a:t>
            </a:r>
          </a:p>
          <a:p>
            <a:pPr lvl="2">
              <a:buFont typeface="Lucida Grande"/>
              <a:buChar char="-"/>
            </a:pPr>
            <a:r>
              <a:rPr lang="fr-FR" b="1" dirty="0" smtClean="0">
                <a:latin typeface="Gill Sans"/>
                <a:ea typeface="Times New Roman"/>
                <a:cs typeface="Gill Sans"/>
              </a:rPr>
              <a:t>Quels rapports entretient-il avec d’autres espaces ? </a:t>
            </a:r>
          </a:p>
          <a:p>
            <a:pPr lvl="2">
              <a:buFont typeface="Lucida Grande"/>
              <a:buChar char="-"/>
            </a:pPr>
            <a:r>
              <a:rPr lang="fr-FR" b="1" dirty="0" smtClean="0">
                <a:latin typeface="Gill Sans"/>
                <a:ea typeface="Times New Roman"/>
                <a:cs typeface="Gill Sans"/>
              </a:rPr>
              <a:t>Qui sont les acteurs qui participent à ce phénomène ?</a:t>
            </a:r>
          </a:p>
          <a:p>
            <a:pPr lvl="2">
              <a:buFont typeface="Lucida Grande"/>
              <a:buChar char="-"/>
            </a:pPr>
            <a:r>
              <a:rPr lang="fr-FR" b="1" dirty="0" smtClean="0">
                <a:latin typeface="Gill Sans"/>
                <a:ea typeface="Times New Roman"/>
                <a:cs typeface="Gill Sans"/>
              </a:rPr>
              <a:t>Quelle organisation du territoire peut-on observer ?</a:t>
            </a:r>
            <a:endParaRPr lang="fr-FR" b="1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FR" sz="2400" b="1" dirty="0" smtClean="0">
                <a:solidFill>
                  <a:srgbClr val="1C86CE"/>
                </a:solidFill>
                <a:latin typeface="Gill Sans"/>
                <a:ea typeface="Times New Roman"/>
                <a:cs typeface="Gill Sans"/>
              </a:rPr>
              <a:t>L’étude de cas en terminale présente des spécificités</a:t>
            </a:r>
            <a:endParaRPr lang="fr-FR" sz="2400" b="1" dirty="0">
              <a:solidFill>
                <a:srgbClr val="1C86CE"/>
              </a:solidFill>
              <a:latin typeface="Gill Sans"/>
              <a:cs typeface="Gill San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latin typeface="Gill Sans"/>
                <a:ea typeface="Times New Roman"/>
                <a:cs typeface="Gill Sans"/>
              </a:rPr>
              <a:t>L’idée directrice de l’étude de cas est donnée par l’intitulé de la question et le titre de l’étude de cas</a:t>
            </a:r>
            <a:r>
              <a:rPr lang="fr-FR" sz="2000" dirty="0" smtClean="0">
                <a:latin typeface="Gill Sans"/>
                <a:ea typeface="Times New Roman"/>
                <a:cs typeface="Gill Sans"/>
              </a:rPr>
              <a:t>. </a:t>
            </a:r>
          </a:p>
          <a:p>
            <a:pPr>
              <a:buNone/>
            </a:pPr>
            <a:r>
              <a:rPr lang="fr-FR" sz="2000" dirty="0" smtClean="0">
                <a:latin typeface="Gill Sans"/>
                <a:ea typeface="Times New Roman"/>
                <a:cs typeface="Gill Sans"/>
              </a:rPr>
              <a:t>     Ce dernier indique la problématique qui guidera l’étude de cas.  Ainsi, pour l’étude d’une « ville mondiale », l’intitulé de la question est « Les territoires dans la mondialisation ». L’idée directrice est donc d’examiner comment un territoire peut exercer un rôle majeur dans la mondialisation </a:t>
            </a:r>
          </a:p>
          <a:p>
            <a:endParaRPr lang="fr-FR" sz="2000" dirty="0" smtClean="0">
              <a:latin typeface="Gill Sans"/>
              <a:ea typeface="Times New Roman"/>
              <a:cs typeface="Gill Sans"/>
            </a:endParaRPr>
          </a:p>
          <a:p>
            <a:r>
              <a:rPr lang="fr-FR" sz="2000" dirty="0" smtClean="0">
                <a:latin typeface="Gill Sans"/>
                <a:ea typeface="Times New Roman"/>
                <a:cs typeface="Gill Sans"/>
              </a:rPr>
              <a:t>Pour  « le Sahara, ressources, conflits », l’intitulé de la question est « L’Afrique, les défis du développement ». L’idée directrice invite donc à analyser l’espace saharien pour montrer en quoi il offre un concentré des défis du développement rencontrés par le continent africain. L’étude de cas ne vise donc pas à développer un savoir exhaustif à propos du territoire étudié. </a:t>
            </a:r>
            <a:endParaRPr lang="fr-FR" sz="20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fr-FR" sz="2000" b="1" dirty="0" smtClean="0">
                <a:latin typeface="Gill Sans"/>
                <a:ea typeface="Times New Roman"/>
                <a:cs typeface="Gill Sans"/>
              </a:rPr>
              <a:t/>
            </a:r>
            <a:br>
              <a:rPr lang="fr-FR" sz="2000" b="1" dirty="0" smtClean="0">
                <a:latin typeface="Gill Sans"/>
                <a:ea typeface="Times New Roman"/>
                <a:cs typeface="Gill Sans"/>
              </a:rPr>
            </a:br>
            <a:r>
              <a:rPr lang="fr-FR" sz="2000" b="1" dirty="0">
                <a:latin typeface="Gill Sans"/>
                <a:cs typeface="Gill Sans"/>
              </a:rPr>
              <a:t> L’étude de cas n’aborde qu’une partie de la question dans laquelle elle s’inscrit, comme en première, et à la différence du programme de seconde où elle visait à couvrir l’ensemble de la question.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3143249"/>
            <a:ext cx="8229600" cy="1928826"/>
          </a:xfrm>
        </p:spPr>
        <p:txBody>
          <a:bodyPr>
            <a:normAutofit/>
          </a:bodyPr>
          <a:lstStyle/>
          <a:p>
            <a:r>
              <a:rPr lang="fr-FR" sz="2000" dirty="0" smtClean="0">
                <a:latin typeface="Gill Sans"/>
                <a:ea typeface="Times New Roman"/>
                <a:cs typeface="Gill Sans"/>
              </a:rPr>
              <a:t>L’étude de </a:t>
            </a:r>
            <a:r>
              <a:rPr lang="fr-FR" sz="2000" dirty="0" err="1" smtClean="0">
                <a:latin typeface="Gill Sans"/>
                <a:ea typeface="Times New Roman"/>
                <a:cs typeface="Gill Sans"/>
              </a:rPr>
              <a:t>Mumbai</a:t>
            </a:r>
            <a:r>
              <a:rPr lang="fr-FR" sz="2000" dirty="0" smtClean="0">
                <a:latin typeface="Gill Sans"/>
                <a:ea typeface="Times New Roman"/>
                <a:cs typeface="Gill Sans"/>
              </a:rPr>
              <a:t> ne conduira pas à l’évocation de tous les enjeux de la croissance en Asie du </a:t>
            </a:r>
            <a:r>
              <a:rPr lang="fr-FR" sz="2000" dirty="0" err="1" smtClean="0">
                <a:latin typeface="Gill Sans"/>
                <a:ea typeface="Times New Roman"/>
                <a:cs typeface="Gill Sans"/>
              </a:rPr>
              <a:t>Sud-Est</a:t>
            </a:r>
            <a:r>
              <a:rPr lang="fr-FR" sz="2000" dirty="0" smtClean="0">
                <a:latin typeface="Gill Sans"/>
                <a:ea typeface="Times New Roman"/>
                <a:cs typeface="Gill Sans"/>
              </a:rPr>
              <a:t>, en particulier aux questions concernant les concurrences régionales et les ambitions mondiales de la Chine et du Japon</a:t>
            </a:r>
            <a:endParaRPr lang="fr-FR" sz="20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500042"/>
            <a:ext cx="8715436" cy="5668971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Gill Sans"/>
                <a:ea typeface="Times New Roman"/>
                <a:cs typeface="Gill Sans"/>
              </a:rPr>
              <a:t>Comment mettre en forme l’étude de cas en fonction des autres mises en </a:t>
            </a:r>
            <a:r>
              <a:rPr lang="fr-FR" sz="2400" b="1" dirty="0" smtClean="0">
                <a:latin typeface="Gill Sans"/>
                <a:ea typeface="Times New Roman"/>
                <a:cs typeface="Gill Sans"/>
              </a:rPr>
              <a:t>œuvre ?</a:t>
            </a:r>
            <a:endParaRPr lang="fr-FR" sz="2400" b="1" dirty="0" smtClean="0">
              <a:latin typeface="Gill Sans"/>
              <a:ea typeface="Times New Roman"/>
              <a:cs typeface="Gill Sans"/>
            </a:endParaRPr>
          </a:p>
          <a:p>
            <a:pPr>
              <a:buNone/>
            </a:pPr>
            <a:endParaRPr lang="fr-FR" sz="2400" b="1" dirty="0" smtClean="0">
              <a:latin typeface="Gill Sans"/>
              <a:ea typeface="Times New Roman"/>
              <a:cs typeface="Gill Sans"/>
            </a:endParaRPr>
          </a:p>
          <a:p>
            <a:r>
              <a:rPr lang="fr-FR" sz="2000" b="1" dirty="0" smtClean="0">
                <a:latin typeface="Gill Sans"/>
                <a:ea typeface="Times New Roman"/>
                <a:cs typeface="Gill Sans"/>
              </a:rPr>
              <a:t>Quatre des cinq études de cas proposées ouvrent la question puis laissent place à une analyse de portée plus générale proposée par le deuxième item de la rubrique mise en œuvre. </a:t>
            </a:r>
          </a:p>
          <a:p>
            <a:endParaRPr lang="fr-FR" sz="2000" b="1" dirty="0" smtClean="0">
              <a:latin typeface="Gill Sans"/>
              <a:ea typeface="Times New Roman"/>
              <a:cs typeface="Gill Sans"/>
            </a:endParaRPr>
          </a:p>
          <a:p>
            <a:r>
              <a:rPr lang="fr-FR" sz="2000" dirty="0" smtClean="0">
                <a:latin typeface="Gill Sans"/>
                <a:ea typeface="Times New Roman"/>
                <a:cs typeface="Gill Sans"/>
              </a:rPr>
              <a:t>Ainsi, dans le thème 2, on réalise une étude de cas consacrée à « Une ville mondiale » avant d‘aborder : « Pôles et espaces majeurs de la mondialisation ; territoires et sociétés en marge de la mondialisation ».</a:t>
            </a:r>
          </a:p>
          <a:p>
            <a:endParaRPr lang="fr-FR" sz="2000" dirty="0" smtClean="0">
              <a:latin typeface="Gill Sans"/>
              <a:ea typeface="Times New Roman"/>
              <a:cs typeface="Gill Sans"/>
            </a:endParaRPr>
          </a:p>
          <a:p>
            <a:r>
              <a:rPr lang="fr-FR" sz="2000" dirty="0" smtClean="0">
                <a:latin typeface="Gill Sans"/>
                <a:ea typeface="Times New Roman"/>
                <a:cs typeface="Gill Sans"/>
              </a:rPr>
              <a:t>Dans le thème 3, on s’intéresse au bassin caraïbe avant d’élargir la réflexion à l’ensemble du continent américain afin d’examiner « tensions et intégrations régionales ».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b="1" dirty="0" smtClean="0">
                <a:latin typeface="Gill Sans"/>
                <a:ea typeface="Times New Roman"/>
                <a:cs typeface="Gill Sans"/>
              </a:rPr>
              <a:t>Le troisième item de la rubrique mise en œuvre invite à opérer une analyse plus spécifique au sein de la question</a:t>
            </a:r>
            <a:r>
              <a:rPr lang="fr-FR" sz="2000" dirty="0" smtClean="0">
                <a:latin typeface="Gill Sans"/>
                <a:ea typeface="Times New Roman"/>
                <a:cs typeface="Gill Sans"/>
              </a:rPr>
              <a:t> :</a:t>
            </a:r>
          </a:p>
          <a:p>
            <a:pPr>
              <a:buNone/>
            </a:pPr>
            <a:r>
              <a:rPr lang="fr-FR" sz="2000" dirty="0" smtClean="0">
                <a:latin typeface="Gill Sans"/>
                <a:ea typeface="Times New Roman"/>
                <a:cs typeface="Gill Sans"/>
              </a:rPr>
              <a:t>	 les espaces maritimes pour les territoires de la mondialisation, la comparaison </a:t>
            </a:r>
            <a:r>
              <a:rPr lang="fr-FR" sz="2000" dirty="0" smtClean="0">
                <a:latin typeface="Gill Sans"/>
                <a:ea typeface="Times New Roman"/>
                <a:cs typeface="Gill Sans"/>
              </a:rPr>
              <a:t>États-Unis </a:t>
            </a:r>
            <a:r>
              <a:rPr lang="fr-FR" sz="2000" dirty="0" smtClean="0">
                <a:latin typeface="Gill Sans"/>
                <a:ea typeface="Times New Roman"/>
                <a:cs typeface="Gill Sans"/>
              </a:rPr>
              <a:t>– Brésil pour l’Amérique, l’Afrique du Sud pour l’Afrique, la comparaison Chine – Japon pour l’Asie du Sud et de l’Est.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1C86CE"/>
                </a:solidFill>
                <a:latin typeface="Gill Sans"/>
                <a:cs typeface="Gill Sans"/>
              </a:rPr>
              <a:t>Remarque</a:t>
            </a:r>
          </a:p>
          <a:p>
            <a:r>
              <a:rPr lang="fr-FR" sz="2400" b="1" dirty="0" smtClean="0">
                <a:latin typeface="Gill Sans"/>
                <a:ea typeface="Times New Roman"/>
                <a:cs typeface="Gill Sans"/>
              </a:rPr>
              <a:t>La première question du thème 2 « La mondialisation en fonctionnement » ne répond pas exactement à cette démarche</a:t>
            </a:r>
            <a:r>
              <a:rPr lang="fr-FR" sz="2400" dirty="0" smtClean="0">
                <a:latin typeface="Gill Sans"/>
                <a:ea typeface="Times New Roman"/>
                <a:cs typeface="Gill Sans"/>
              </a:rPr>
              <a:t>. Elle s’ouvre sur une étude de cas « un produit mondialisé » suivie de deux items invitant à élargir la réflexion en deux temps : « Processus et facteurs de la mondialisation » puis « Mobilités, flux et réseaux ». </a:t>
            </a:r>
          </a:p>
          <a:p>
            <a:endParaRPr lang="fr-FR" sz="2400" dirty="0" smtClean="0">
              <a:latin typeface="Gill Sans"/>
              <a:cs typeface="Gill Sans"/>
            </a:endParaRPr>
          </a:p>
          <a:p>
            <a:endParaRPr lang="fr-FR" sz="2400" dirty="0">
              <a:latin typeface="Gill Sans"/>
              <a:cs typeface="Gill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287</Words>
  <Application>Microsoft Macintosh PowerPoint</Application>
  <PresentationFormat>Présentation à l'écran (4:3)</PresentationFormat>
  <Paragraphs>59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L’étude de cas en géographie en classe de terminale  </vt:lpstr>
      <vt:lpstr>Présentation PowerPoint</vt:lpstr>
      <vt:lpstr>Présentation PowerPoint</vt:lpstr>
      <vt:lpstr>L’étude de cas en terminale garde ses caractères essentiels </vt:lpstr>
      <vt:lpstr>L’étude de cas en terminale présente des spécificités</vt:lpstr>
      <vt:lpstr>  L’étude de cas n’aborde qu’une partie de la question dans laquelle elle s’inscrit, comme en première, et à la différence du programme de seconde où elle visait à couvrir l’ensemble de la question. 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L’étude de cas en géographie en classe de terminale  </dc:title>
  <dc:creator>Administrateur</dc:creator>
  <cp:lastModifiedBy>Luis Serra</cp:lastModifiedBy>
  <cp:revision>6</cp:revision>
  <dcterms:created xsi:type="dcterms:W3CDTF">2012-05-05T20:01:15Z</dcterms:created>
  <dcterms:modified xsi:type="dcterms:W3CDTF">2012-05-20T09:55:31Z</dcterms:modified>
</cp:coreProperties>
</file>